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9" r:id="rId4"/>
    <p:sldId id="258" r:id="rId5"/>
    <p:sldId id="262" r:id="rId6"/>
    <p:sldId id="260" r:id="rId7"/>
    <p:sldId id="261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9F7BB-988A-8436-9487-DDBE95B7263B}" v="1198" dt="2025-03-26T20:49:36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0138E-A383-C47D-4642-33BD40E3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Introduction to Django Framework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A9397318-CF0C-DA7B-4ADC-F7EEE669439E}"/>
              </a:ext>
            </a:extLst>
          </p:cNvPr>
          <p:cNvSpPr txBox="1">
            <a:spLocks/>
          </p:cNvSpPr>
          <p:nvPr/>
        </p:nvSpPr>
        <p:spPr>
          <a:xfrm>
            <a:off x="3469387" y="3428183"/>
            <a:ext cx="6241333" cy="869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Speaker : Harshil Mistry (D24CS112)</a:t>
            </a:r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201CCD8-6413-F816-9CF3-8A00F80151B3}"/>
              </a:ext>
            </a:extLst>
          </p:cNvPr>
          <p:cNvSpPr txBox="1">
            <a:spLocks/>
          </p:cNvSpPr>
          <p:nvPr/>
        </p:nvSpPr>
        <p:spPr>
          <a:xfrm>
            <a:off x="729721" y="4522370"/>
            <a:ext cx="4958080" cy="15215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Convener : </a:t>
            </a:r>
          </a:p>
          <a:p>
            <a:r>
              <a:rPr lang="en-US" dirty="0"/>
              <a:t>Dr. Amit Thakkar</a:t>
            </a:r>
          </a:p>
          <a:p>
            <a:r>
              <a:rPr lang="en-US" dirty="0"/>
              <a:t>Head, CSE, CSPIT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933DE67-04B1-06F3-5ECF-CEFD83EBD1DA}"/>
              </a:ext>
            </a:extLst>
          </p:cNvPr>
          <p:cNvSpPr txBox="1">
            <a:spLocks/>
          </p:cNvSpPr>
          <p:nvPr/>
        </p:nvSpPr>
        <p:spPr>
          <a:xfrm>
            <a:off x="6585856" y="4522369"/>
            <a:ext cx="4958080" cy="15215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Coordinators: </a:t>
            </a:r>
          </a:p>
          <a:p>
            <a:r>
              <a:rPr lang="en-US" dirty="0"/>
              <a:t>Dr. Jigar Sarda</a:t>
            </a:r>
          </a:p>
          <a:p>
            <a:r>
              <a:rPr lang="en-US" dirty="0"/>
              <a:t>Prof. Vaibhavi Patel</a:t>
            </a:r>
          </a:p>
        </p:txBody>
      </p:sp>
    </p:spTree>
    <p:extLst>
      <p:ext uri="{BB962C8B-B14F-4D97-AF65-F5344CB8AC3E}">
        <p14:creationId xmlns:p14="http://schemas.microsoft.com/office/powerpoint/2010/main" val="62653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19A63-D2DA-8530-DBA5-CBDA0972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Project Files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C2F4-E919-9D69-F765-39A479D7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94" y="2402864"/>
            <a:ext cx="7357670" cy="38360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manage.py</a:t>
            </a:r>
            <a:r>
              <a:rPr lang="en-US" sz="2000" dirty="0">
                <a:ea typeface="+mn-lt"/>
                <a:cs typeface="+mn-lt"/>
              </a:rPr>
              <a:t> : This small but mighty script serves as the gateway to various Django management commands. It’s the tool through which you initiate the development server, create applications, run migrations, and more.</a:t>
            </a:r>
          </a:p>
          <a:p>
            <a:r>
              <a:rPr lang="en-US" sz="2000" b="1" dirty="0">
                <a:ea typeface="+mn-lt"/>
                <a:cs typeface="+mn-lt"/>
              </a:rPr>
              <a:t>settings.py </a:t>
            </a:r>
            <a:r>
              <a:rPr lang="en-US" sz="2000" dirty="0">
                <a:ea typeface="+mn-lt"/>
                <a:cs typeface="+mn-lt"/>
              </a:rPr>
              <a:t>: This file houses the settings that configure your Django project. From database configurations to middleware lists, this is where you define how your application functions.</a:t>
            </a:r>
          </a:p>
          <a:p>
            <a:r>
              <a:rPr lang="en-US" sz="2000" b="1" dirty="0">
                <a:ea typeface="+mn-lt"/>
                <a:cs typeface="+mn-lt"/>
              </a:rPr>
              <a:t>urls.py : </a:t>
            </a:r>
            <a:r>
              <a:rPr lang="en-US" sz="2000" dirty="0">
                <a:ea typeface="+mn-lt"/>
                <a:cs typeface="+mn-lt"/>
              </a:rPr>
              <a:t>This file determines which view is displayed when a specific URL is accessed. It's like a roadmap that navigates users through the intricacies of your application's pages.</a:t>
            </a:r>
            <a:endParaRPr lang="en-US" sz="2000" b="1" dirty="0">
              <a:ea typeface="+mn-lt"/>
              <a:cs typeface="+mn-lt"/>
            </a:endParaRPr>
          </a:p>
        </p:txBody>
      </p:sp>
      <p:pic>
        <p:nvPicPr>
          <p:cNvPr id="21" name="Graphic 20" descr="Clipboard List">
            <a:extLst>
              <a:ext uri="{FF2B5EF4-FFF2-40B4-BE49-F238E27FC236}">
                <a16:creationId xmlns:a16="http://schemas.microsoft.com/office/drawing/2014/main" id="{3914262D-D77A-8A61-AF82-273F09AB0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8580" y="2398224"/>
            <a:ext cx="2989115" cy="30628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7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21C437-6F3B-967B-B0F1-321BFACDE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900926B-3D00-9DE9-E775-3248F3FA5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3AB52-23F2-C881-851D-40DD1682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Project Files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D0643D-B81F-0607-A466-0216CD963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37DC97-5CFC-EB47-7934-E65BD597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E2C0-E380-2F06-FF44-CEFF686E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94" y="2402864"/>
            <a:ext cx="7615766" cy="383609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>
                <a:ea typeface="+mn-lt"/>
                <a:cs typeface="+mn-lt"/>
              </a:rPr>
              <a:t>wsgi.py</a:t>
            </a:r>
            <a:r>
              <a:rPr lang="en-US" sz="2000" dirty="0">
                <a:ea typeface="+mn-lt"/>
                <a:cs typeface="+mn-lt"/>
              </a:rPr>
              <a:t>: Short for Web Server Gateway Interface</a:t>
            </a:r>
            <a:r>
              <a:rPr lang="en-US" sz="2000" dirty="0">
                <a:latin typeface="Aptos"/>
                <a:ea typeface="+mn-lt"/>
                <a:cs typeface="+mn-lt"/>
              </a:rPr>
              <a:t>.</a:t>
            </a:r>
            <a:r>
              <a:rPr lang="en-US" sz="2000" dirty="0">
                <a:ea typeface="+mn-lt"/>
                <a:cs typeface="+mn-lt"/>
              </a:rPr>
              <a:t> It's the bridge connecting your application to the web server, enabling it to handle incoming requests.</a:t>
            </a:r>
          </a:p>
          <a:p>
            <a:r>
              <a:rPr lang="en-US" sz="2000" b="1" dirty="0">
                <a:ea typeface="+mn-lt"/>
                <a:cs typeface="+mn-lt"/>
              </a:rPr>
              <a:t>asgi.py</a:t>
            </a:r>
            <a:r>
              <a:rPr lang="en-US" sz="2000" dirty="0">
                <a:ea typeface="+mn-lt"/>
                <a:cs typeface="+mn-lt"/>
              </a:rPr>
              <a:t>: Similar to wsgi.py, </a:t>
            </a:r>
            <a:r>
              <a:rPr lang="en-US" sz="2000" dirty="0">
                <a:latin typeface="Aptos"/>
                <a:ea typeface="+mn-lt"/>
                <a:cs typeface="+mn-lt"/>
              </a:rPr>
              <a:t>this</a:t>
            </a:r>
            <a:r>
              <a:rPr lang="en-US" sz="2000" dirty="0">
                <a:ea typeface="+mn-lt"/>
                <a:cs typeface="+mn-lt"/>
              </a:rPr>
              <a:t> is the entry point for asynchronous web servers. It stands for Asynchronous Server Gateway Interface and facilitates the handling of asynchronous HTTP requests.</a:t>
            </a:r>
            <a:endParaRPr lang="en-US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__init__.py</a:t>
            </a:r>
            <a:r>
              <a:rPr lang="en-US" sz="2000" dirty="0">
                <a:ea typeface="+mn-lt"/>
                <a:cs typeface="+mn-lt"/>
              </a:rPr>
              <a:t>: This holds the magic that transforms a directory into a Python package. It’s essential for organizing and importing modules across your project</a:t>
            </a:r>
            <a:endParaRPr lang="en-US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</p:txBody>
      </p:sp>
      <p:pic>
        <p:nvPicPr>
          <p:cNvPr id="21" name="Graphic 20" descr="Clipboard List">
            <a:extLst>
              <a:ext uri="{FF2B5EF4-FFF2-40B4-BE49-F238E27FC236}">
                <a16:creationId xmlns:a16="http://schemas.microsoft.com/office/drawing/2014/main" id="{1224DAE9-D55B-8D0D-FFCD-8C16333E8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8580" y="2398224"/>
            <a:ext cx="2989115" cy="30628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B139720-E3CD-91DD-0013-FBC602947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B55EF3-EF13-7642-05B4-7ECB586A0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D925BC4-95C9-ECB7-7DD6-59BC569C6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6BB82-828E-2401-D2EE-D7306668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506" y="939759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Creating Django </a:t>
            </a:r>
            <a:r>
              <a:rPr lang="en-US" sz="5400" dirty="0"/>
              <a:t>Application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59DD60F-D66A-0836-2B6C-A55FC878A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825E84-07B9-6F62-FDCF-2A1A9818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63025B-BE0F-A4E1-BD83-3DEFE4D89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A72A18A-2D2C-EAEC-7280-A3AE2396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B13C7A0-C5E4-E527-5F85-56F38256C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D221B67-866F-C3AC-A7ED-1E30275B6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18A18-3A6A-A42C-3572-17D87079E265}"/>
              </a:ext>
            </a:extLst>
          </p:cNvPr>
          <p:cNvSpPr txBox="1"/>
          <p:nvPr/>
        </p:nvSpPr>
        <p:spPr>
          <a:xfrm>
            <a:off x="1040600" y="411193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Command :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E6417-F3BD-AB55-599D-BD3B37EAB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00" y="4968875"/>
            <a:ext cx="4286939" cy="5977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CCB6AE-016C-1558-6F60-C2E2C9EB0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455" y="534919"/>
            <a:ext cx="3236567" cy="572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32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934814-2295-8B9F-552E-A814E1B9E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C20F867-0141-4FF7-68D7-EB1D48A6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E1137-26E3-1B85-F11C-A850A1981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Application Files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126F1B-59D0-B45B-B1BA-540F5F3C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7B3CA8-117A-4A86-3328-84A5E1108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CCB00-AB18-61A3-4F34-67438DC2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94" y="2402864"/>
            <a:ext cx="7357670" cy="383609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>
                <a:ea typeface="+mn-lt"/>
                <a:cs typeface="+mn-lt"/>
              </a:rPr>
              <a:t>models.py</a:t>
            </a:r>
            <a:r>
              <a:rPr lang="en-US" sz="2000" dirty="0">
                <a:ea typeface="+mn-lt"/>
                <a:cs typeface="+mn-lt"/>
              </a:rPr>
              <a:t> : This is where you define the data structures using Django's ORM (Object-Relational Mapping). Each model class represents a table in the database. </a:t>
            </a:r>
          </a:p>
          <a:p>
            <a:r>
              <a:rPr lang="en-US" sz="2000" b="1" dirty="0">
                <a:ea typeface="+mn-lt"/>
                <a:cs typeface="+mn-lt"/>
              </a:rPr>
              <a:t>views.py</a:t>
            </a:r>
            <a:r>
              <a:rPr lang="en-US" sz="2000" dirty="0">
                <a:ea typeface="+mn-lt"/>
                <a:cs typeface="+mn-lt"/>
              </a:rPr>
              <a:t> : This file encapsulates the logic that defines how your application interacts with users' requests. Views handle data processing, rendering templates, and responding to actions.</a:t>
            </a:r>
          </a:p>
          <a:p>
            <a:r>
              <a:rPr lang="en-US" sz="2000" b="1" dirty="0">
                <a:ea typeface="+mn-lt"/>
                <a:cs typeface="+mn-lt"/>
              </a:rPr>
              <a:t>tests.py </a:t>
            </a:r>
            <a:r>
              <a:rPr lang="en-US" sz="2000" dirty="0">
                <a:ea typeface="+mn-lt"/>
                <a:cs typeface="+mn-lt"/>
              </a:rPr>
              <a:t>: Test-driven development gains momentum through this file. Here, you write unit tests to ensure your application's components function as expected. These tests checks the reliability and stability of your codebase.</a:t>
            </a:r>
            <a:endParaRPr lang="en-US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</p:txBody>
      </p:sp>
      <p:pic>
        <p:nvPicPr>
          <p:cNvPr id="21" name="Graphic 20" descr="Clipboard List">
            <a:extLst>
              <a:ext uri="{FF2B5EF4-FFF2-40B4-BE49-F238E27FC236}">
                <a16:creationId xmlns:a16="http://schemas.microsoft.com/office/drawing/2014/main" id="{28737548-EBD3-9621-38CD-665316A7E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8580" y="2398224"/>
            <a:ext cx="2989115" cy="30628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4BE453B-DE6C-5378-9CF7-1F87F3DFA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1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57A662-DA53-9209-1F05-F573E6624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34B5645-744E-42F1-886A-6CFF4E637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D5821-0A19-05DB-BF51-C8ACABF9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Application Files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ED2B98-5079-69E8-1F3F-109782DA9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020D4A-D506-D6EC-C5AC-A5A8B67D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91DE6-AC55-E139-9762-FD9C781F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694" y="2402864"/>
            <a:ext cx="7357670" cy="383609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>
                <a:ea typeface="+mn-lt"/>
                <a:cs typeface="+mn-lt"/>
              </a:rPr>
              <a:t>admin.py</a:t>
            </a:r>
            <a:r>
              <a:rPr lang="en-US" sz="2000" dirty="0">
                <a:ea typeface="+mn-lt"/>
                <a:cs typeface="+mn-lt"/>
              </a:rPr>
              <a:t> : This file isn't just for administrators—it configures how your application's models are presented in Django's admin interface. This file allows administrators to manage data seamlessly.</a:t>
            </a:r>
          </a:p>
          <a:p>
            <a:r>
              <a:rPr lang="en-US" sz="2000" b="1" dirty="0">
                <a:ea typeface="+mn-lt"/>
                <a:cs typeface="+mn-lt"/>
              </a:rPr>
              <a:t>migrations</a:t>
            </a:r>
            <a:r>
              <a:rPr lang="en-US" sz="2000" dirty="0">
                <a:ea typeface="+mn-lt"/>
                <a:cs typeface="+mn-lt"/>
              </a:rPr>
              <a:t> : This directory is a blueprint of all changes in your application models.</a:t>
            </a:r>
            <a:endParaRPr lang="en-US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Other Files : Additional files might surface based on your application’s needs. For instance, </a:t>
            </a:r>
            <a:r>
              <a:rPr lang="en-US" sz="2000" b="1" dirty="0">
                <a:ea typeface="+mn-lt"/>
                <a:cs typeface="+mn-lt"/>
              </a:rPr>
              <a:t>forms.py</a:t>
            </a:r>
            <a:r>
              <a:rPr lang="en-US" sz="2000" dirty="0">
                <a:ea typeface="+mn-lt"/>
                <a:cs typeface="+mn-lt"/>
              </a:rPr>
              <a:t> houses form classes for data input, </a:t>
            </a:r>
            <a:r>
              <a:rPr lang="en-US" sz="2000" b="1" dirty="0">
                <a:ea typeface="+mn-lt"/>
                <a:cs typeface="+mn-lt"/>
              </a:rPr>
              <a:t>urls.py</a:t>
            </a:r>
            <a:r>
              <a:rPr lang="en-US" sz="2000" dirty="0">
                <a:ea typeface="+mn-lt"/>
                <a:cs typeface="+mn-lt"/>
              </a:rPr>
              <a:t> maps URLs to views, and </a:t>
            </a:r>
            <a:r>
              <a:rPr lang="en-US" sz="2000" b="1" dirty="0">
                <a:ea typeface="+mn-lt"/>
                <a:cs typeface="+mn-lt"/>
              </a:rPr>
              <a:t>apps.py</a:t>
            </a:r>
            <a:r>
              <a:rPr lang="en-US" sz="2000" dirty="0">
                <a:ea typeface="+mn-lt"/>
                <a:cs typeface="+mn-lt"/>
              </a:rPr>
              <a:t> manages application-specific configurations.</a:t>
            </a:r>
            <a:endParaRPr lang="en-US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</p:txBody>
      </p:sp>
      <p:pic>
        <p:nvPicPr>
          <p:cNvPr id="21" name="Graphic 20" descr="Clipboard List">
            <a:extLst>
              <a:ext uri="{FF2B5EF4-FFF2-40B4-BE49-F238E27FC236}">
                <a16:creationId xmlns:a16="http://schemas.microsoft.com/office/drawing/2014/main" id="{A6D22172-7CC1-13F5-BEB4-668EBA52A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8580" y="2398224"/>
            <a:ext cx="2989115" cy="30628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0202AF4-7F9D-B07C-F199-F33E7ED2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01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5F563C-3AC5-2CE1-B3FF-F8A8AC7AD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FF7C17-A0B9-0B28-5132-ACAF1B1EA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80872-AF8D-D5AC-E36F-F7A50532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Let's Code !!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83504-2D16-27A8-5679-2FEAA5492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80EC2E-663A-B555-3250-1F32E7A5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C8B0B-9171-370F-E8F5-C733DEBF6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4" y="2587218"/>
            <a:ext cx="9975508" cy="301264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3600">
                <a:ea typeface="+mn-lt"/>
                <a:cs typeface="+mn-lt"/>
              </a:rPr>
              <a:t>Github Repo Link :</a:t>
            </a:r>
            <a:endParaRPr lang="en-US" sz="36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3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 dirty="0">
                <a:ea typeface="+mn-lt"/>
                <a:cs typeface="+mn-lt"/>
              </a:rPr>
              <a:t>https://github.com/harshil-mistry/django-seminar</a:t>
            </a:r>
            <a:endParaRPr lang="en-US" sz="3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B47DB0-5E3F-4CD8-63C1-369B9143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8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E567C-4322-BB44-79FE-107D6D700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8147"/>
            <a:ext cx="10515600" cy="5488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b="1"/>
              <a:t>Thankyou !!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78586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631C44-6E02-48EE-E580-F7BFD4EF7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6014116-BC8C-AD6A-FD56-953E5A318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29217-9D07-7B26-2964-9A0184A9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What exactly is Django?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E34001-7042-A4C4-F669-7EAD511AF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73A237-FD58-0040-5E29-5B4105769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A4EBC2-8A86-B423-AEB8-6D3C6206A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F7CDFAB-297F-86A1-73EC-27836BC4F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EB1A4-01F7-C21B-C4F2-9DAE1D5AE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Django is a high-level Python web framework. It helps one achieve rapid development and clean design. One gets benefits from batteries-included features, security, and scalability. Ideal for Python developers aiming for efficient web app creation.</a:t>
            </a:r>
            <a:endParaRPr lang="en-US" dirty="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33004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C460F0-A185-99A4-2D5C-4417B5FA5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EE0A716-8D15-34F4-3A8A-8C27D9D5A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88F9E-337B-4D81-967B-CE404B69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595" y="386930"/>
            <a:ext cx="984409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Why Django over its alternatives?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6845F5-3A29-76D2-2591-044110ECA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008CE0-8599-2761-9097-C151CDBA9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32F7BE-2DC8-6EDE-0C73-CF93AC66C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0E54601-9B39-119E-68A3-F946AD191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59F07-341C-58E9-EF2E-53ED1E724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 Batteries included : Built-in tools such as authentication, database management, administrator interface, etc.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2. Highly Secure : Protection against SQL Injection, XSS, CSRF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3. Scalable &amp; High Performance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4. Large community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9B2A-6292-2CEF-7B7D-3FC41CE7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Django: MVT Architectural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21F5-F139-9714-BF2A-2213CE73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702" y="3619846"/>
            <a:ext cx="2783959" cy="2601120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dirty="0"/>
              <a:t>Model</a:t>
            </a:r>
            <a:endParaRPr lang="en-US"/>
          </a:p>
          <a:p>
            <a:pPr algn="ctr">
              <a:buNone/>
            </a:pPr>
            <a:endParaRPr lang="en-US" sz="1000" dirty="0"/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   Data layer, interacts with the database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5CDB3-A184-33B2-B34F-939115615EFC}"/>
              </a:ext>
            </a:extLst>
          </p:cNvPr>
          <p:cNvSpPr txBox="1"/>
          <p:nvPr/>
        </p:nvSpPr>
        <p:spPr>
          <a:xfrm>
            <a:off x="832492" y="1672311"/>
            <a:ext cx="1073229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ptos"/>
                <a:ea typeface="+mn-lt"/>
                <a:cs typeface="+mn-lt"/>
              </a:rPr>
              <a:t>Django adopts the </a:t>
            </a:r>
            <a:r>
              <a:rPr lang="en-US" sz="2400" b="1" dirty="0">
                <a:latin typeface="Aptos"/>
                <a:ea typeface="+mn-lt"/>
                <a:cs typeface="+mn-lt"/>
              </a:rPr>
              <a:t>Model-View-Template (MVT)</a:t>
            </a:r>
            <a:r>
              <a:rPr lang="en-US" sz="2400" dirty="0">
                <a:latin typeface="Aptos"/>
                <a:ea typeface="+mn-lt"/>
                <a:cs typeface="+mn-lt"/>
              </a:rPr>
              <a:t> architecture. Models manage data interaction. Views process requests and manage responses and data flow. Templates handle presentation. Think of MTV as Django's unique take on the classic MVC pattern.</a:t>
            </a:r>
            <a:endParaRPr lang="en-US" sz="2400"/>
          </a:p>
          <a:p>
            <a:pPr algn="l"/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E24175-C11A-364E-412A-9EBB7F14DE74}"/>
              </a:ext>
            </a:extLst>
          </p:cNvPr>
          <p:cNvSpPr txBox="1">
            <a:spLocks/>
          </p:cNvSpPr>
          <p:nvPr/>
        </p:nvSpPr>
        <p:spPr>
          <a:xfrm>
            <a:off x="8114162" y="3617465"/>
            <a:ext cx="3239327" cy="2601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dirty="0"/>
              <a:t>Template</a:t>
            </a:r>
            <a:endParaRPr lang="en-US"/>
          </a:p>
          <a:p>
            <a:pPr algn="ctr">
              <a:buNone/>
            </a:pPr>
            <a:endParaRPr lang="en-US" sz="800" dirty="0">
              <a:ea typeface="+mn-lt"/>
              <a:cs typeface="+mn-lt"/>
            </a:endParaRPr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Presentation layer, defines how the data is displayed to the user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8AEAAF-A123-0D77-8193-E73B4DD0578F}"/>
              </a:ext>
            </a:extLst>
          </p:cNvPr>
          <p:cNvSpPr txBox="1">
            <a:spLocks/>
          </p:cNvSpPr>
          <p:nvPr/>
        </p:nvSpPr>
        <p:spPr>
          <a:xfrm>
            <a:off x="4781964" y="3617465"/>
            <a:ext cx="2630040" cy="2601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dirty="0"/>
              <a:t>View</a:t>
            </a:r>
            <a:endParaRPr lang="en-US"/>
          </a:p>
          <a:p>
            <a:pPr algn="ctr">
              <a:buNone/>
            </a:pPr>
            <a:endParaRPr lang="en-US" sz="600" dirty="0"/>
          </a:p>
          <a:p>
            <a:pPr algn="ctr">
              <a:buNone/>
            </a:pPr>
            <a:r>
              <a:rPr lang="en-US" dirty="0">
                <a:ea typeface="+mn-lt"/>
                <a:cs typeface="+mn-lt"/>
              </a:rPr>
              <a:t>User Interface, deals with requests and responses</a:t>
            </a:r>
            <a:endParaRPr lang="en-US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4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3C61F2-BEAA-CA8A-C8A5-F033E632D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083E0-E253-8B86-18A1-A3FBD265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Django Models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8C5A-2144-00B9-04D1-D4FCF40E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67" y="2837634"/>
            <a:ext cx="4899991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A </a:t>
            </a:r>
            <a:r>
              <a:rPr lang="en-US" sz="2400" b="1" dirty="0">
                <a:ea typeface="+mn-lt"/>
                <a:cs typeface="+mn-lt"/>
              </a:rPr>
              <a:t>Django model</a:t>
            </a:r>
            <a:r>
              <a:rPr lang="en-US" sz="2400" dirty="0">
                <a:ea typeface="+mn-lt"/>
                <a:cs typeface="+mn-lt"/>
              </a:rPr>
              <a:t> is the built-in feature that Django uses to create tables, their fields, and various constraints. In short, Django Models is the SQL Database one uses with Django. </a:t>
            </a:r>
          </a:p>
          <a:p>
            <a:pPr marL="0" indent="0">
              <a:buNone/>
            </a:pPr>
            <a:endParaRPr lang="en-US" sz="2000"/>
          </a:p>
          <a:p>
            <a:pPr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8E3C43-C076-3476-50BE-E71D28FF1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000" y="3158979"/>
            <a:ext cx="5912276" cy="200760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1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61C48-D218-D481-EF93-1C096193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Django Views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62EB5-D57C-396F-BE40-0226A117A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88" y="2389683"/>
            <a:ext cx="4917419" cy="3606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A view function is a Python function that takes a Web request and returns a Web response. 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This </a:t>
            </a:r>
            <a:r>
              <a:rPr lang="en-US" sz="2400" b="1" dirty="0">
                <a:ea typeface="+mn-lt"/>
                <a:cs typeface="+mn-lt"/>
              </a:rPr>
              <a:t>response</a:t>
            </a:r>
            <a:r>
              <a:rPr lang="en-US" sz="2400" dirty="0">
                <a:ea typeface="+mn-lt"/>
                <a:cs typeface="+mn-lt"/>
              </a:rPr>
              <a:t> can be the HTML contents of a Web page, a redirect, a 404 error, an XML document, an image, or anything that a web browser can display.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A1E66-B388-F5BB-801F-ADBA5F9F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46" y="2484255"/>
            <a:ext cx="4784449" cy="371424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18A8C-AB54-224D-9F35-D374645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Django Templates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F8A46-E033-9F94-5725-BE6319ADB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67" y="2778103"/>
            <a:ext cx="4733304" cy="27822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A template in Django is basically written in HTML, CSS, and </a:t>
            </a:r>
            <a:r>
              <a:rPr lang="en-US" sz="2400" err="1">
                <a:ea typeface="+mn-lt"/>
                <a:cs typeface="+mn-lt"/>
              </a:rPr>
              <a:t>Javascript</a:t>
            </a:r>
            <a:r>
              <a:rPr lang="en-US" sz="2400" dirty="0">
                <a:ea typeface="+mn-lt"/>
                <a:cs typeface="+mn-lt"/>
              </a:rPr>
              <a:t> in a .html file. Django framework efficiently handles and generates dynamic HTML web pages that are visible to the end-user.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BB467-19AF-6D27-13F4-A794AFC1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563" y="2983305"/>
            <a:ext cx="5876558" cy="237086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45DB1-E114-0153-B2D2-66D5E85E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Django File/Folder Structure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A3BE-61BF-FA3D-5FEE-F5D49D801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242" y="2206219"/>
            <a:ext cx="5563284" cy="38852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Django makes use of a directory structure to arrange different parts of the web application. It creates a project and an app folder for this. </a:t>
            </a:r>
          </a:p>
          <a:p>
            <a:r>
              <a:rPr lang="en-US" dirty="0">
                <a:ea typeface="+mn-lt"/>
                <a:cs typeface="+mn-lt"/>
              </a:rPr>
              <a:t>Creating a proper project and organizing it helps in keeping the project DRY (Don’t Repeat Yourself) and clean.</a:t>
            </a:r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47093886-2551-5D55-F627-F38D99873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516" y="2385932"/>
            <a:ext cx="3714244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1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87CEC-FF22-FAEF-0E4E-DB08A133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506" y="939759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Django Project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CEEA3-C292-7835-B263-FA7FC86D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88" y="1387790"/>
            <a:ext cx="4210784" cy="3880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F2D281-9610-1ADE-3C0E-FEEDEFA577FF}"/>
              </a:ext>
            </a:extLst>
          </p:cNvPr>
          <p:cNvSpPr txBox="1"/>
          <p:nvPr/>
        </p:nvSpPr>
        <p:spPr>
          <a:xfrm>
            <a:off x="1040600" y="411193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Command :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1E93FA-5C31-A5A7-3655-BD49EC408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95" y="5000280"/>
            <a:ext cx="50863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6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Introduction to Django Framework</vt:lpstr>
      <vt:lpstr>What exactly is Django?</vt:lpstr>
      <vt:lpstr>Why Django over its alternatives?</vt:lpstr>
      <vt:lpstr>Django: MVT Architectural Pattern</vt:lpstr>
      <vt:lpstr>Django Models</vt:lpstr>
      <vt:lpstr>Django Views</vt:lpstr>
      <vt:lpstr>Django Templates</vt:lpstr>
      <vt:lpstr>Django File/Folder Structure</vt:lpstr>
      <vt:lpstr>Creating Django Project</vt:lpstr>
      <vt:lpstr>Project Files</vt:lpstr>
      <vt:lpstr>Project Files</vt:lpstr>
      <vt:lpstr>Creating Django Application</vt:lpstr>
      <vt:lpstr>Application Files</vt:lpstr>
      <vt:lpstr>Application Files</vt:lpstr>
      <vt:lpstr>Let's Code !!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408</cp:revision>
  <dcterms:created xsi:type="dcterms:W3CDTF">2013-07-15T20:26:40Z</dcterms:created>
  <dcterms:modified xsi:type="dcterms:W3CDTF">2025-03-26T20:51:16Z</dcterms:modified>
</cp:coreProperties>
</file>