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Lato"/>
      <p:regular r:id="rId32"/>
      <p:bold r:id="rId33"/>
      <p:italic r:id="rId34"/>
      <p:boldItalic r:id="rId35"/>
    </p:embeddedFont>
    <p:embeddedFont>
      <p:font typeface="Average"/>
      <p:regular r:id="rId36"/>
    </p:embeddedFont>
    <p:embeddedFont>
      <p:font typeface="Oswald"/>
      <p:regular r:id="rId37"/>
      <p:bold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8E56FD4-62D7-47F3-A8D0-13F6C5E8EEB0}">
  <a:tblStyle styleId="{C8E56FD4-62D7-47F3-A8D0-13F6C5E8EEB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rot="-5400000">
            <a:off x="-620225" y="1797500"/>
            <a:ext cx="4064100" cy="1506900"/>
          </a:xfrm>
          <a:prstGeom prst="rect">
            <a:avLst/>
          </a:prstGeom>
          <a:noFill/>
        </p:spPr>
        <p:txBody>
          <a:bodyPr anchorCtr="0" anchor="b" bIns="91425" lIns="91425" rIns="91425" tIns="91425"/>
          <a:lstStyle>
            <a:lvl1pPr lvl="0" algn="r">
              <a:lnSpc>
                <a:spcPct val="100000"/>
              </a:lnSpc>
              <a:spcBef>
                <a:spcPts val="0"/>
              </a:spcBef>
              <a:spcAft>
                <a:spcPts val="0"/>
              </a:spcAft>
              <a:buClr>
                <a:schemeClr val="dk1"/>
              </a:buClr>
              <a:buSzPct val="100000"/>
              <a:buNone/>
              <a:defRPr b="1" sz="4800">
                <a:solidFill>
                  <a:schemeClr val="dk1"/>
                </a:solidFill>
              </a:defRPr>
            </a:lvl1pPr>
            <a:lvl2pPr lvl="1" algn="r">
              <a:lnSpc>
                <a:spcPct val="100000"/>
              </a:lnSpc>
              <a:spcBef>
                <a:spcPts val="0"/>
              </a:spcBef>
              <a:spcAft>
                <a:spcPts val="0"/>
              </a:spcAft>
              <a:buClr>
                <a:schemeClr val="dk1"/>
              </a:buClr>
              <a:buSzPct val="100000"/>
              <a:buNone/>
              <a:defRPr b="1" sz="4800">
                <a:solidFill>
                  <a:schemeClr val="dk1"/>
                </a:solidFill>
              </a:defRPr>
            </a:lvl2pPr>
            <a:lvl3pPr lvl="2" algn="r">
              <a:lnSpc>
                <a:spcPct val="100000"/>
              </a:lnSpc>
              <a:spcBef>
                <a:spcPts val="0"/>
              </a:spcBef>
              <a:spcAft>
                <a:spcPts val="0"/>
              </a:spcAft>
              <a:buClr>
                <a:schemeClr val="dk1"/>
              </a:buClr>
              <a:buSzPct val="100000"/>
              <a:buNone/>
              <a:defRPr b="1" sz="4800">
                <a:solidFill>
                  <a:schemeClr val="dk1"/>
                </a:solidFill>
              </a:defRPr>
            </a:lvl3pPr>
            <a:lvl4pPr lvl="3" algn="r">
              <a:lnSpc>
                <a:spcPct val="100000"/>
              </a:lnSpc>
              <a:spcBef>
                <a:spcPts val="0"/>
              </a:spcBef>
              <a:spcAft>
                <a:spcPts val="0"/>
              </a:spcAft>
              <a:buClr>
                <a:schemeClr val="dk1"/>
              </a:buClr>
              <a:buSzPct val="100000"/>
              <a:buNone/>
              <a:defRPr b="1" sz="4800">
                <a:solidFill>
                  <a:schemeClr val="dk1"/>
                </a:solidFill>
              </a:defRPr>
            </a:lvl4pPr>
            <a:lvl5pPr lvl="4" algn="r">
              <a:lnSpc>
                <a:spcPct val="100000"/>
              </a:lnSpc>
              <a:spcBef>
                <a:spcPts val="0"/>
              </a:spcBef>
              <a:spcAft>
                <a:spcPts val="0"/>
              </a:spcAft>
              <a:buClr>
                <a:schemeClr val="dk1"/>
              </a:buClr>
              <a:buSzPct val="100000"/>
              <a:buNone/>
              <a:defRPr b="1" sz="4800">
                <a:solidFill>
                  <a:schemeClr val="dk1"/>
                </a:solidFill>
              </a:defRPr>
            </a:lvl5pPr>
            <a:lvl6pPr lvl="5" algn="r">
              <a:lnSpc>
                <a:spcPct val="100000"/>
              </a:lnSpc>
              <a:spcBef>
                <a:spcPts val="0"/>
              </a:spcBef>
              <a:spcAft>
                <a:spcPts val="0"/>
              </a:spcAft>
              <a:buClr>
                <a:schemeClr val="dk1"/>
              </a:buClr>
              <a:buSzPct val="100000"/>
              <a:buNone/>
              <a:defRPr b="1" sz="4800">
                <a:solidFill>
                  <a:schemeClr val="dk1"/>
                </a:solidFill>
              </a:defRPr>
            </a:lvl6pPr>
            <a:lvl7pPr lvl="6" algn="r">
              <a:lnSpc>
                <a:spcPct val="100000"/>
              </a:lnSpc>
              <a:spcBef>
                <a:spcPts val="0"/>
              </a:spcBef>
              <a:spcAft>
                <a:spcPts val="0"/>
              </a:spcAft>
              <a:buClr>
                <a:schemeClr val="dk1"/>
              </a:buClr>
              <a:buSzPct val="100000"/>
              <a:buNone/>
              <a:defRPr b="1" sz="4800">
                <a:solidFill>
                  <a:schemeClr val="dk1"/>
                </a:solidFill>
              </a:defRPr>
            </a:lvl7pPr>
            <a:lvl8pPr lvl="7" algn="r">
              <a:lnSpc>
                <a:spcPct val="100000"/>
              </a:lnSpc>
              <a:spcBef>
                <a:spcPts val="0"/>
              </a:spcBef>
              <a:spcAft>
                <a:spcPts val="0"/>
              </a:spcAft>
              <a:buClr>
                <a:schemeClr val="dk1"/>
              </a:buClr>
              <a:buSzPct val="100000"/>
              <a:buNone/>
              <a:defRPr b="1" sz="4800">
                <a:solidFill>
                  <a:schemeClr val="dk1"/>
                </a:solidFill>
              </a:defRPr>
            </a:lvl8pPr>
            <a:lvl9pPr lvl="8" algn="r">
              <a:lnSpc>
                <a:spcPct val="100000"/>
              </a:lnSpc>
              <a:spcBef>
                <a:spcPts val="0"/>
              </a:spcBef>
              <a:spcAft>
                <a:spcPts val="0"/>
              </a:spcAft>
              <a:buClr>
                <a:schemeClr val="dk1"/>
              </a:buClr>
              <a:buSzPct val="100000"/>
              <a:buNone/>
              <a:defRPr b="1" sz="4800">
                <a:solidFill>
                  <a:schemeClr val="dk1"/>
                </a:solidFill>
              </a:defRPr>
            </a:lvl9pPr>
          </a:lstStyle>
          <a:p/>
        </p:txBody>
      </p:sp>
      <p:sp>
        <p:nvSpPr>
          <p:cNvPr id="58" name="Shape 58"/>
          <p:cNvSpPr txBox="1"/>
          <p:nvPr>
            <p:ph idx="1" type="body"/>
          </p:nvPr>
        </p:nvSpPr>
        <p:spPr>
          <a:xfrm>
            <a:off x="2601000" y="518875"/>
            <a:ext cx="5913300" cy="4064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59" name="Shape 5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60" name="Shape 60"/>
        <p:cNvGrpSpPr/>
        <p:nvPr/>
      </p:nvGrpSpPr>
      <p:grpSpPr>
        <a:xfrm>
          <a:off x="0" y="0"/>
          <a:ext cx="0" cy="0"/>
          <a:chOff x="0" y="0"/>
          <a:chExt cx="0" cy="0"/>
        </a:xfrm>
      </p:grpSpPr>
      <p:sp>
        <p:nvSpPr>
          <p:cNvPr id="61" name="Shape 6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type="title"/>
          </p:nvPr>
        </p:nvSpPr>
        <p:spPr>
          <a:xfrm rot="-5400000">
            <a:off x="-620225" y="1797500"/>
            <a:ext cx="4064100" cy="1506900"/>
          </a:xfrm>
          <a:prstGeom prst="rect">
            <a:avLst/>
          </a:prstGeom>
          <a:noFill/>
        </p:spPr>
        <p:txBody>
          <a:bodyPr anchorCtr="0" anchor="b" bIns="91425" lIns="91425" rIns="91425" tIns="91425"/>
          <a:lstStyle>
            <a:lvl1pPr lvl="0" algn="r">
              <a:lnSpc>
                <a:spcPct val="100000"/>
              </a:lnSpc>
              <a:spcBef>
                <a:spcPts val="0"/>
              </a:spcBef>
              <a:spcAft>
                <a:spcPts val="0"/>
              </a:spcAft>
              <a:buClr>
                <a:schemeClr val="dk1"/>
              </a:buClr>
              <a:buSzPct val="100000"/>
              <a:buNone/>
              <a:defRPr b="1" sz="4800">
                <a:solidFill>
                  <a:schemeClr val="dk1"/>
                </a:solidFill>
              </a:defRPr>
            </a:lvl1pPr>
            <a:lvl2pPr lvl="1" algn="r">
              <a:lnSpc>
                <a:spcPct val="100000"/>
              </a:lnSpc>
              <a:spcBef>
                <a:spcPts val="0"/>
              </a:spcBef>
              <a:spcAft>
                <a:spcPts val="0"/>
              </a:spcAft>
              <a:buClr>
                <a:schemeClr val="dk1"/>
              </a:buClr>
              <a:buSzPct val="100000"/>
              <a:buNone/>
              <a:defRPr b="1" sz="4800">
                <a:solidFill>
                  <a:schemeClr val="dk1"/>
                </a:solidFill>
              </a:defRPr>
            </a:lvl2pPr>
            <a:lvl3pPr lvl="2" algn="r">
              <a:lnSpc>
                <a:spcPct val="100000"/>
              </a:lnSpc>
              <a:spcBef>
                <a:spcPts val="0"/>
              </a:spcBef>
              <a:spcAft>
                <a:spcPts val="0"/>
              </a:spcAft>
              <a:buClr>
                <a:schemeClr val="dk1"/>
              </a:buClr>
              <a:buSzPct val="100000"/>
              <a:buNone/>
              <a:defRPr b="1" sz="4800">
                <a:solidFill>
                  <a:schemeClr val="dk1"/>
                </a:solidFill>
              </a:defRPr>
            </a:lvl3pPr>
            <a:lvl4pPr lvl="3" algn="r">
              <a:lnSpc>
                <a:spcPct val="100000"/>
              </a:lnSpc>
              <a:spcBef>
                <a:spcPts val="0"/>
              </a:spcBef>
              <a:spcAft>
                <a:spcPts val="0"/>
              </a:spcAft>
              <a:buClr>
                <a:schemeClr val="dk1"/>
              </a:buClr>
              <a:buSzPct val="100000"/>
              <a:buNone/>
              <a:defRPr b="1" sz="4800">
                <a:solidFill>
                  <a:schemeClr val="dk1"/>
                </a:solidFill>
              </a:defRPr>
            </a:lvl4pPr>
            <a:lvl5pPr lvl="4" algn="r">
              <a:lnSpc>
                <a:spcPct val="100000"/>
              </a:lnSpc>
              <a:spcBef>
                <a:spcPts val="0"/>
              </a:spcBef>
              <a:spcAft>
                <a:spcPts val="0"/>
              </a:spcAft>
              <a:buClr>
                <a:schemeClr val="dk1"/>
              </a:buClr>
              <a:buSzPct val="100000"/>
              <a:buNone/>
              <a:defRPr b="1" sz="4800">
                <a:solidFill>
                  <a:schemeClr val="dk1"/>
                </a:solidFill>
              </a:defRPr>
            </a:lvl5pPr>
            <a:lvl6pPr lvl="5" algn="r">
              <a:lnSpc>
                <a:spcPct val="100000"/>
              </a:lnSpc>
              <a:spcBef>
                <a:spcPts val="0"/>
              </a:spcBef>
              <a:spcAft>
                <a:spcPts val="0"/>
              </a:spcAft>
              <a:buClr>
                <a:schemeClr val="dk1"/>
              </a:buClr>
              <a:buSzPct val="100000"/>
              <a:buNone/>
              <a:defRPr b="1" sz="4800">
                <a:solidFill>
                  <a:schemeClr val="dk1"/>
                </a:solidFill>
              </a:defRPr>
            </a:lvl6pPr>
            <a:lvl7pPr lvl="6" algn="r">
              <a:lnSpc>
                <a:spcPct val="100000"/>
              </a:lnSpc>
              <a:spcBef>
                <a:spcPts val="0"/>
              </a:spcBef>
              <a:spcAft>
                <a:spcPts val="0"/>
              </a:spcAft>
              <a:buClr>
                <a:schemeClr val="dk1"/>
              </a:buClr>
              <a:buSzPct val="100000"/>
              <a:buNone/>
              <a:defRPr b="1" sz="4800">
                <a:solidFill>
                  <a:schemeClr val="dk1"/>
                </a:solidFill>
              </a:defRPr>
            </a:lvl7pPr>
            <a:lvl8pPr lvl="7" algn="r">
              <a:lnSpc>
                <a:spcPct val="100000"/>
              </a:lnSpc>
              <a:spcBef>
                <a:spcPts val="0"/>
              </a:spcBef>
              <a:spcAft>
                <a:spcPts val="0"/>
              </a:spcAft>
              <a:buClr>
                <a:schemeClr val="dk1"/>
              </a:buClr>
              <a:buSzPct val="100000"/>
              <a:buNone/>
              <a:defRPr b="1" sz="4800">
                <a:solidFill>
                  <a:schemeClr val="dk1"/>
                </a:solidFill>
              </a:defRPr>
            </a:lvl8pPr>
            <a:lvl9pPr lvl="8" algn="r">
              <a:lnSpc>
                <a:spcPct val="100000"/>
              </a:lnSpc>
              <a:spcBef>
                <a:spcPts val="0"/>
              </a:spcBef>
              <a:spcAft>
                <a:spcPts val="0"/>
              </a:spcAft>
              <a:buClr>
                <a:schemeClr val="dk1"/>
              </a:buClr>
              <a:buSzPct val="100000"/>
              <a:buNone/>
              <a:defRPr b="1" sz="4800">
                <a:solidFill>
                  <a:schemeClr val="dk1"/>
                </a:solidFill>
              </a:defRPr>
            </a:lvl9pPr>
          </a:lstStyle>
          <a:p/>
        </p:txBody>
      </p:sp>
      <p:sp>
        <p:nvSpPr>
          <p:cNvPr id="63" name="Shape 63"/>
          <p:cNvSpPr txBox="1"/>
          <p:nvPr>
            <p:ph idx="1" type="body"/>
          </p:nvPr>
        </p:nvSpPr>
        <p:spPr>
          <a:xfrm>
            <a:off x="2601000" y="518875"/>
            <a:ext cx="5913300" cy="4064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4" name="Shape 6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ctrTitle"/>
          </p:nvPr>
        </p:nvSpPr>
        <p:spPr>
          <a:xfrm>
            <a:off x="671257" y="266200"/>
            <a:ext cx="7801500" cy="1730100"/>
          </a:xfrm>
          <a:prstGeom prst="rect">
            <a:avLst/>
          </a:prstGeom>
        </p:spPr>
        <p:txBody>
          <a:bodyPr anchorCtr="0" anchor="b" bIns="91425" lIns="91425" rIns="91425" tIns="91425">
            <a:noAutofit/>
          </a:bodyPr>
          <a:lstStyle/>
          <a:p>
            <a:pPr lvl="0" rtl="0">
              <a:spcBef>
                <a:spcPts val="0"/>
              </a:spcBef>
              <a:buNone/>
            </a:pPr>
            <a:r>
              <a:rPr lang="en" sz="3600"/>
              <a:t>The Automated Travel Agent: Hotel Recommendations Using ML</a:t>
            </a:r>
          </a:p>
        </p:txBody>
      </p:sp>
      <p:sp>
        <p:nvSpPr>
          <p:cNvPr id="70" name="Shape 70"/>
          <p:cNvSpPr txBox="1"/>
          <p:nvPr>
            <p:ph idx="1" type="subTitle"/>
          </p:nvPr>
        </p:nvSpPr>
        <p:spPr>
          <a:xfrm>
            <a:off x="3403350" y="3383775"/>
            <a:ext cx="7801500" cy="792600"/>
          </a:xfrm>
          <a:prstGeom prst="rect">
            <a:avLst/>
          </a:prstGeom>
        </p:spPr>
        <p:txBody>
          <a:bodyPr anchorCtr="0" anchor="t" bIns="91425" lIns="91425" rIns="91425" tIns="91425">
            <a:noAutofit/>
          </a:bodyPr>
          <a:lstStyle/>
          <a:p>
            <a:pPr lvl="0">
              <a:spcBef>
                <a:spcPts val="0"/>
              </a:spcBef>
              <a:buNone/>
            </a:pPr>
            <a:r>
              <a:rPr lang="en" sz="2400"/>
              <a:t>Kushagra Chandak</a:t>
            </a:r>
          </a:p>
          <a:p>
            <a:pPr lvl="0">
              <a:spcBef>
                <a:spcPts val="0"/>
              </a:spcBef>
              <a:buNone/>
            </a:pPr>
            <a:r>
              <a:rPr lang="en" sz="2400"/>
              <a:t>Diplav Srivastava</a:t>
            </a:r>
          </a:p>
          <a:p>
            <a:pPr lvl="0">
              <a:spcBef>
                <a:spcPts val="0"/>
              </a:spcBef>
              <a:buNone/>
            </a:pPr>
            <a:r>
              <a:rPr lang="en" sz="2400"/>
              <a:t>Harshil Jain</a:t>
            </a:r>
          </a:p>
          <a:p>
            <a:pPr lvl="0" rtl="0" algn="l">
              <a:spcBef>
                <a:spcPts val="0"/>
              </a:spcBef>
              <a:buNone/>
            </a:pPr>
            <a:r>
              <a:t/>
            </a:r>
            <a:endParaRPr sz="2400"/>
          </a:p>
        </p:txBody>
      </p:sp>
      <p:sp>
        <p:nvSpPr>
          <p:cNvPr id="71" name="Shape 71"/>
          <p:cNvSpPr txBox="1"/>
          <p:nvPr/>
        </p:nvSpPr>
        <p:spPr>
          <a:xfrm>
            <a:off x="83150" y="3630400"/>
            <a:ext cx="6842100" cy="7983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dk1"/>
                </a:solidFill>
                <a:latin typeface="Average"/>
                <a:ea typeface="Average"/>
                <a:cs typeface="Average"/>
                <a:sym typeface="Average"/>
              </a:rPr>
              <a:t>Mentor Name- Tarun Gupta</a:t>
            </a:r>
          </a:p>
          <a:p>
            <a:pPr lvl="0">
              <a:spcBef>
                <a:spcPts val="0"/>
              </a:spcBef>
              <a:buNone/>
            </a:pPr>
            <a:r>
              <a:rPr lang="en" sz="2400">
                <a:solidFill>
                  <a:schemeClr val="dk1"/>
                </a:solidFill>
                <a:latin typeface="Average"/>
                <a:ea typeface="Average"/>
                <a:cs typeface="Average"/>
                <a:sym typeface="Average"/>
              </a:rPr>
              <a:t>Project Guide- Dr. Avinash Sharma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i="1" lang="en">
                <a:solidFill>
                  <a:schemeClr val="dk1"/>
                </a:solidFill>
                <a:latin typeface="Lato"/>
                <a:ea typeface="Lato"/>
                <a:cs typeface="Lato"/>
                <a:sym typeface="Lato"/>
              </a:rPr>
              <a:t>More useful feature  obtained</a:t>
            </a:r>
          </a:p>
          <a:p>
            <a:pPr lvl="0">
              <a:spcBef>
                <a:spcPts val="0"/>
              </a:spcBef>
              <a:buNone/>
            </a:pPr>
            <a:r>
              <a:rPr lang="en">
                <a:solidFill>
                  <a:schemeClr val="dk1"/>
                </a:solidFill>
                <a:latin typeface="Lato"/>
                <a:ea typeface="Lato"/>
                <a:cs typeface="Lato"/>
                <a:sym typeface="Lato"/>
              </a:rPr>
              <a:t>Some of the feature like date in time and out time was converted into length_of__stay which is a more significant or a useful feature for our problem</a:t>
            </a:r>
          </a:p>
          <a:p>
            <a:pPr lvl="0">
              <a:spcBef>
                <a:spcPts val="0"/>
              </a:spcBef>
              <a:buNone/>
            </a:pPr>
            <a:r>
              <a:rPr b="1" i="1" lang="en">
                <a:solidFill>
                  <a:schemeClr val="dk1"/>
                </a:solidFill>
                <a:latin typeface="Lato"/>
                <a:ea typeface="Lato"/>
                <a:cs typeface="Lato"/>
                <a:sym typeface="Lato"/>
              </a:rPr>
              <a:t>Performed PCA</a:t>
            </a:r>
          </a:p>
          <a:p>
            <a:pPr lvl="0">
              <a:spcBef>
                <a:spcPts val="0"/>
              </a:spcBef>
              <a:buNone/>
            </a:pPr>
            <a:r>
              <a:rPr lang="en">
                <a:solidFill>
                  <a:schemeClr val="dk1"/>
                </a:solidFill>
                <a:latin typeface="Lato"/>
                <a:ea typeface="Lato"/>
                <a:cs typeface="Lato"/>
                <a:sym typeface="Lato"/>
              </a:rPr>
              <a:t>Performed PCA on the resultant training dataset to reduce the number of attribute from 24 to 12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4294967295" type="title"/>
          </p:nvPr>
        </p:nvSpPr>
        <p:spPr>
          <a:xfrm>
            <a:off x="535775" y="712150"/>
            <a:ext cx="82863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Analysis of Naive Bayes</a:t>
            </a:r>
          </a:p>
          <a:p>
            <a:pPr lvl="0" rtl="0">
              <a:spcBef>
                <a:spcPts val="0"/>
              </a:spcBef>
              <a:spcAft>
                <a:spcPts val="1600"/>
              </a:spcAft>
              <a:buNone/>
            </a:pPr>
            <a:r>
              <a:t/>
            </a:r>
            <a:endParaRPr sz="3600"/>
          </a:p>
        </p:txBody>
      </p:sp>
      <p:sp>
        <p:nvSpPr>
          <p:cNvPr id="130" name="Shape 130"/>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rgbClr val="FFFFFF"/>
                </a:solidFill>
                <a:latin typeface="Lato"/>
                <a:ea typeface="Lato"/>
                <a:cs typeface="Lato"/>
                <a:sym typeface="Lato"/>
              </a:rPr>
              <a:t>For Naive Bayes, we hand-selected a few features, to get a basic machine learning algorithm running.We calculated target class probabilities for the categorical features, and we normalized continuous variables based on target label values. For each attribute in the test set, we converted its value to booking probability based on the the observed probabilities in the training set.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130375"/>
            <a:ext cx="8520600" cy="559800"/>
          </a:xfrm>
          <a:prstGeom prst="rect">
            <a:avLst/>
          </a:prstGeom>
        </p:spPr>
        <p:txBody>
          <a:bodyPr anchorCtr="0" anchor="t" bIns="91425" lIns="91425" rIns="91425" tIns="91425">
            <a:noAutofit/>
          </a:bodyPr>
          <a:lstStyle/>
          <a:p>
            <a:pPr lvl="0">
              <a:spcBef>
                <a:spcPts val="0"/>
              </a:spcBef>
              <a:buNone/>
            </a:pPr>
            <a:r>
              <a:rPr lang="en"/>
              <a:t>Choosing the value of K(Projected Dimension)</a:t>
            </a:r>
          </a:p>
        </p:txBody>
      </p:sp>
      <p:pic>
        <p:nvPicPr>
          <p:cNvPr descr="PCA.png" id="136" name="Shape 136"/>
          <p:cNvPicPr preferRelativeResize="0"/>
          <p:nvPr/>
        </p:nvPicPr>
        <p:blipFill>
          <a:blip r:embed="rId3">
            <a:alphaModFix/>
          </a:blip>
          <a:stretch>
            <a:fillRect/>
          </a:stretch>
        </p:blipFill>
        <p:spPr>
          <a:xfrm>
            <a:off x="757750" y="762225"/>
            <a:ext cx="6456799" cy="3619050"/>
          </a:xfrm>
          <a:prstGeom prst="rect">
            <a:avLst/>
          </a:prstGeom>
          <a:noFill/>
          <a:ln>
            <a:noFill/>
          </a:ln>
        </p:spPr>
      </p:pic>
      <p:sp>
        <p:nvSpPr>
          <p:cNvPr id="137" name="Shape 137"/>
          <p:cNvSpPr txBox="1"/>
          <p:nvPr/>
        </p:nvSpPr>
        <p:spPr>
          <a:xfrm>
            <a:off x="2127925" y="4278850"/>
            <a:ext cx="6554400" cy="7647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1"/>
                </a:solidFill>
              </a:rPr>
              <a:t>Energy=(∑ </a:t>
            </a:r>
            <a:r>
              <a:rPr baseline="-25000" lang="en" sz="1800">
                <a:solidFill>
                  <a:schemeClr val="dk1"/>
                </a:solidFill>
              </a:rPr>
              <a:t>i =1</a:t>
            </a:r>
            <a:r>
              <a:rPr baseline="30000" lang="en" sz="1800">
                <a:solidFill>
                  <a:schemeClr val="dk1"/>
                </a:solidFill>
              </a:rPr>
              <a:t>K </a:t>
            </a:r>
            <a:r>
              <a:rPr lang="en" sz="1800">
                <a:solidFill>
                  <a:schemeClr val="dk1"/>
                </a:solidFill>
              </a:rPr>
              <a:t>ƛ</a:t>
            </a:r>
            <a:r>
              <a:rPr baseline="-25000" lang="en" sz="1800">
                <a:solidFill>
                  <a:schemeClr val="dk1"/>
                </a:solidFill>
              </a:rPr>
              <a:t>i</a:t>
            </a:r>
            <a:r>
              <a:rPr lang="en" sz="1800">
                <a:solidFill>
                  <a:schemeClr val="dk1"/>
                </a:solidFill>
              </a:rPr>
              <a:t>)</a:t>
            </a:r>
          </a:p>
          <a:p>
            <a:pPr lvl="0">
              <a:spcBef>
                <a:spcPts val="0"/>
              </a:spcBef>
              <a:buNone/>
            </a:pPr>
            <a:r>
              <a:rPr baseline="-25000" lang="en" sz="1800">
                <a:solidFill>
                  <a:schemeClr val="dk1"/>
                </a:solidFill>
              </a:rPr>
              <a:t>	          </a:t>
            </a:r>
            <a:r>
              <a:rPr lang="en" sz="1800">
                <a:solidFill>
                  <a:schemeClr val="dk1"/>
                </a:solidFill>
              </a:rPr>
              <a:t>(</a:t>
            </a:r>
            <a:r>
              <a:rPr baseline="-25000" lang="en" sz="1800">
                <a:solidFill>
                  <a:schemeClr val="dk1"/>
                </a:solidFill>
              </a:rPr>
              <a:t> </a:t>
            </a:r>
            <a:r>
              <a:rPr lang="en" sz="1800">
                <a:solidFill>
                  <a:schemeClr val="dk1"/>
                </a:solidFill>
              </a:rPr>
              <a:t>∑</a:t>
            </a:r>
            <a:r>
              <a:rPr baseline="-25000" lang="en" sz="1800">
                <a:solidFill>
                  <a:schemeClr val="dk1"/>
                </a:solidFill>
              </a:rPr>
              <a:t>j=1</a:t>
            </a:r>
            <a:r>
              <a:rPr baseline="30000" lang="en" sz="1800">
                <a:solidFill>
                  <a:schemeClr val="dk1"/>
                </a:solidFill>
              </a:rPr>
              <a:t>N</a:t>
            </a:r>
            <a:r>
              <a:rPr lang="en" sz="1800">
                <a:solidFill>
                  <a:schemeClr val="dk1"/>
                </a:solidFill>
              </a:rPr>
              <a:t> ƛ</a:t>
            </a:r>
            <a:r>
              <a:rPr baseline="-25000" lang="en" sz="1800">
                <a:solidFill>
                  <a:schemeClr val="dk1"/>
                </a:solidFill>
              </a:rPr>
              <a:t>j </a:t>
            </a:r>
            <a:r>
              <a:rPr lang="en" sz="1800">
                <a:solidFill>
                  <a:schemeClr val="dk1"/>
                </a:solidFill>
              </a:rPr>
              <a:t>)</a:t>
            </a:r>
            <a:r>
              <a:rPr baseline="-25000" lang="en" sz="1800">
                <a:solidFill>
                  <a:schemeClr val="dk1"/>
                </a:solidFill>
              </a:rPr>
              <a:t>  </a:t>
            </a:r>
          </a:p>
        </p:txBody>
      </p:sp>
      <p:cxnSp>
        <p:nvCxnSpPr>
          <p:cNvPr id="138" name="Shape 138"/>
          <p:cNvCxnSpPr/>
          <p:nvPr/>
        </p:nvCxnSpPr>
        <p:spPr>
          <a:xfrm flipH="1" rot="10800000">
            <a:off x="3061075" y="4660600"/>
            <a:ext cx="899100" cy="1200"/>
          </a:xfrm>
          <a:prstGeom prst="straightConnector1">
            <a:avLst/>
          </a:prstGeom>
          <a:noFill/>
          <a:ln cap="flat" cmpd="sng" w="19050">
            <a:solidFill>
              <a:schemeClr val="dk1"/>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130375"/>
            <a:ext cx="8520600" cy="559800"/>
          </a:xfrm>
          <a:prstGeom prst="rect">
            <a:avLst/>
          </a:prstGeom>
        </p:spPr>
        <p:txBody>
          <a:bodyPr anchorCtr="0" anchor="t" bIns="91425" lIns="91425" rIns="91425" tIns="91425">
            <a:noAutofit/>
          </a:bodyPr>
          <a:lstStyle/>
          <a:p>
            <a:pPr lvl="0" rtl="0">
              <a:spcBef>
                <a:spcPts val="0"/>
              </a:spcBef>
              <a:buNone/>
            </a:pPr>
            <a:r>
              <a:rPr lang="en"/>
              <a:t>Prior Probability of Cluster</a:t>
            </a:r>
          </a:p>
        </p:txBody>
      </p:sp>
      <p:pic>
        <p:nvPicPr>
          <p:cNvPr descr="14915007_1607934092566001_726220706_n.jpg" id="144" name="Shape 144"/>
          <p:cNvPicPr preferRelativeResize="0"/>
          <p:nvPr/>
        </p:nvPicPr>
        <p:blipFill>
          <a:blip r:embed="rId3">
            <a:alphaModFix/>
          </a:blip>
          <a:stretch>
            <a:fillRect/>
          </a:stretch>
        </p:blipFill>
        <p:spPr>
          <a:xfrm>
            <a:off x="1817250" y="821012"/>
            <a:ext cx="5200650" cy="395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spcBef>
                <a:spcPts val="0"/>
              </a:spcBef>
              <a:buNone/>
            </a:pPr>
            <a:r>
              <a:rPr lang="en"/>
              <a:t>Assumptions</a:t>
            </a:r>
          </a:p>
        </p:txBody>
      </p:sp>
      <p:sp>
        <p:nvSpPr>
          <p:cNvPr id="150" name="Shape 150"/>
          <p:cNvSpPr txBox="1"/>
          <p:nvPr>
            <p:ph idx="1" type="body"/>
          </p:nvPr>
        </p:nvSpPr>
        <p:spPr>
          <a:xfrm>
            <a:off x="2601000" y="518875"/>
            <a:ext cx="5913300" cy="4064100"/>
          </a:xfrm>
          <a:prstGeom prst="rect">
            <a:avLst/>
          </a:prstGeom>
        </p:spPr>
        <p:txBody>
          <a:bodyPr anchorCtr="0" anchor="t" bIns="91425" lIns="91425" rIns="91425" tIns="91425">
            <a:noAutofit/>
          </a:bodyPr>
          <a:lstStyle/>
          <a:p>
            <a:pPr lvl="0">
              <a:spcBef>
                <a:spcPts val="0"/>
              </a:spcBef>
              <a:buNone/>
            </a:pPr>
            <a:r>
              <a:rPr b="1" i="1" lang="en" sz="2000">
                <a:solidFill>
                  <a:schemeClr val="dk1"/>
                </a:solidFill>
                <a:latin typeface="Lato"/>
                <a:ea typeface="Lato"/>
                <a:cs typeface="Lato"/>
                <a:sym typeface="Lato"/>
              </a:rPr>
              <a:t>Attribute Linearly Independent</a:t>
            </a:r>
          </a:p>
          <a:p>
            <a:pPr lvl="0">
              <a:spcBef>
                <a:spcPts val="0"/>
              </a:spcBef>
              <a:buNone/>
            </a:pPr>
            <a:r>
              <a:rPr lang="en" sz="1800">
                <a:solidFill>
                  <a:schemeClr val="dk1"/>
                </a:solidFill>
                <a:latin typeface="Lato"/>
                <a:ea typeface="Lato"/>
                <a:cs typeface="Lato"/>
                <a:sym typeface="Lato"/>
              </a:rPr>
              <a:t>The main assumption made while applying Naive Bayes classifier was that attribute of training dataset obtained after PCA are linearly independent so that we can directly treat each attribute as independent random variable and multiply each of them to get probability of each cluster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rtl="0" algn="ctr">
              <a:spcBef>
                <a:spcPts val="0"/>
              </a:spcBef>
              <a:buNone/>
            </a:pPr>
            <a:r>
              <a:rPr lang="en"/>
              <a:t>Results</a:t>
            </a:r>
          </a:p>
        </p:txBody>
      </p:sp>
      <p:graphicFrame>
        <p:nvGraphicFramePr>
          <p:cNvPr id="156" name="Shape 156"/>
          <p:cNvGraphicFramePr/>
          <p:nvPr/>
        </p:nvGraphicFramePr>
        <p:xfrm>
          <a:off x="2389500" y="2184550"/>
          <a:ext cx="3000000" cy="3000000"/>
        </p:xfrm>
        <a:graphic>
          <a:graphicData uri="http://schemas.openxmlformats.org/drawingml/2006/table">
            <a:tbl>
              <a:tblPr>
                <a:noFill/>
                <a:tableStyleId>{C8E56FD4-62D7-47F3-A8D0-13F6C5E8EEB0}</a:tableStyleId>
              </a:tblPr>
              <a:tblGrid>
                <a:gridCol w="1450500"/>
                <a:gridCol w="1450500"/>
                <a:gridCol w="1450500"/>
                <a:gridCol w="1450500"/>
              </a:tblGrid>
              <a:tr h="384100">
                <a:tc>
                  <a:txBody>
                    <a:bodyPr>
                      <a:noAutofit/>
                    </a:bodyPr>
                    <a:lstStyle/>
                    <a:p>
                      <a:pPr lvl="0">
                        <a:spcBef>
                          <a:spcPts val="0"/>
                        </a:spcBef>
                        <a:buNone/>
                      </a:pPr>
                      <a:r>
                        <a:rPr lang="en">
                          <a:solidFill>
                            <a:schemeClr val="dk1"/>
                          </a:solidFill>
                        </a:rPr>
                        <a:t>Algorithm</a:t>
                      </a:r>
                    </a:p>
                  </a:txBody>
                  <a:tcPr marT="91425" marB="91425" marR="91425" marL="91425"/>
                </a:tc>
                <a:tc>
                  <a:txBody>
                    <a:bodyPr>
                      <a:noAutofit/>
                    </a:bodyPr>
                    <a:lstStyle/>
                    <a:p>
                      <a:pPr lvl="0">
                        <a:spcBef>
                          <a:spcPts val="0"/>
                        </a:spcBef>
                        <a:buNone/>
                      </a:pPr>
                      <a:r>
                        <a:rPr lang="en">
                          <a:solidFill>
                            <a:schemeClr val="dk1"/>
                          </a:solidFill>
                        </a:rPr>
                        <a:t>Precision</a:t>
                      </a:r>
                    </a:p>
                  </a:txBody>
                  <a:tcPr marT="91425" marB="91425" marR="91425" marL="91425"/>
                </a:tc>
                <a:tc>
                  <a:txBody>
                    <a:bodyPr>
                      <a:noAutofit/>
                    </a:bodyPr>
                    <a:lstStyle/>
                    <a:p>
                      <a:pPr lvl="0">
                        <a:spcBef>
                          <a:spcPts val="0"/>
                        </a:spcBef>
                        <a:buNone/>
                      </a:pPr>
                      <a:r>
                        <a:rPr lang="en">
                          <a:solidFill>
                            <a:schemeClr val="dk1"/>
                          </a:solidFill>
                        </a:rPr>
                        <a:t>Recall</a:t>
                      </a:r>
                    </a:p>
                  </a:txBody>
                  <a:tcPr marT="91425" marB="91425" marR="91425" marL="91425"/>
                </a:tc>
                <a:tc>
                  <a:txBody>
                    <a:bodyPr>
                      <a:noAutofit/>
                    </a:bodyPr>
                    <a:lstStyle/>
                    <a:p>
                      <a:pPr lvl="0">
                        <a:spcBef>
                          <a:spcPts val="0"/>
                        </a:spcBef>
                        <a:buNone/>
                      </a:pPr>
                      <a:r>
                        <a:rPr lang="en">
                          <a:solidFill>
                            <a:schemeClr val="dk1"/>
                          </a:solidFill>
                        </a:rPr>
                        <a:t>F1</a:t>
                      </a:r>
                    </a:p>
                  </a:txBody>
                  <a:tcPr marT="91425" marB="91425" marR="91425" marL="91425"/>
                </a:tc>
              </a:tr>
              <a:tr h="384100">
                <a:tc>
                  <a:txBody>
                    <a:bodyPr>
                      <a:noAutofit/>
                    </a:bodyPr>
                    <a:lstStyle/>
                    <a:p>
                      <a:pPr lvl="0">
                        <a:spcBef>
                          <a:spcPts val="0"/>
                        </a:spcBef>
                        <a:buNone/>
                      </a:pPr>
                      <a:r>
                        <a:rPr lang="en">
                          <a:solidFill>
                            <a:schemeClr val="dk1"/>
                          </a:solidFill>
                        </a:rPr>
                        <a:t>Naive Bayes</a:t>
                      </a:r>
                    </a:p>
                  </a:txBody>
                  <a:tcPr marT="91425" marB="91425" marR="91425" marL="91425"/>
                </a:tc>
                <a:tc>
                  <a:txBody>
                    <a:bodyPr>
                      <a:noAutofit/>
                    </a:bodyPr>
                    <a:lstStyle/>
                    <a:p>
                      <a:pPr lvl="0">
                        <a:spcBef>
                          <a:spcPts val="0"/>
                        </a:spcBef>
                        <a:buNone/>
                      </a:pPr>
                      <a:r>
                        <a:rPr lang="en">
                          <a:solidFill>
                            <a:schemeClr val="dk1"/>
                          </a:solidFill>
                        </a:rPr>
                        <a:t>0.0596321</a:t>
                      </a:r>
                    </a:p>
                  </a:txBody>
                  <a:tcPr marT="91425" marB="91425" marR="91425" marL="91425"/>
                </a:tc>
                <a:tc>
                  <a:txBody>
                    <a:bodyPr>
                      <a:noAutofit/>
                    </a:bodyPr>
                    <a:lstStyle/>
                    <a:p>
                      <a:pPr lvl="0">
                        <a:spcBef>
                          <a:spcPts val="0"/>
                        </a:spcBef>
                        <a:buNone/>
                      </a:pPr>
                      <a:r>
                        <a:rPr lang="en">
                          <a:solidFill>
                            <a:schemeClr val="dk1"/>
                          </a:solidFill>
                        </a:rPr>
                        <a:t>0.0567834</a:t>
                      </a:r>
                    </a:p>
                  </a:txBody>
                  <a:tcPr marT="91425" marB="91425" marR="91425" marL="91425"/>
                </a:tc>
                <a:tc>
                  <a:txBody>
                    <a:bodyPr>
                      <a:noAutofit/>
                    </a:bodyPr>
                    <a:lstStyle/>
                    <a:p>
                      <a:pPr lvl="0">
                        <a:spcBef>
                          <a:spcPts val="0"/>
                        </a:spcBef>
                        <a:buNone/>
                      </a:pPr>
                      <a:r>
                        <a:rPr lang="en">
                          <a:solidFill>
                            <a:schemeClr val="dk1"/>
                          </a:solidFill>
                        </a:rPr>
                        <a:t>0.057489</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4294967295" type="title"/>
          </p:nvPr>
        </p:nvSpPr>
        <p:spPr>
          <a:xfrm>
            <a:off x="535775" y="712150"/>
            <a:ext cx="82863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Validation Technique Used</a:t>
            </a:r>
          </a:p>
          <a:p>
            <a:pPr lvl="0" rtl="0">
              <a:spcBef>
                <a:spcPts val="0"/>
              </a:spcBef>
              <a:spcAft>
                <a:spcPts val="1600"/>
              </a:spcAft>
              <a:buNone/>
            </a:pPr>
            <a:r>
              <a:t/>
            </a:r>
            <a:endParaRPr sz="3600"/>
          </a:p>
        </p:txBody>
      </p:sp>
      <p:sp>
        <p:nvSpPr>
          <p:cNvPr id="162" name="Shape 162"/>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Lato"/>
                <a:ea typeface="Lato"/>
                <a:cs typeface="Lato"/>
                <a:sym typeface="Lato"/>
              </a:rPr>
              <a:t>We used holdout technique for validation. </a:t>
            </a:r>
          </a:p>
          <a:p>
            <a:pPr lvl="0" rtl="0">
              <a:lnSpc>
                <a:spcPct val="115000"/>
              </a:lnSpc>
              <a:spcBef>
                <a:spcPts val="0"/>
              </a:spcBef>
              <a:spcAft>
                <a:spcPts val="1600"/>
              </a:spcAft>
              <a:buNone/>
            </a:pPr>
            <a:r>
              <a:rPr lang="en" sz="1800">
                <a:latin typeface="Lato"/>
                <a:ea typeface="Lato"/>
                <a:cs typeface="Lato"/>
                <a:sym typeface="Lato"/>
              </a:rPr>
              <a:t>The features used to train the model were generated using only hotel cluster and data prior to '2014-07-01'.</a:t>
            </a:r>
          </a:p>
          <a:p>
            <a:pPr lvl="0" rtl="0">
              <a:lnSpc>
                <a:spcPct val="115000"/>
              </a:lnSpc>
              <a:spcBef>
                <a:spcPts val="0"/>
              </a:spcBef>
              <a:spcAft>
                <a:spcPts val="1600"/>
              </a:spcAft>
              <a:buNone/>
            </a:pPr>
            <a:r>
              <a:rPr lang="en" sz="1800">
                <a:solidFill>
                  <a:srgbClr val="FFFFFF"/>
                </a:solidFill>
                <a:latin typeface="Lato"/>
                <a:ea typeface="Lato"/>
                <a:cs typeface="Lato"/>
                <a:sym typeface="Lato"/>
              </a:rPr>
              <a:t>A portion of the training data from '2014-07-01' onward was set aside for  validation.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ctrTitle"/>
          </p:nvPr>
        </p:nvSpPr>
        <p:spPr>
          <a:xfrm>
            <a:off x="671250" y="605700"/>
            <a:ext cx="7801500" cy="1621200"/>
          </a:xfrm>
          <a:prstGeom prst="rect">
            <a:avLst/>
          </a:prstGeom>
        </p:spPr>
        <p:txBody>
          <a:bodyPr anchorCtr="0" anchor="b" bIns="91425" lIns="91425" rIns="91425" tIns="91425">
            <a:noAutofit/>
          </a:bodyPr>
          <a:lstStyle/>
          <a:p>
            <a:pPr lvl="0">
              <a:spcBef>
                <a:spcPts val="0"/>
              </a:spcBef>
              <a:buNone/>
            </a:pPr>
            <a:r>
              <a:rPr lang="en"/>
              <a:t>Support Vector Machines(SVM)</a:t>
            </a:r>
          </a:p>
        </p:txBody>
      </p:sp>
      <p:sp>
        <p:nvSpPr>
          <p:cNvPr id="168" name="Shape 168"/>
          <p:cNvSpPr txBox="1"/>
          <p:nvPr>
            <p:ph idx="1" type="subTitle"/>
          </p:nvPr>
        </p:nvSpPr>
        <p:spPr>
          <a:xfrm>
            <a:off x="671250" y="3379699"/>
            <a:ext cx="7908900" cy="1092300"/>
          </a:xfrm>
          <a:prstGeom prst="rect">
            <a:avLst/>
          </a:prstGeom>
        </p:spPr>
        <p:txBody>
          <a:bodyPr anchorCtr="0" anchor="t" bIns="91425" lIns="91425" rIns="91425" tIns="91425">
            <a:noAutofit/>
          </a:bodyPr>
          <a:lstStyle/>
          <a:p>
            <a:pPr lvl="0" algn="l">
              <a:lnSpc>
                <a:spcPct val="115000"/>
              </a:lnSpc>
              <a:spcBef>
                <a:spcPts val="0"/>
              </a:spcBef>
              <a:spcAft>
                <a:spcPts val="1600"/>
              </a:spcAft>
              <a:buNone/>
            </a:pPr>
            <a:r>
              <a:rPr b="1" lang="en" sz="1800">
                <a:solidFill>
                  <a:srgbClr val="F3F3F3"/>
                </a:solidFill>
                <a:latin typeface="Merriweather"/>
                <a:ea typeface="Merriweather"/>
                <a:cs typeface="Merriweather"/>
                <a:sym typeface="Merriweather"/>
              </a:rPr>
              <a:t>Support vector machines</a:t>
            </a:r>
            <a:r>
              <a:rPr lang="en" sz="1800">
                <a:solidFill>
                  <a:srgbClr val="F3F3F3"/>
                </a:solidFill>
                <a:latin typeface="Merriweather"/>
                <a:ea typeface="Merriweather"/>
                <a:cs typeface="Merriweather"/>
                <a:sym typeface="Merriweather"/>
              </a:rPr>
              <a:t> (</a:t>
            </a:r>
            <a:r>
              <a:rPr b="1" lang="en" sz="1800">
                <a:solidFill>
                  <a:srgbClr val="F3F3F3"/>
                </a:solidFill>
                <a:latin typeface="Merriweather"/>
                <a:ea typeface="Merriweather"/>
                <a:cs typeface="Merriweather"/>
                <a:sym typeface="Merriweather"/>
              </a:rPr>
              <a:t>SVMs</a:t>
            </a:r>
            <a:r>
              <a:rPr lang="en" sz="1800">
                <a:solidFill>
                  <a:srgbClr val="F3F3F3"/>
                </a:solidFill>
                <a:latin typeface="Merriweather"/>
                <a:ea typeface="Merriweather"/>
                <a:cs typeface="Merriweather"/>
                <a:sym typeface="Merriweather"/>
              </a:rPr>
              <a:t>]) are supervised learning models with associated learning algorithms that analyze data used for classification and regression analysis.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670200"/>
          </a:xfrm>
          <a:prstGeom prst="rect">
            <a:avLst/>
          </a:prstGeom>
        </p:spPr>
        <p:txBody>
          <a:bodyPr anchorCtr="0" anchor="t" bIns="91425" lIns="91425" rIns="91425" tIns="91425">
            <a:noAutofit/>
          </a:bodyPr>
          <a:lstStyle/>
          <a:p>
            <a:pPr lvl="0">
              <a:spcBef>
                <a:spcPts val="0"/>
              </a:spcBef>
              <a:spcAft>
                <a:spcPts val="1600"/>
              </a:spcAft>
              <a:buNone/>
            </a:pPr>
            <a:r>
              <a:rPr lang="en" sz="3600"/>
              <a:t>Support Vector Machine (SVM)  </a:t>
            </a:r>
          </a:p>
          <a:p>
            <a:pPr lvl="0">
              <a:spcBef>
                <a:spcPts val="0"/>
              </a:spcBef>
              <a:buNone/>
            </a:pPr>
            <a:r>
              <a:t/>
            </a:r>
            <a:endParaRPr>
              <a:latin typeface="Lato"/>
              <a:ea typeface="Lato"/>
              <a:cs typeface="Lato"/>
              <a:sym typeface="Lato"/>
            </a:endParaRPr>
          </a:p>
        </p:txBody>
      </p:sp>
      <p:sp>
        <p:nvSpPr>
          <p:cNvPr id="174" name="Shape 174"/>
          <p:cNvSpPr txBox="1"/>
          <p:nvPr>
            <p:ph idx="1" type="body"/>
          </p:nvPr>
        </p:nvSpPr>
        <p:spPr>
          <a:xfrm>
            <a:off x="311700" y="1341450"/>
            <a:ext cx="8520600" cy="3416400"/>
          </a:xfrm>
          <a:prstGeom prst="rect">
            <a:avLst/>
          </a:prstGeom>
        </p:spPr>
        <p:txBody>
          <a:bodyPr anchorCtr="0" anchor="t" bIns="91425" lIns="91425" rIns="91425" tIns="91425">
            <a:noAutofit/>
          </a:bodyPr>
          <a:lstStyle/>
          <a:p>
            <a:pPr lvl="0">
              <a:spcBef>
                <a:spcPts val="0"/>
              </a:spcBef>
              <a:buNone/>
            </a:pPr>
            <a:r>
              <a:rPr b="1" i="1" lang="en" sz="1600">
                <a:solidFill>
                  <a:srgbClr val="F3F3F3"/>
                </a:solidFill>
                <a:latin typeface="Lato"/>
                <a:ea typeface="Lato"/>
                <a:cs typeface="Lato"/>
                <a:sym typeface="Lato"/>
              </a:rPr>
              <a:t>Applied PCA</a:t>
            </a:r>
          </a:p>
          <a:p>
            <a:pPr lvl="0">
              <a:spcBef>
                <a:spcPts val="0"/>
              </a:spcBef>
              <a:buNone/>
            </a:pPr>
            <a:r>
              <a:rPr lang="en" sz="1600">
                <a:solidFill>
                  <a:srgbClr val="F3F3F3"/>
                </a:solidFill>
                <a:latin typeface="Lato"/>
                <a:ea typeface="Lato"/>
                <a:cs typeface="Lato"/>
                <a:sym typeface="Lato"/>
              </a:rPr>
              <a:t>We have first applied PCA to the data to reduce the size of features which in place reduces the computation a lot . On Applying PCA we reduced the number of features from 22 to 10.</a:t>
            </a:r>
          </a:p>
          <a:p>
            <a:pPr lvl="0">
              <a:spcBef>
                <a:spcPts val="0"/>
              </a:spcBef>
              <a:buNone/>
            </a:pPr>
            <a:r>
              <a:rPr b="1" i="1" lang="en" sz="1600">
                <a:solidFill>
                  <a:schemeClr val="dk1"/>
                </a:solidFill>
                <a:latin typeface="Lato"/>
                <a:ea typeface="Lato"/>
                <a:cs typeface="Lato"/>
                <a:sym typeface="Lato"/>
              </a:rPr>
              <a:t>Downsampling</a:t>
            </a:r>
          </a:p>
          <a:p>
            <a:pPr lvl="0">
              <a:spcBef>
                <a:spcPts val="0"/>
              </a:spcBef>
              <a:buNone/>
            </a:pPr>
            <a:r>
              <a:rPr lang="en" sz="1600">
                <a:solidFill>
                  <a:schemeClr val="dk1"/>
                </a:solidFill>
                <a:latin typeface="Lato"/>
                <a:ea typeface="Lato"/>
                <a:cs typeface="Lato"/>
                <a:sym typeface="Lato"/>
              </a:rPr>
              <a:t>Since the training dataset was so huge( 30 million data point) and required a lot computational time , we downsampled the training dataset such that prior probability of all the hotel cluster remained same</a:t>
            </a:r>
          </a:p>
          <a:p>
            <a:pPr lvl="0">
              <a:spcBef>
                <a:spcPts val="0"/>
              </a:spcBef>
              <a:buNone/>
            </a:pPr>
            <a:r>
              <a:t/>
            </a:r>
            <a:endParaRPr>
              <a:solidFill>
                <a:srgbClr val="F3F3F3"/>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670200"/>
          </a:xfrm>
          <a:prstGeom prst="rect">
            <a:avLst/>
          </a:prstGeom>
        </p:spPr>
        <p:txBody>
          <a:bodyPr anchorCtr="0" anchor="t" bIns="91425" lIns="91425" rIns="91425" tIns="91425">
            <a:noAutofit/>
          </a:bodyPr>
          <a:lstStyle/>
          <a:p>
            <a:pPr lvl="0" rtl="0">
              <a:spcBef>
                <a:spcPts val="0"/>
              </a:spcBef>
              <a:spcAft>
                <a:spcPts val="1600"/>
              </a:spcAft>
              <a:buNone/>
            </a:pPr>
            <a:r>
              <a:rPr lang="en" sz="3600"/>
              <a:t>Support Vector Machine (SVM)  </a:t>
            </a:r>
          </a:p>
          <a:p>
            <a:pPr lvl="0" rtl="0">
              <a:spcBef>
                <a:spcPts val="0"/>
              </a:spcBef>
              <a:buNone/>
            </a:pPr>
            <a:r>
              <a:t/>
            </a:r>
            <a:endParaRPr>
              <a:latin typeface="Lato"/>
              <a:ea typeface="Lato"/>
              <a:cs typeface="Lato"/>
              <a:sym typeface="Lato"/>
            </a:endParaRPr>
          </a:p>
        </p:txBody>
      </p:sp>
      <p:sp>
        <p:nvSpPr>
          <p:cNvPr id="180" name="Shape 180"/>
          <p:cNvSpPr txBox="1"/>
          <p:nvPr>
            <p:ph idx="1" type="body"/>
          </p:nvPr>
        </p:nvSpPr>
        <p:spPr>
          <a:xfrm>
            <a:off x="311700" y="1341450"/>
            <a:ext cx="8520600" cy="3416400"/>
          </a:xfrm>
          <a:prstGeom prst="rect">
            <a:avLst/>
          </a:prstGeom>
        </p:spPr>
        <p:txBody>
          <a:bodyPr anchorCtr="0" anchor="t" bIns="91425" lIns="91425" rIns="91425" tIns="91425">
            <a:noAutofit/>
          </a:bodyPr>
          <a:lstStyle/>
          <a:p>
            <a:pPr lvl="0">
              <a:spcBef>
                <a:spcPts val="0"/>
              </a:spcBef>
              <a:buNone/>
            </a:pPr>
            <a:r>
              <a:rPr b="1" i="1" lang="en" sz="1600">
                <a:solidFill>
                  <a:srgbClr val="F3F3F3"/>
                </a:solidFill>
                <a:latin typeface="Lato"/>
                <a:ea typeface="Lato"/>
                <a:cs typeface="Lato"/>
                <a:sym typeface="Lato"/>
              </a:rPr>
              <a:t>Changed the value of Gamma and test and train data</a:t>
            </a:r>
          </a:p>
          <a:p>
            <a:pPr lvl="0">
              <a:spcBef>
                <a:spcPts val="0"/>
              </a:spcBef>
              <a:buNone/>
            </a:pPr>
            <a:r>
              <a:rPr lang="en" sz="1600">
                <a:solidFill>
                  <a:srgbClr val="F3F3F3"/>
                </a:solidFill>
                <a:latin typeface="Lato"/>
                <a:ea typeface="Lato"/>
                <a:cs typeface="Lato"/>
                <a:sym typeface="Lato"/>
              </a:rPr>
              <a:t>Then applied SVM RBF Kernel over the downsampled data and observed the results by varying different values of gamma and ratio of training and testing data(K).</a:t>
            </a:r>
          </a:p>
          <a:p>
            <a:pPr lvl="0" rtl="0">
              <a:spcBef>
                <a:spcPts val="0"/>
              </a:spcBef>
              <a:buNone/>
            </a:pPr>
            <a:r>
              <a:t/>
            </a:r>
            <a:endParaRPr sz="1600">
              <a:solidFill>
                <a:srgbClr val="F3F3F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4294967295" type="title"/>
          </p:nvPr>
        </p:nvSpPr>
        <p:spPr>
          <a:xfrm>
            <a:off x="535775" y="712150"/>
            <a:ext cx="51972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Dataset Information</a:t>
            </a:r>
          </a:p>
        </p:txBody>
      </p:sp>
      <p:sp>
        <p:nvSpPr>
          <p:cNvPr id="77" name="Shape 77"/>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Lato"/>
                <a:ea typeface="Lato"/>
                <a:cs typeface="Lato"/>
                <a:sym typeface="Lato"/>
              </a:rPr>
              <a:t>Data Source - Kaggle</a:t>
            </a:r>
          </a:p>
          <a:p>
            <a:pPr lvl="0" rtl="0">
              <a:lnSpc>
                <a:spcPct val="115000"/>
              </a:lnSpc>
              <a:spcBef>
                <a:spcPts val="0"/>
              </a:spcBef>
              <a:spcAft>
                <a:spcPts val="1600"/>
              </a:spcAft>
              <a:buNone/>
            </a:pPr>
            <a:r>
              <a:rPr lang="en" sz="1800">
                <a:latin typeface="Lato"/>
                <a:ea typeface="Lato"/>
                <a:cs typeface="Lato"/>
                <a:sym typeface="Lato"/>
              </a:rPr>
              <a:t>Number of Instances - 4 million</a:t>
            </a:r>
          </a:p>
          <a:p>
            <a:pPr lvl="0" rtl="0">
              <a:lnSpc>
                <a:spcPct val="115000"/>
              </a:lnSpc>
              <a:spcBef>
                <a:spcPts val="0"/>
              </a:spcBef>
              <a:spcAft>
                <a:spcPts val="1600"/>
              </a:spcAft>
              <a:buNone/>
            </a:pPr>
            <a:r>
              <a:rPr lang="en" sz="1800">
                <a:latin typeface="Lato"/>
                <a:ea typeface="Lato"/>
                <a:cs typeface="Lato"/>
                <a:sym typeface="Lato"/>
              </a:rPr>
              <a:t>Number of features -22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161800"/>
            <a:ext cx="8520600" cy="569400"/>
          </a:xfrm>
          <a:prstGeom prst="rect">
            <a:avLst/>
          </a:prstGeom>
        </p:spPr>
        <p:txBody>
          <a:bodyPr anchorCtr="0" anchor="t" bIns="91425" lIns="91425" rIns="91425" tIns="91425">
            <a:noAutofit/>
          </a:bodyPr>
          <a:lstStyle/>
          <a:p>
            <a:pPr lvl="0">
              <a:spcBef>
                <a:spcPts val="0"/>
              </a:spcBef>
              <a:buNone/>
            </a:pPr>
            <a:r>
              <a:rPr lang="en"/>
              <a:t>K-Fold Validation(SVM)</a:t>
            </a:r>
          </a:p>
        </p:txBody>
      </p:sp>
      <p:pic>
        <p:nvPicPr>
          <p:cNvPr descr="svm.png" id="186" name="Shape 186"/>
          <p:cNvPicPr preferRelativeResize="0"/>
          <p:nvPr/>
        </p:nvPicPr>
        <p:blipFill>
          <a:blip r:embed="rId3">
            <a:alphaModFix/>
          </a:blip>
          <a:stretch>
            <a:fillRect/>
          </a:stretch>
        </p:blipFill>
        <p:spPr>
          <a:xfrm>
            <a:off x="410525" y="919825"/>
            <a:ext cx="8169799" cy="3881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lgn="ctr">
              <a:spcBef>
                <a:spcPts val="0"/>
              </a:spcBef>
              <a:buNone/>
            </a:pPr>
            <a:r>
              <a:rPr lang="en"/>
              <a:t>Assumptions</a:t>
            </a:r>
          </a:p>
        </p:txBody>
      </p:sp>
      <p:sp>
        <p:nvSpPr>
          <p:cNvPr id="192" name="Shape 192"/>
          <p:cNvSpPr txBox="1"/>
          <p:nvPr>
            <p:ph idx="1" type="body"/>
          </p:nvPr>
        </p:nvSpPr>
        <p:spPr>
          <a:xfrm>
            <a:off x="2601000" y="518875"/>
            <a:ext cx="5913300" cy="4064100"/>
          </a:xfrm>
          <a:prstGeom prst="rect">
            <a:avLst/>
          </a:prstGeom>
        </p:spPr>
        <p:txBody>
          <a:bodyPr anchorCtr="0" anchor="t" bIns="91425" lIns="91425" rIns="91425" tIns="91425">
            <a:noAutofit/>
          </a:bodyPr>
          <a:lstStyle/>
          <a:p>
            <a:pPr lvl="0">
              <a:spcBef>
                <a:spcPts val="0"/>
              </a:spcBef>
              <a:buNone/>
            </a:pPr>
            <a:r>
              <a:t/>
            </a:r>
            <a:endParaRPr sz="1800">
              <a:solidFill>
                <a:schemeClr val="dk1"/>
              </a:solidFill>
            </a:endParaRPr>
          </a:p>
          <a:p>
            <a:pPr lvl="0">
              <a:spcBef>
                <a:spcPts val="0"/>
              </a:spcBef>
              <a:buNone/>
            </a:pPr>
            <a:r>
              <a:rPr lang="en" sz="1800">
                <a:solidFill>
                  <a:schemeClr val="dk1"/>
                </a:solidFill>
              </a:rPr>
              <a:t>After applying PCA ,then Kernel function the training data has become linear upto certain extent.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E9E9E"/>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rtl="0" algn="ctr">
              <a:spcBef>
                <a:spcPts val="0"/>
              </a:spcBef>
              <a:buNone/>
            </a:pPr>
            <a:r>
              <a:rPr lang="en"/>
              <a:t>Results</a:t>
            </a:r>
          </a:p>
        </p:txBody>
      </p:sp>
      <p:graphicFrame>
        <p:nvGraphicFramePr>
          <p:cNvPr id="198" name="Shape 198"/>
          <p:cNvGraphicFramePr/>
          <p:nvPr/>
        </p:nvGraphicFramePr>
        <p:xfrm>
          <a:off x="2389500" y="2184550"/>
          <a:ext cx="3000000" cy="3000000"/>
        </p:xfrm>
        <a:graphic>
          <a:graphicData uri="http://schemas.openxmlformats.org/drawingml/2006/table">
            <a:tbl>
              <a:tblPr>
                <a:noFill/>
                <a:tableStyleId>{C8E56FD4-62D7-47F3-A8D0-13F6C5E8EEB0}</a:tableStyleId>
              </a:tblPr>
              <a:tblGrid>
                <a:gridCol w="1450500"/>
                <a:gridCol w="1450500"/>
                <a:gridCol w="1450500"/>
                <a:gridCol w="1450500"/>
              </a:tblGrid>
              <a:tr h="384100">
                <a:tc>
                  <a:txBody>
                    <a:bodyPr>
                      <a:noAutofit/>
                    </a:bodyPr>
                    <a:lstStyle/>
                    <a:p>
                      <a:pPr lvl="0" rtl="0">
                        <a:spcBef>
                          <a:spcPts val="0"/>
                        </a:spcBef>
                        <a:buNone/>
                      </a:pPr>
                      <a:r>
                        <a:rPr lang="en">
                          <a:solidFill>
                            <a:schemeClr val="dk1"/>
                          </a:solidFill>
                        </a:rPr>
                        <a:t>Algorithm</a:t>
                      </a:r>
                    </a:p>
                  </a:txBody>
                  <a:tcPr marT="91425" marB="91425" marR="91425" marL="91425"/>
                </a:tc>
                <a:tc>
                  <a:txBody>
                    <a:bodyPr>
                      <a:noAutofit/>
                    </a:bodyPr>
                    <a:lstStyle/>
                    <a:p>
                      <a:pPr lvl="0" rtl="0">
                        <a:spcBef>
                          <a:spcPts val="0"/>
                        </a:spcBef>
                        <a:buNone/>
                      </a:pPr>
                      <a:r>
                        <a:rPr lang="en">
                          <a:solidFill>
                            <a:schemeClr val="dk1"/>
                          </a:solidFill>
                        </a:rPr>
                        <a:t>Precision</a:t>
                      </a:r>
                    </a:p>
                  </a:txBody>
                  <a:tcPr marT="91425" marB="91425" marR="91425" marL="91425"/>
                </a:tc>
                <a:tc>
                  <a:txBody>
                    <a:bodyPr>
                      <a:noAutofit/>
                    </a:bodyPr>
                    <a:lstStyle/>
                    <a:p>
                      <a:pPr lvl="0" rtl="0">
                        <a:spcBef>
                          <a:spcPts val="0"/>
                        </a:spcBef>
                        <a:buNone/>
                      </a:pPr>
                      <a:r>
                        <a:rPr lang="en">
                          <a:solidFill>
                            <a:schemeClr val="dk1"/>
                          </a:solidFill>
                        </a:rPr>
                        <a:t>Recall</a:t>
                      </a:r>
                    </a:p>
                  </a:txBody>
                  <a:tcPr marT="91425" marB="91425" marR="91425" marL="91425"/>
                </a:tc>
                <a:tc>
                  <a:txBody>
                    <a:bodyPr>
                      <a:noAutofit/>
                    </a:bodyPr>
                    <a:lstStyle/>
                    <a:p>
                      <a:pPr lvl="0" rtl="0">
                        <a:spcBef>
                          <a:spcPts val="0"/>
                        </a:spcBef>
                        <a:buNone/>
                      </a:pPr>
                      <a:r>
                        <a:rPr lang="en">
                          <a:solidFill>
                            <a:schemeClr val="dk1"/>
                          </a:solidFill>
                        </a:rPr>
                        <a:t>F1</a:t>
                      </a:r>
                    </a:p>
                  </a:txBody>
                  <a:tcPr marT="91425" marB="91425" marR="91425" marL="91425"/>
                </a:tc>
              </a:tr>
              <a:tr h="384100">
                <a:tc>
                  <a:txBody>
                    <a:bodyPr>
                      <a:noAutofit/>
                    </a:bodyPr>
                    <a:lstStyle/>
                    <a:p>
                      <a:pPr lvl="0" rtl="0">
                        <a:spcBef>
                          <a:spcPts val="0"/>
                        </a:spcBef>
                        <a:buNone/>
                      </a:pPr>
                      <a:r>
                        <a:rPr lang="en">
                          <a:solidFill>
                            <a:schemeClr val="dk1"/>
                          </a:solidFill>
                        </a:rPr>
                        <a:t>SVM RBF</a:t>
                      </a:r>
                    </a:p>
                  </a:txBody>
                  <a:tcPr marT="91425" marB="91425" marR="91425" marL="91425"/>
                </a:tc>
                <a:tc>
                  <a:txBody>
                    <a:bodyPr>
                      <a:noAutofit/>
                    </a:bodyPr>
                    <a:lstStyle/>
                    <a:p>
                      <a:pPr lvl="0" rtl="0">
                        <a:spcBef>
                          <a:spcPts val="0"/>
                        </a:spcBef>
                        <a:buNone/>
                      </a:pPr>
                      <a:r>
                        <a:rPr lang="en">
                          <a:solidFill>
                            <a:schemeClr val="dk1"/>
                          </a:solidFill>
                        </a:rPr>
                        <a:t>0.073425</a:t>
                      </a:r>
                    </a:p>
                  </a:txBody>
                  <a:tcPr marT="91425" marB="91425" marR="91425" marL="91425"/>
                </a:tc>
                <a:tc>
                  <a:txBody>
                    <a:bodyPr>
                      <a:noAutofit/>
                    </a:bodyPr>
                    <a:lstStyle/>
                    <a:p>
                      <a:pPr lvl="0" rtl="0">
                        <a:spcBef>
                          <a:spcPts val="0"/>
                        </a:spcBef>
                        <a:buNone/>
                      </a:pPr>
                      <a:r>
                        <a:rPr lang="en">
                          <a:solidFill>
                            <a:schemeClr val="dk1"/>
                          </a:solidFill>
                        </a:rPr>
                        <a:t>0.069846</a:t>
                      </a:r>
                    </a:p>
                  </a:txBody>
                  <a:tcPr marT="91425" marB="91425" marR="91425" marL="91425"/>
                </a:tc>
                <a:tc>
                  <a:txBody>
                    <a:bodyPr>
                      <a:noAutofit/>
                    </a:bodyPr>
                    <a:lstStyle/>
                    <a:p>
                      <a:pPr lvl="0" rtl="0">
                        <a:spcBef>
                          <a:spcPts val="0"/>
                        </a:spcBef>
                        <a:buNone/>
                      </a:pPr>
                      <a:r>
                        <a:rPr lang="en">
                          <a:solidFill>
                            <a:schemeClr val="dk1"/>
                          </a:solidFill>
                        </a:rPr>
                        <a:t>0.071976</a:t>
                      </a:r>
                    </a:p>
                  </a:txBody>
                  <a:tcPr marT="91425" marB="91425" marR="91425" marL="91425"/>
                </a:tc>
              </a:tr>
            </a:tbl>
          </a:graphicData>
        </a:graphic>
      </p:graphicFrame>
      <p:sp>
        <p:nvSpPr>
          <p:cNvPr id="199" name="Shape 199"/>
          <p:cNvSpPr txBox="1"/>
          <p:nvPr/>
        </p:nvSpPr>
        <p:spPr>
          <a:xfrm>
            <a:off x="1758050" y="518900"/>
            <a:ext cx="6842100" cy="798300"/>
          </a:xfrm>
          <a:prstGeom prst="rect">
            <a:avLst/>
          </a:prstGeom>
          <a:noFill/>
          <a:ln>
            <a:noFill/>
          </a:ln>
        </p:spPr>
        <p:txBody>
          <a:bodyPr anchorCtr="0" anchor="t" bIns="91425" lIns="91425" rIns="91425" tIns="91425">
            <a:noAutofit/>
          </a:bodyPr>
          <a:lstStyle/>
          <a:p>
            <a:pPr lvl="0" algn="ctr">
              <a:spcBef>
                <a:spcPts val="0"/>
              </a:spcBef>
              <a:buNone/>
            </a:pPr>
            <a:r>
              <a:rPr b="1" lang="en" sz="2400">
                <a:solidFill>
                  <a:schemeClr val="dk1"/>
                </a:solidFill>
                <a:latin typeface="Lato"/>
                <a:ea typeface="Lato"/>
                <a:cs typeface="Lato"/>
                <a:sym typeface="Lato"/>
              </a:rPr>
              <a:t>SVM RBF</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E9E9E"/>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rtl="0" algn="ctr">
              <a:spcBef>
                <a:spcPts val="0"/>
              </a:spcBef>
              <a:buNone/>
            </a:pPr>
            <a:r>
              <a:rPr lang="en"/>
              <a:t>Results</a:t>
            </a:r>
          </a:p>
        </p:txBody>
      </p:sp>
      <p:graphicFrame>
        <p:nvGraphicFramePr>
          <p:cNvPr id="205" name="Shape 205"/>
          <p:cNvGraphicFramePr/>
          <p:nvPr/>
        </p:nvGraphicFramePr>
        <p:xfrm>
          <a:off x="2425150" y="2481525"/>
          <a:ext cx="3000000" cy="3000000"/>
        </p:xfrm>
        <a:graphic>
          <a:graphicData uri="http://schemas.openxmlformats.org/drawingml/2006/table">
            <a:tbl>
              <a:tblPr>
                <a:noFill/>
                <a:tableStyleId>{C8E56FD4-62D7-47F3-A8D0-13F6C5E8EEB0}</a:tableStyleId>
              </a:tblPr>
              <a:tblGrid>
                <a:gridCol w="1450500"/>
                <a:gridCol w="1450500"/>
                <a:gridCol w="1450500"/>
                <a:gridCol w="1450500"/>
              </a:tblGrid>
              <a:tr h="384100">
                <a:tc>
                  <a:txBody>
                    <a:bodyPr>
                      <a:noAutofit/>
                    </a:bodyPr>
                    <a:lstStyle/>
                    <a:p>
                      <a:pPr lvl="0" rtl="0">
                        <a:spcBef>
                          <a:spcPts val="0"/>
                        </a:spcBef>
                        <a:buNone/>
                      </a:pPr>
                      <a:r>
                        <a:rPr lang="en">
                          <a:solidFill>
                            <a:schemeClr val="dk1"/>
                          </a:solidFill>
                        </a:rPr>
                        <a:t>Algorithm</a:t>
                      </a:r>
                    </a:p>
                  </a:txBody>
                  <a:tcPr marT="91425" marB="91425" marR="91425" marL="91425"/>
                </a:tc>
                <a:tc>
                  <a:txBody>
                    <a:bodyPr>
                      <a:noAutofit/>
                    </a:bodyPr>
                    <a:lstStyle/>
                    <a:p>
                      <a:pPr lvl="0" rtl="0">
                        <a:spcBef>
                          <a:spcPts val="0"/>
                        </a:spcBef>
                        <a:buNone/>
                      </a:pPr>
                      <a:r>
                        <a:rPr lang="en">
                          <a:solidFill>
                            <a:schemeClr val="dk1"/>
                          </a:solidFill>
                        </a:rPr>
                        <a:t>Precision</a:t>
                      </a:r>
                    </a:p>
                  </a:txBody>
                  <a:tcPr marT="91425" marB="91425" marR="91425" marL="91425"/>
                </a:tc>
                <a:tc>
                  <a:txBody>
                    <a:bodyPr>
                      <a:noAutofit/>
                    </a:bodyPr>
                    <a:lstStyle/>
                    <a:p>
                      <a:pPr lvl="0" rtl="0">
                        <a:spcBef>
                          <a:spcPts val="0"/>
                        </a:spcBef>
                        <a:buNone/>
                      </a:pPr>
                      <a:r>
                        <a:rPr lang="en">
                          <a:solidFill>
                            <a:schemeClr val="dk1"/>
                          </a:solidFill>
                        </a:rPr>
                        <a:t>Recall</a:t>
                      </a:r>
                    </a:p>
                  </a:txBody>
                  <a:tcPr marT="91425" marB="91425" marR="91425" marL="91425"/>
                </a:tc>
                <a:tc>
                  <a:txBody>
                    <a:bodyPr>
                      <a:noAutofit/>
                    </a:bodyPr>
                    <a:lstStyle/>
                    <a:p>
                      <a:pPr lvl="0" rtl="0">
                        <a:spcBef>
                          <a:spcPts val="0"/>
                        </a:spcBef>
                        <a:buNone/>
                      </a:pPr>
                      <a:r>
                        <a:rPr lang="en">
                          <a:solidFill>
                            <a:schemeClr val="dk1"/>
                          </a:solidFill>
                        </a:rPr>
                        <a:t>F1</a:t>
                      </a:r>
                    </a:p>
                  </a:txBody>
                  <a:tcPr marT="91425" marB="91425" marR="91425" marL="91425"/>
                </a:tc>
              </a:tr>
              <a:tr h="384100">
                <a:tc>
                  <a:txBody>
                    <a:bodyPr>
                      <a:noAutofit/>
                    </a:bodyPr>
                    <a:lstStyle/>
                    <a:p>
                      <a:pPr lvl="0" rtl="0">
                        <a:spcBef>
                          <a:spcPts val="0"/>
                        </a:spcBef>
                        <a:buNone/>
                      </a:pPr>
                      <a:r>
                        <a:rPr lang="en">
                          <a:solidFill>
                            <a:schemeClr val="dk1"/>
                          </a:solidFill>
                        </a:rPr>
                        <a:t>SVM Polynomial</a:t>
                      </a:r>
                    </a:p>
                  </a:txBody>
                  <a:tcPr marT="91425" marB="91425" marR="91425" marL="91425"/>
                </a:tc>
                <a:tc>
                  <a:txBody>
                    <a:bodyPr>
                      <a:noAutofit/>
                    </a:bodyPr>
                    <a:lstStyle/>
                    <a:p>
                      <a:pPr lvl="0" rtl="0">
                        <a:spcBef>
                          <a:spcPts val="0"/>
                        </a:spcBef>
                        <a:buNone/>
                      </a:pPr>
                      <a:r>
                        <a:rPr lang="en">
                          <a:solidFill>
                            <a:schemeClr val="dk1"/>
                          </a:solidFill>
                        </a:rPr>
                        <a:t>0.073425</a:t>
                      </a:r>
                    </a:p>
                  </a:txBody>
                  <a:tcPr marT="91425" marB="91425" marR="91425" marL="91425"/>
                </a:tc>
                <a:tc>
                  <a:txBody>
                    <a:bodyPr>
                      <a:noAutofit/>
                    </a:bodyPr>
                    <a:lstStyle/>
                    <a:p>
                      <a:pPr lvl="0" rtl="0">
                        <a:spcBef>
                          <a:spcPts val="0"/>
                        </a:spcBef>
                        <a:buNone/>
                      </a:pPr>
                      <a:r>
                        <a:rPr lang="en">
                          <a:solidFill>
                            <a:schemeClr val="dk1"/>
                          </a:solidFill>
                        </a:rPr>
                        <a:t>0.069846</a:t>
                      </a:r>
                    </a:p>
                  </a:txBody>
                  <a:tcPr marT="91425" marB="91425" marR="91425" marL="91425"/>
                </a:tc>
                <a:tc>
                  <a:txBody>
                    <a:bodyPr>
                      <a:noAutofit/>
                    </a:bodyPr>
                    <a:lstStyle/>
                    <a:p>
                      <a:pPr lvl="0" rtl="0">
                        <a:spcBef>
                          <a:spcPts val="0"/>
                        </a:spcBef>
                        <a:buNone/>
                      </a:pPr>
                      <a:r>
                        <a:rPr lang="en">
                          <a:solidFill>
                            <a:schemeClr val="dk1"/>
                          </a:solidFill>
                        </a:rPr>
                        <a:t>0.071976</a:t>
                      </a:r>
                    </a:p>
                  </a:txBody>
                  <a:tcPr marT="91425" marB="91425" marR="91425" marL="91425"/>
                </a:tc>
              </a:tr>
            </a:tbl>
          </a:graphicData>
        </a:graphic>
      </p:graphicFrame>
      <p:sp>
        <p:nvSpPr>
          <p:cNvPr id="206" name="Shape 206"/>
          <p:cNvSpPr txBox="1"/>
          <p:nvPr/>
        </p:nvSpPr>
        <p:spPr>
          <a:xfrm>
            <a:off x="1758050" y="518900"/>
            <a:ext cx="6842100" cy="7983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dk1"/>
                </a:solidFill>
                <a:latin typeface="Lato"/>
                <a:ea typeface="Lato"/>
                <a:cs typeface="Lato"/>
                <a:sym typeface="Lato"/>
              </a:rPr>
              <a:t>SVM Polynomial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E9E9E"/>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rtl="0" algn="ctr">
              <a:spcBef>
                <a:spcPts val="0"/>
              </a:spcBef>
              <a:buNone/>
            </a:pPr>
            <a:r>
              <a:rPr lang="en"/>
              <a:t>Results</a:t>
            </a:r>
          </a:p>
        </p:txBody>
      </p:sp>
      <p:graphicFrame>
        <p:nvGraphicFramePr>
          <p:cNvPr id="212" name="Shape 212"/>
          <p:cNvGraphicFramePr/>
          <p:nvPr/>
        </p:nvGraphicFramePr>
        <p:xfrm>
          <a:off x="2521650" y="2158550"/>
          <a:ext cx="3000000" cy="3000000"/>
        </p:xfrm>
        <a:graphic>
          <a:graphicData uri="http://schemas.openxmlformats.org/drawingml/2006/table">
            <a:tbl>
              <a:tblPr>
                <a:noFill/>
                <a:tableStyleId>{C8E56FD4-62D7-47F3-A8D0-13F6C5E8EEB0}</a:tableStyleId>
              </a:tblPr>
              <a:tblGrid>
                <a:gridCol w="1450500"/>
                <a:gridCol w="1450500"/>
                <a:gridCol w="1450500"/>
                <a:gridCol w="1450500"/>
              </a:tblGrid>
              <a:tr h="384100">
                <a:tc>
                  <a:txBody>
                    <a:bodyPr>
                      <a:noAutofit/>
                    </a:bodyPr>
                    <a:lstStyle/>
                    <a:p>
                      <a:pPr lvl="0" rtl="0">
                        <a:spcBef>
                          <a:spcPts val="0"/>
                        </a:spcBef>
                        <a:buNone/>
                      </a:pPr>
                      <a:r>
                        <a:rPr lang="en">
                          <a:solidFill>
                            <a:schemeClr val="dk1"/>
                          </a:solidFill>
                        </a:rPr>
                        <a:t>Algorithm</a:t>
                      </a:r>
                    </a:p>
                  </a:txBody>
                  <a:tcPr marT="91425" marB="91425" marR="91425" marL="91425"/>
                </a:tc>
                <a:tc>
                  <a:txBody>
                    <a:bodyPr>
                      <a:noAutofit/>
                    </a:bodyPr>
                    <a:lstStyle/>
                    <a:p>
                      <a:pPr lvl="0" rtl="0">
                        <a:spcBef>
                          <a:spcPts val="0"/>
                        </a:spcBef>
                        <a:buNone/>
                      </a:pPr>
                      <a:r>
                        <a:rPr lang="en">
                          <a:solidFill>
                            <a:schemeClr val="dk1"/>
                          </a:solidFill>
                        </a:rPr>
                        <a:t>Precision</a:t>
                      </a:r>
                    </a:p>
                  </a:txBody>
                  <a:tcPr marT="91425" marB="91425" marR="91425" marL="91425"/>
                </a:tc>
                <a:tc>
                  <a:txBody>
                    <a:bodyPr>
                      <a:noAutofit/>
                    </a:bodyPr>
                    <a:lstStyle/>
                    <a:p>
                      <a:pPr lvl="0" rtl="0">
                        <a:spcBef>
                          <a:spcPts val="0"/>
                        </a:spcBef>
                        <a:buNone/>
                      </a:pPr>
                      <a:r>
                        <a:rPr lang="en">
                          <a:solidFill>
                            <a:schemeClr val="dk1"/>
                          </a:solidFill>
                        </a:rPr>
                        <a:t>Recall</a:t>
                      </a:r>
                    </a:p>
                  </a:txBody>
                  <a:tcPr marT="91425" marB="91425" marR="91425" marL="91425"/>
                </a:tc>
                <a:tc>
                  <a:txBody>
                    <a:bodyPr>
                      <a:noAutofit/>
                    </a:bodyPr>
                    <a:lstStyle/>
                    <a:p>
                      <a:pPr lvl="0" rtl="0">
                        <a:spcBef>
                          <a:spcPts val="0"/>
                        </a:spcBef>
                        <a:buNone/>
                      </a:pPr>
                      <a:r>
                        <a:rPr lang="en">
                          <a:solidFill>
                            <a:schemeClr val="dk1"/>
                          </a:solidFill>
                        </a:rPr>
                        <a:t>F1</a:t>
                      </a:r>
                    </a:p>
                  </a:txBody>
                  <a:tcPr marT="91425" marB="91425" marR="91425" marL="91425"/>
                </a:tc>
              </a:tr>
              <a:tr h="384100">
                <a:tc>
                  <a:txBody>
                    <a:bodyPr>
                      <a:noAutofit/>
                    </a:bodyPr>
                    <a:lstStyle/>
                    <a:p>
                      <a:pPr lvl="0" rtl="0">
                        <a:spcBef>
                          <a:spcPts val="0"/>
                        </a:spcBef>
                        <a:buNone/>
                      </a:pPr>
                      <a:r>
                        <a:rPr lang="en">
                          <a:solidFill>
                            <a:schemeClr val="dk1"/>
                          </a:solidFill>
                        </a:rPr>
                        <a:t>SVM linear</a:t>
                      </a:r>
                    </a:p>
                  </a:txBody>
                  <a:tcPr marT="91425" marB="91425" marR="91425" marL="91425"/>
                </a:tc>
                <a:tc>
                  <a:txBody>
                    <a:bodyPr>
                      <a:noAutofit/>
                    </a:bodyPr>
                    <a:lstStyle/>
                    <a:p>
                      <a:pPr lvl="0" rtl="0">
                        <a:spcBef>
                          <a:spcPts val="0"/>
                        </a:spcBef>
                        <a:buNone/>
                      </a:pPr>
                      <a:r>
                        <a:rPr lang="en">
                          <a:solidFill>
                            <a:schemeClr val="dk1"/>
                          </a:solidFill>
                        </a:rPr>
                        <a:t>0.034829</a:t>
                      </a:r>
                    </a:p>
                  </a:txBody>
                  <a:tcPr marT="91425" marB="91425" marR="91425" marL="91425"/>
                </a:tc>
                <a:tc>
                  <a:txBody>
                    <a:bodyPr>
                      <a:noAutofit/>
                    </a:bodyPr>
                    <a:lstStyle/>
                    <a:p>
                      <a:pPr lvl="0" rtl="0">
                        <a:spcBef>
                          <a:spcPts val="0"/>
                        </a:spcBef>
                        <a:buNone/>
                      </a:pPr>
                      <a:r>
                        <a:rPr lang="en">
                          <a:solidFill>
                            <a:schemeClr val="dk1"/>
                          </a:solidFill>
                        </a:rPr>
                        <a:t>0.032112</a:t>
                      </a:r>
                    </a:p>
                  </a:txBody>
                  <a:tcPr marT="91425" marB="91425" marR="91425" marL="91425"/>
                </a:tc>
                <a:tc>
                  <a:txBody>
                    <a:bodyPr>
                      <a:noAutofit/>
                    </a:bodyPr>
                    <a:lstStyle/>
                    <a:p>
                      <a:pPr lvl="0" rtl="0">
                        <a:spcBef>
                          <a:spcPts val="0"/>
                        </a:spcBef>
                        <a:buNone/>
                      </a:pPr>
                      <a:r>
                        <a:rPr lang="en">
                          <a:solidFill>
                            <a:schemeClr val="dk1"/>
                          </a:solidFill>
                        </a:rPr>
                        <a:t>0.034091</a:t>
                      </a:r>
                    </a:p>
                  </a:txBody>
                  <a:tcPr marT="91425" marB="91425" marR="91425" marL="91425"/>
                </a:tc>
              </a:tr>
            </a:tbl>
          </a:graphicData>
        </a:graphic>
      </p:graphicFrame>
      <p:sp>
        <p:nvSpPr>
          <p:cNvPr id="213" name="Shape 213"/>
          <p:cNvSpPr txBox="1"/>
          <p:nvPr/>
        </p:nvSpPr>
        <p:spPr>
          <a:xfrm>
            <a:off x="1758050" y="518900"/>
            <a:ext cx="6842100" cy="7983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dk1"/>
                </a:solidFill>
                <a:latin typeface="Lato"/>
                <a:ea typeface="Lato"/>
                <a:cs typeface="Lato"/>
                <a:sym typeface="Lato"/>
              </a:rPr>
              <a:t>SVM Linear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spcBef>
                <a:spcPts val="0"/>
              </a:spcBef>
              <a:buNone/>
            </a:pPr>
            <a:r>
              <a:rPr lang="en"/>
              <a:t>Comparison of Algorithm</a:t>
            </a:r>
          </a:p>
        </p:txBody>
      </p:sp>
      <p:sp>
        <p:nvSpPr>
          <p:cNvPr id="219" name="Shape 219"/>
          <p:cNvSpPr txBox="1"/>
          <p:nvPr>
            <p:ph idx="1" type="body"/>
          </p:nvPr>
        </p:nvSpPr>
        <p:spPr>
          <a:xfrm>
            <a:off x="2601000" y="518875"/>
            <a:ext cx="5913300" cy="4064100"/>
          </a:xfrm>
          <a:prstGeom prst="rect">
            <a:avLst/>
          </a:prstGeom>
        </p:spPr>
        <p:txBody>
          <a:bodyPr anchorCtr="0" anchor="t" bIns="91425" lIns="91425" rIns="91425" tIns="91425">
            <a:noAutofit/>
          </a:bodyPr>
          <a:lstStyle/>
          <a:p>
            <a:pPr lvl="0">
              <a:spcBef>
                <a:spcPts val="0"/>
              </a:spcBef>
              <a:buNone/>
            </a:pPr>
            <a:r>
              <a:t/>
            </a:r>
            <a:endParaRPr/>
          </a:p>
        </p:txBody>
      </p:sp>
      <p:pic>
        <p:nvPicPr>
          <p:cNvPr descr="comparision.png" id="220" name="Shape 220"/>
          <p:cNvPicPr preferRelativeResize="0"/>
          <p:nvPr/>
        </p:nvPicPr>
        <p:blipFill>
          <a:blip r:embed="rId3">
            <a:alphaModFix/>
          </a:blip>
          <a:stretch>
            <a:fillRect/>
          </a:stretch>
        </p:blipFill>
        <p:spPr>
          <a:xfrm>
            <a:off x="2601001" y="518899"/>
            <a:ext cx="6491700" cy="42169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4294967295" type="title"/>
          </p:nvPr>
        </p:nvSpPr>
        <p:spPr>
          <a:xfrm>
            <a:off x="535775" y="712150"/>
            <a:ext cx="51972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Problem Challenges</a:t>
            </a:r>
          </a:p>
        </p:txBody>
      </p:sp>
      <p:sp>
        <p:nvSpPr>
          <p:cNvPr id="226" name="Shape 226"/>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i="1" lang="en" sz="1800">
                <a:latin typeface="Lato"/>
                <a:ea typeface="Lato"/>
                <a:cs typeface="Lato"/>
                <a:sym typeface="Lato"/>
              </a:rPr>
              <a:t>Huge Dataset</a:t>
            </a:r>
          </a:p>
          <a:p>
            <a:pPr lvl="0" rtl="0">
              <a:lnSpc>
                <a:spcPct val="115000"/>
              </a:lnSpc>
              <a:spcBef>
                <a:spcPts val="0"/>
              </a:spcBef>
              <a:spcAft>
                <a:spcPts val="1600"/>
              </a:spcAft>
              <a:buNone/>
            </a:pPr>
            <a:r>
              <a:rPr lang="en" sz="1800">
                <a:latin typeface="Lato"/>
                <a:ea typeface="Lato"/>
                <a:cs typeface="Lato"/>
                <a:sym typeface="Lato"/>
              </a:rPr>
              <a:t>Since the training dataset was so huge( 30 million data point) and required a lot computational time one of the important task was to downsample data such that most of the useful information is retained</a:t>
            </a:r>
          </a:p>
          <a:p>
            <a:pPr lvl="0" rtl="0">
              <a:lnSpc>
                <a:spcPct val="115000"/>
              </a:lnSpc>
              <a:spcBef>
                <a:spcPts val="0"/>
              </a:spcBef>
              <a:spcAft>
                <a:spcPts val="1600"/>
              </a:spcAft>
              <a:buNone/>
            </a:pPr>
            <a:r>
              <a:rPr b="1" i="1" lang="en" sz="1800">
                <a:latin typeface="Lato"/>
                <a:ea typeface="Lato"/>
                <a:cs typeface="Lato"/>
                <a:sym typeface="Lato"/>
              </a:rPr>
              <a:t>Few attribute were non vectorial</a:t>
            </a:r>
            <a:r>
              <a:rPr lang="en" sz="1800">
                <a:latin typeface="Lato"/>
                <a:ea typeface="Lato"/>
                <a:cs typeface="Lato"/>
                <a:sym typeface="Lato"/>
              </a:rPr>
              <a:t>  </a:t>
            </a:r>
          </a:p>
          <a:p>
            <a:pPr lvl="0" rtl="0">
              <a:lnSpc>
                <a:spcPct val="115000"/>
              </a:lnSpc>
              <a:spcBef>
                <a:spcPts val="0"/>
              </a:spcBef>
              <a:spcAft>
                <a:spcPts val="1600"/>
              </a:spcAft>
              <a:buNone/>
            </a:pPr>
            <a:r>
              <a:rPr lang="en" sz="1800">
                <a:latin typeface="Lato"/>
                <a:ea typeface="Lato"/>
                <a:cs typeface="Lato"/>
                <a:sym typeface="Lato"/>
              </a:rPr>
              <a:t>Few feature were of string form but had significant importance , so converting that attribute into integer form.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4294967295" type="title"/>
          </p:nvPr>
        </p:nvSpPr>
        <p:spPr>
          <a:xfrm>
            <a:off x="535775" y="712150"/>
            <a:ext cx="5197199" cy="768000"/>
          </a:xfrm>
          <a:prstGeom prst="rect">
            <a:avLst/>
          </a:prstGeom>
        </p:spPr>
        <p:txBody>
          <a:bodyPr anchorCtr="0" anchor="t" bIns="91425" lIns="91425" rIns="91425" tIns="91425">
            <a:noAutofit/>
          </a:bodyPr>
          <a:lstStyle/>
          <a:p>
            <a:pPr lvl="0" rtl="0">
              <a:spcBef>
                <a:spcPts val="0"/>
              </a:spcBef>
              <a:spcAft>
                <a:spcPts val="1600"/>
              </a:spcAft>
              <a:buNone/>
            </a:pPr>
            <a:r>
              <a:rPr lang="en" sz="3600"/>
              <a:t>Problem Statement</a:t>
            </a:r>
          </a:p>
        </p:txBody>
      </p:sp>
      <p:sp>
        <p:nvSpPr>
          <p:cNvPr id="83" name="Shape 83"/>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Lato"/>
                <a:ea typeface="Lato"/>
                <a:cs typeface="Lato"/>
                <a:sym typeface="Lato"/>
              </a:rPr>
              <a:t>Recommending best hotel to customer on the basis of some parameters and hence giving a personalized hotel recommendation to all users.</a:t>
            </a:r>
          </a:p>
          <a:p>
            <a:pPr lvl="0" rtl="0">
              <a:lnSpc>
                <a:spcPct val="115000"/>
              </a:lnSpc>
              <a:spcBef>
                <a:spcPts val="0"/>
              </a:spcBef>
              <a:spcAft>
                <a:spcPts val="1600"/>
              </a:spcAft>
              <a:buNone/>
            </a:pPr>
            <a:r>
              <a:rPr lang="en" sz="1800">
                <a:latin typeface="Lato"/>
                <a:ea typeface="Lato"/>
                <a:cs typeface="Lato"/>
                <a:sym typeface="Lato"/>
              </a:rPr>
              <a:t>Expedia is interested in predicting which hotel group a user is going to book.</a:t>
            </a:r>
          </a:p>
          <a:p>
            <a:pPr lvl="0" rtl="0">
              <a:lnSpc>
                <a:spcPct val="115000"/>
              </a:lnSpc>
              <a:spcBef>
                <a:spcPts val="0"/>
              </a:spcBef>
              <a:spcAft>
                <a:spcPts val="1600"/>
              </a:spcAft>
              <a:buNone/>
            </a:pPr>
            <a:r>
              <a:rPr lang="en" sz="1800">
                <a:latin typeface="Lato"/>
                <a:ea typeface="Lato"/>
                <a:cs typeface="Lato"/>
                <a:sym typeface="Lato"/>
              </a:rPr>
              <a:t>In-house algorithms to form hotel clusters</a:t>
            </a:r>
          </a:p>
          <a:p>
            <a:pPr lvl="0" rtl="0">
              <a:lnSpc>
                <a:spcPct val="115000"/>
              </a:lnSpc>
              <a:spcBef>
                <a:spcPts val="0"/>
              </a:spcBef>
              <a:spcAft>
                <a:spcPts val="1600"/>
              </a:spcAft>
              <a:buNone/>
            </a:pPr>
            <a:r>
              <a:rPr lang="en" sz="1800">
                <a:latin typeface="Lato"/>
                <a:ea typeface="Lato"/>
                <a:cs typeface="Lato"/>
                <a:sym typeface="Lato"/>
              </a:rPr>
              <a:t>These hotel clusters serve as good identifiers to which types of hotels people are going to book, while avoiding outliers such as new hotels that don't have historical data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4294967295" type="title"/>
          </p:nvPr>
        </p:nvSpPr>
        <p:spPr>
          <a:xfrm>
            <a:off x="535775" y="712150"/>
            <a:ext cx="51972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Feature Explanation</a:t>
            </a:r>
          </a:p>
        </p:txBody>
      </p:sp>
      <p:sp>
        <p:nvSpPr>
          <p:cNvPr id="89" name="Shape 89"/>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Lato"/>
                <a:ea typeface="Lato"/>
                <a:cs typeface="Lato"/>
                <a:sym typeface="Lato"/>
              </a:rPr>
              <a:t>There are many features given like user location,hotel location,hotel rating,distance between origin and destination etc.</a:t>
            </a:r>
          </a:p>
          <a:p>
            <a:pPr lvl="0" rtl="0">
              <a:lnSpc>
                <a:spcPct val="115000"/>
              </a:lnSpc>
              <a:spcBef>
                <a:spcPts val="0"/>
              </a:spcBef>
              <a:spcAft>
                <a:spcPts val="1600"/>
              </a:spcAft>
              <a:buNone/>
            </a:pPr>
            <a:r>
              <a:rPr lang="en" sz="1800">
                <a:latin typeface="Lato"/>
                <a:ea typeface="Lato"/>
                <a:cs typeface="Lato"/>
                <a:sym typeface="Lato"/>
              </a:rPr>
              <a:t>All these features play a significant role while booking a hotel like if the hotel lies in different continent with other features similar has less probability compared to other hotel within the same continent or state.</a:t>
            </a:r>
          </a:p>
          <a:p>
            <a:pPr lvl="0" rtl="0">
              <a:lnSpc>
                <a:spcPct val="115000"/>
              </a:lnSpc>
              <a:spcBef>
                <a:spcPts val="0"/>
              </a:spcBef>
              <a:spcAft>
                <a:spcPts val="1600"/>
              </a:spcAft>
              <a:buNone/>
            </a:pPr>
            <a:r>
              <a:rPr lang="en" sz="1800">
                <a:latin typeface="Lato"/>
                <a:ea typeface="Lato"/>
                <a:cs typeface="Lato"/>
                <a:sym typeface="Lato"/>
              </a:rPr>
              <a:t>Similarly hotel rating and family specifications matter for making a recommendation better.</a:t>
            </a:r>
          </a:p>
          <a:p>
            <a:pPr lvl="0" rtl="0">
              <a:lnSpc>
                <a:spcPct val="115000"/>
              </a:lnSpc>
              <a:spcBef>
                <a:spcPts val="0"/>
              </a:spcBef>
              <a:spcAft>
                <a:spcPts val="1600"/>
              </a:spcAft>
              <a:buNone/>
            </a:pPr>
            <a:r>
              <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Features</a:t>
            </a:r>
          </a:p>
        </p:txBody>
      </p:sp>
      <p:pic>
        <p:nvPicPr>
          <p:cNvPr descr="features.PNG" id="95" name="Shape 95"/>
          <p:cNvPicPr preferRelativeResize="0"/>
          <p:nvPr/>
        </p:nvPicPr>
        <p:blipFill>
          <a:blip r:embed="rId3">
            <a:alphaModFix/>
          </a:blip>
          <a:stretch>
            <a:fillRect/>
          </a:stretch>
        </p:blipFill>
        <p:spPr>
          <a:xfrm>
            <a:off x="462975" y="1017725"/>
            <a:ext cx="8102400" cy="396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4294967295" type="title"/>
          </p:nvPr>
        </p:nvSpPr>
        <p:spPr>
          <a:xfrm>
            <a:off x="535775" y="712150"/>
            <a:ext cx="82863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Feature Extraction and Selection</a:t>
            </a:r>
          </a:p>
        </p:txBody>
      </p:sp>
      <p:sp>
        <p:nvSpPr>
          <p:cNvPr id="101" name="Shape 101"/>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Lato"/>
                <a:ea typeface="Lato"/>
                <a:cs typeface="Lato"/>
                <a:sym typeface="Lato"/>
              </a:rPr>
              <a:t>Most of the features are specified correctly but some new features are introduced from the current features like in_time and out_time from a hotel is given.We have converted into length_of__stay which is a more significant or a useful feature for our problem.</a:t>
            </a:r>
          </a:p>
          <a:p>
            <a:pPr lvl="0" rtl="0">
              <a:lnSpc>
                <a:spcPct val="115000"/>
              </a:lnSpc>
              <a:spcBef>
                <a:spcPts val="0"/>
              </a:spcBef>
              <a:spcAft>
                <a:spcPts val="1600"/>
              </a:spcAft>
              <a:buNone/>
            </a:pPr>
            <a:r>
              <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4294967295" type="title"/>
          </p:nvPr>
        </p:nvSpPr>
        <p:spPr>
          <a:xfrm>
            <a:off x="535775" y="712150"/>
            <a:ext cx="82863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Algorithms Implemented</a:t>
            </a:r>
          </a:p>
          <a:p>
            <a:pPr lvl="0" rtl="0">
              <a:spcBef>
                <a:spcPts val="0"/>
              </a:spcBef>
              <a:spcAft>
                <a:spcPts val="1600"/>
              </a:spcAft>
              <a:buNone/>
            </a:pPr>
            <a:r>
              <a:t/>
            </a:r>
            <a:endParaRPr sz="3600"/>
          </a:p>
        </p:txBody>
      </p:sp>
      <p:sp>
        <p:nvSpPr>
          <p:cNvPr id="107" name="Shape 107"/>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Naive Bayes </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User Similarity Kernel</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SVM(RBF Kernel)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Naive Bayes</a:t>
            </a:r>
          </a:p>
        </p:txBody>
      </p:sp>
      <p:sp>
        <p:nvSpPr>
          <p:cNvPr id="113" name="Shape 113"/>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4294967295" type="title"/>
          </p:nvPr>
        </p:nvSpPr>
        <p:spPr>
          <a:xfrm>
            <a:off x="535775" y="712150"/>
            <a:ext cx="8286300" cy="768000"/>
          </a:xfrm>
          <a:prstGeom prst="rect">
            <a:avLst/>
          </a:prstGeom>
        </p:spPr>
        <p:txBody>
          <a:bodyPr anchorCtr="0" anchor="t" bIns="91425" lIns="91425" rIns="91425" tIns="91425">
            <a:noAutofit/>
          </a:bodyPr>
          <a:lstStyle/>
          <a:p>
            <a:pPr lvl="0" rtl="0">
              <a:spcBef>
                <a:spcPts val="0"/>
              </a:spcBef>
              <a:spcAft>
                <a:spcPts val="1600"/>
              </a:spcAft>
              <a:buNone/>
            </a:pPr>
            <a:r>
              <a:rPr lang="en" sz="3600"/>
              <a:t>Pre Processing Done </a:t>
            </a:r>
          </a:p>
          <a:p>
            <a:pPr lvl="0" rtl="0">
              <a:spcBef>
                <a:spcPts val="0"/>
              </a:spcBef>
              <a:spcAft>
                <a:spcPts val="1600"/>
              </a:spcAft>
              <a:buNone/>
            </a:pPr>
            <a:r>
              <a:t/>
            </a:r>
            <a:endParaRPr sz="3600"/>
          </a:p>
        </p:txBody>
      </p:sp>
      <p:sp>
        <p:nvSpPr>
          <p:cNvPr id="119" name="Shape 119"/>
          <p:cNvSpPr txBox="1"/>
          <p:nvPr>
            <p:ph idx="4294967295" type="title"/>
          </p:nvPr>
        </p:nvSpPr>
        <p:spPr>
          <a:xfrm>
            <a:off x="535775" y="1480150"/>
            <a:ext cx="8200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i="1" lang="en" sz="1800">
                <a:latin typeface="Lato"/>
                <a:ea typeface="Lato"/>
                <a:cs typeface="Lato"/>
                <a:sym typeface="Lato"/>
              </a:rPr>
              <a:t>Replaced Missing attribute</a:t>
            </a:r>
            <a:r>
              <a:rPr i="1" lang="en" sz="1800">
                <a:latin typeface="Lato"/>
                <a:ea typeface="Lato"/>
                <a:cs typeface="Lato"/>
                <a:sym typeface="Lato"/>
              </a:rPr>
              <a:t> with their Mean</a:t>
            </a:r>
          </a:p>
          <a:p>
            <a:pPr lvl="0" rtl="0">
              <a:lnSpc>
                <a:spcPct val="115000"/>
              </a:lnSpc>
              <a:spcBef>
                <a:spcPts val="0"/>
              </a:spcBef>
              <a:spcAft>
                <a:spcPts val="1600"/>
              </a:spcAft>
              <a:buNone/>
            </a:pPr>
            <a:r>
              <a:rPr lang="en" sz="1800">
                <a:latin typeface="Lato"/>
                <a:ea typeface="Lato"/>
                <a:cs typeface="Lato"/>
                <a:sym typeface="Lato"/>
              </a:rPr>
              <a:t>We filter out all training examples where the user did not actually book the hotel cluster that they clicked on and replaced all the example that contained missing information with their mean. </a:t>
            </a:r>
          </a:p>
          <a:p>
            <a:pPr lvl="0" rtl="0">
              <a:lnSpc>
                <a:spcPct val="115000"/>
              </a:lnSpc>
              <a:spcBef>
                <a:spcPts val="0"/>
              </a:spcBef>
              <a:spcAft>
                <a:spcPts val="1600"/>
              </a:spcAft>
              <a:buNone/>
            </a:pPr>
            <a:r>
              <a:rPr b="1" i="1" lang="en" sz="1800">
                <a:latin typeface="Lato"/>
                <a:ea typeface="Lato"/>
                <a:cs typeface="Lato"/>
                <a:sym typeface="Lato"/>
              </a:rPr>
              <a:t>Downsampling</a:t>
            </a:r>
          </a:p>
          <a:p>
            <a:pPr lvl="0" rtl="0">
              <a:lnSpc>
                <a:spcPct val="115000"/>
              </a:lnSpc>
              <a:spcBef>
                <a:spcPts val="0"/>
              </a:spcBef>
              <a:spcAft>
                <a:spcPts val="1600"/>
              </a:spcAft>
              <a:buNone/>
            </a:pPr>
            <a:r>
              <a:rPr lang="en" sz="1800">
                <a:latin typeface="Lato"/>
                <a:ea typeface="Lato"/>
                <a:cs typeface="Lato"/>
                <a:sym typeface="Lato"/>
              </a:rPr>
              <a:t>Since the training dataset was so huge( 30 million data point) and required a lot computational time , we downsampled the training dataset such that prior probability of all the hotel cluster remained same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