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GAIKWAD" userId="3d281293afa0cf87" providerId="LiveId" clId="{9EACB59C-AE21-4069-9FB1-05C8A963C192}"/>
    <pc:docChg chg="undo custSel modSld">
      <pc:chgData name="ANKITA GAIKWAD" userId="3d281293afa0cf87" providerId="LiveId" clId="{9EACB59C-AE21-4069-9FB1-05C8A963C192}" dt="2023-03-05T06:47:26.013" v="150" actId="1076"/>
      <pc:docMkLst>
        <pc:docMk/>
      </pc:docMkLst>
      <pc:sldChg chg="modSp mod">
        <pc:chgData name="ANKITA GAIKWAD" userId="3d281293afa0cf87" providerId="LiveId" clId="{9EACB59C-AE21-4069-9FB1-05C8A963C192}" dt="2023-03-05T06:08:22.170" v="9" actId="1076"/>
        <pc:sldMkLst>
          <pc:docMk/>
          <pc:sldMk cId="350043873" sldId="256"/>
        </pc:sldMkLst>
        <pc:spChg chg="mod">
          <ac:chgData name="ANKITA GAIKWAD" userId="3d281293afa0cf87" providerId="LiveId" clId="{9EACB59C-AE21-4069-9FB1-05C8A963C192}" dt="2023-03-05T06:07:16.738" v="4" actId="20577"/>
          <ac:spMkLst>
            <pc:docMk/>
            <pc:sldMk cId="350043873" sldId="256"/>
            <ac:spMk id="3" creationId="{0CA2E2FE-F9FD-EBA8-A167-AFA5BCBB0E54}"/>
          </ac:spMkLst>
        </pc:spChg>
        <pc:picChg chg="mod">
          <ac:chgData name="ANKITA GAIKWAD" userId="3d281293afa0cf87" providerId="LiveId" clId="{9EACB59C-AE21-4069-9FB1-05C8A963C192}" dt="2023-03-05T06:08:14.219" v="7" actId="1076"/>
          <ac:picMkLst>
            <pc:docMk/>
            <pc:sldMk cId="350043873" sldId="256"/>
            <ac:picMk id="23" creationId="{2BC10FD6-69C4-CD8F-9D88-9B67A02874D9}"/>
          </ac:picMkLst>
        </pc:picChg>
        <pc:picChg chg="mod">
          <ac:chgData name="ANKITA GAIKWAD" userId="3d281293afa0cf87" providerId="LiveId" clId="{9EACB59C-AE21-4069-9FB1-05C8A963C192}" dt="2023-03-05T06:08:19.591" v="8" actId="1076"/>
          <ac:picMkLst>
            <pc:docMk/>
            <pc:sldMk cId="350043873" sldId="256"/>
            <ac:picMk id="29" creationId="{1A076A7F-D86E-1626-E2E1-2649BBE3BB6B}"/>
          </ac:picMkLst>
        </pc:picChg>
        <pc:picChg chg="mod">
          <ac:chgData name="ANKITA GAIKWAD" userId="3d281293afa0cf87" providerId="LiveId" clId="{9EACB59C-AE21-4069-9FB1-05C8A963C192}" dt="2023-03-05T06:08:04.941" v="6" actId="1076"/>
          <ac:picMkLst>
            <pc:docMk/>
            <pc:sldMk cId="350043873" sldId="256"/>
            <ac:picMk id="35" creationId="{F582F4B4-9C1E-C6C7-FE3A-00F8F25D8BDB}"/>
          </ac:picMkLst>
        </pc:picChg>
        <pc:picChg chg="mod">
          <ac:chgData name="ANKITA GAIKWAD" userId="3d281293afa0cf87" providerId="LiveId" clId="{9EACB59C-AE21-4069-9FB1-05C8A963C192}" dt="2023-03-05T06:08:22.170" v="9" actId="1076"/>
          <ac:picMkLst>
            <pc:docMk/>
            <pc:sldMk cId="350043873" sldId="256"/>
            <ac:picMk id="37" creationId="{EC05FB3A-AE4B-B367-6681-876AA847873D}"/>
          </ac:picMkLst>
        </pc:picChg>
      </pc:sldChg>
      <pc:sldChg chg="modSp mod">
        <pc:chgData name="ANKITA GAIKWAD" userId="3d281293afa0cf87" providerId="LiveId" clId="{9EACB59C-AE21-4069-9FB1-05C8A963C192}" dt="2023-03-05T05:48:18.260" v="3" actId="20577"/>
        <pc:sldMkLst>
          <pc:docMk/>
          <pc:sldMk cId="2578464634" sldId="260"/>
        </pc:sldMkLst>
        <pc:spChg chg="mod">
          <ac:chgData name="ANKITA GAIKWAD" userId="3d281293afa0cf87" providerId="LiveId" clId="{9EACB59C-AE21-4069-9FB1-05C8A963C192}" dt="2023-03-05T05:48:18.260" v="3" actId="20577"/>
          <ac:spMkLst>
            <pc:docMk/>
            <pc:sldMk cId="2578464634" sldId="260"/>
            <ac:spMk id="5" creationId="{BF71B7F8-4A1C-B0F7-3BD2-398B9036F567}"/>
          </ac:spMkLst>
        </pc:spChg>
      </pc:sldChg>
      <pc:sldChg chg="addSp delSp modSp mod">
        <pc:chgData name="ANKITA GAIKWAD" userId="3d281293afa0cf87" providerId="LiveId" clId="{9EACB59C-AE21-4069-9FB1-05C8A963C192}" dt="2023-03-05T06:47:26.013" v="150" actId="1076"/>
        <pc:sldMkLst>
          <pc:docMk/>
          <pc:sldMk cId="32246282" sldId="263"/>
        </pc:sldMkLst>
        <pc:spChg chg="mod">
          <ac:chgData name="ANKITA GAIKWAD" userId="3d281293afa0cf87" providerId="LiveId" clId="{9EACB59C-AE21-4069-9FB1-05C8A963C192}" dt="2023-03-05T06:43:56.651" v="12" actId="1076"/>
          <ac:spMkLst>
            <pc:docMk/>
            <pc:sldMk cId="32246282" sldId="263"/>
            <ac:spMk id="2" creationId="{40E6D04F-11DD-A557-4A4B-F22C7A6EC4E2}"/>
          </ac:spMkLst>
        </pc:spChg>
        <pc:spChg chg="add mod">
          <ac:chgData name="ANKITA GAIKWAD" userId="3d281293afa0cf87" providerId="LiveId" clId="{9EACB59C-AE21-4069-9FB1-05C8A963C192}" dt="2023-03-05T06:46:24.086" v="80" actId="1076"/>
          <ac:spMkLst>
            <pc:docMk/>
            <pc:sldMk cId="32246282" sldId="263"/>
            <ac:spMk id="8" creationId="{CF528AFA-D4F2-2DF9-A80A-8EEF1B1844A2}"/>
          </ac:spMkLst>
        </pc:spChg>
        <pc:spChg chg="add del mod">
          <ac:chgData name="ANKITA GAIKWAD" userId="3d281293afa0cf87" providerId="LiveId" clId="{9EACB59C-AE21-4069-9FB1-05C8A963C192}" dt="2023-03-05T06:45:56.174" v="43" actId="767"/>
          <ac:spMkLst>
            <pc:docMk/>
            <pc:sldMk cId="32246282" sldId="263"/>
            <ac:spMk id="9" creationId="{BB37C930-F7B6-AC9D-7CA2-4C90AC42BAA5}"/>
          </ac:spMkLst>
        </pc:spChg>
        <pc:spChg chg="add mod">
          <ac:chgData name="ANKITA GAIKWAD" userId="3d281293afa0cf87" providerId="LiveId" clId="{9EACB59C-AE21-4069-9FB1-05C8A963C192}" dt="2023-03-05T06:47:26.013" v="150" actId="1076"/>
          <ac:spMkLst>
            <pc:docMk/>
            <pc:sldMk cId="32246282" sldId="263"/>
            <ac:spMk id="10" creationId="{DB9872E4-EFF8-ADF5-F966-7A8AA2F4C212}"/>
          </ac:spMkLst>
        </pc:spChg>
        <pc:spChg chg="add del mod">
          <ac:chgData name="ANKITA GAIKWAD" userId="3d281293afa0cf87" providerId="LiveId" clId="{9EACB59C-AE21-4069-9FB1-05C8A963C192}" dt="2023-03-05T06:46:34.853" v="85" actId="767"/>
          <ac:spMkLst>
            <pc:docMk/>
            <pc:sldMk cId="32246282" sldId="263"/>
            <ac:spMk id="11" creationId="{FC332A22-6351-15C3-8E6E-A4F112380D52}"/>
          </ac:spMkLst>
        </pc:spChg>
        <pc:picChg chg="add mod">
          <ac:chgData name="ANKITA GAIKWAD" userId="3d281293afa0cf87" providerId="LiveId" clId="{9EACB59C-AE21-4069-9FB1-05C8A963C192}" dt="2023-03-05T06:45:35.265" v="39" actId="1076"/>
          <ac:picMkLst>
            <pc:docMk/>
            <pc:sldMk cId="32246282" sldId="263"/>
            <ac:picMk id="5" creationId="{C530B20F-06DA-3D7D-9D1A-85263AA84836}"/>
          </ac:picMkLst>
        </pc:picChg>
        <pc:picChg chg="add mod modCrop">
          <ac:chgData name="ANKITA GAIKWAD" userId="3d281293afa0cf87" providerId="LiveId" clId="{9EACB59C-AE21-4069-9FB1-05C8A963C192}" dt="2023-03-05T06:45:40.857" v="40" actId="1076"/>
          <ac:picMkLst>
            <pc:docMk/>
            <pc:sldMk cId="32246282" sldId="263"/>
            <ac:picMk id="7" creationId="{3571500D-6911-EA8D-0F9E-E2068DA3586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C7C-F6ED-C037-3A06-D7694231F3B3}"/>
              </a:ext>
            </a:extLst>
          </p:cNvPr>
          <p:cNvSpPr>
            <a:spLocks noGrp="1"/>
          </p:cNvSpPr>
          <p:nvPr>
            <p:ph type="ctrTitle"/>
          </p:nvPr>
        </p:nvSpPr>
        <p:spPr>
          <a:xfrm>
            <a:off x="2124721" y="1530353"/>
            <a:ext cx="7418773" cy="2308194"/>
          </a:xfrm>
        </p:spPr>
        <p:txBody>
          <a:bodyPr>
            <a:noAutofit/>
          </a:bodyPr>
          <a:lstStyle/>
          <a:p>
            <a:pPr algn="ctr"/>
            <a:r>
              <a:rPr lang="en-US" b="1" dirty="0"/>
              <a:t>Human Face Recognition Using Computer vision (Deep Learning)</a:t>
            </a:r>
            <a:endParaRPr lang="en-IN" b="1" dirty="0"/>
          </a:p>
        </p:txBody>
      </p:sp>
      <p:sp>
        <p:nvSpPr>
          <p:cNvPr id="3" name="Subtitle 2">
            <a:extLst>
              <a:ext uri="{FF2B5EF4-FFF2-40B4-BE49-F238E27FC236}">
                <a16:creationId xmlns:a16="http://schemas.microsoft.com/office/drawing/2014/main" id="{0CA2E2FE-F9FD-EBA8-A167-AFA5BCBB0E54}"/>
              </a:ext>
            </a:extLst>
          </p:cNvPr>
          <p:cNvSpPr>
            <a:spLocks noGrp="1"/>
          </p:cNvSpPr>
          <p:nvPr>
            <p:ph type="subTitle" idx="1"/>
          </p:nvPr>
        </p:nvSpPr>
        <p:spPr>
          <a:xfrm>
            <a:off x="1861351" y="3986074"/>
            <a:ext cx="8525523" cy="1670557"/>
          </a:xfrm>
        </p:spPr>
        <p:txBody>
          <a:bodyPr>
            <a:normAutofit/>
          </a:bodyPr>
          <a:lstStyle/>
          <a:p>
            <a:pPr algn="ctr"/>
            <a:r>
              <a:rPr lang="en-US" dirty="0"/>
              <a:t>Track Name : Manufacturing</a:t>
            </a:r>
          </a:p>
          <a:p>
            <a:pPr algn="ctr"/>
            <a:r>
              <a:rPr lang="en-US" dirty="0"/>
              <a:t>Team Name : </a:t>
            </a:r>
            <a:r>
              <a:rPr lang="en-US" dirty="0" err="1"/>
              <a:t>SPartans</a:t>
            </a:r>
            <a:endParaRPr lang="en-US" dirty="0"/>
          </a:p>
          <a:p>
            <a:pPr algn="ctr"/>
            <a:r>
              <a:rPr lang="en-US" dirty="0"/>
              <a:t>Team Leader : Gayatri </a:t>
            </a:r>
            <a:r>
              <a:rPr lang="en-US" dirty="0" err="1"/>
              <a:t>ChawAda</a:t>
            </a:r>
            <a:endParaRPr lang="en-US" dirty="0"/>
          </a:p>
          <a:p>
            <a:pPr algn="ctr"/>
            <a:r>
              <a:rPr lang="en-US" dirty="0"/>
              <a:t>Team Members:  Abhishek Gaikwad, </a:t>
            </a:r>
            <a:r>
              <a:rPr lang="en-US" dirty="0" err="1"/>
              <a:t>Arth</a:t>
            </a:r>
            <a:r>
              <a:rPr lang="en-US" dirty="0"/>
              <a:t> I Jani, </a:t>
            </a:r>
            <a:r>
              <a:rPr lang="en-US" dirty="0" err="1"/>
              <a:t>Harshil</a:t>
            </a:r>
            <a:r>
              <a:rPr lang="en-US" dirty="0"/>
              <a:t> </a:t>
            </a:r>
            <a:r>
              <a:rPr lang="en-US" dirty="0" err="1"/>
              <a:t>Savaj</a:t>
            </a:r>
            <a:r>
              <a:rPr lang="en-US" dirty="0"/>
              <a:t>, </a:t>
            </a:r>
            <a:r>
              <a:rPr lang="en-IN" dirty="0"/>
              <a:t>Nakul Gupta</a:t>
            </a:r>
          </a:p>
        </p:txBody>
      </p:sp>
      <p:pic>
        <p:nvPicPr>
          <p:cNvPr id="21" name="Picture 20">
            <a:extLst>
              <a:ext uri="{FF2B5EF4-FFF2-40B4-BE49-F238E27FC236}">
                <a16:creationId xmlns:a16="http://schemas.microsoft.com/office/drawing/2014/main" id="{BE8DDC9C-8505-8A80-9FF1-D34FE2903C57}"/>
              </a:ext>
            </a:extLst>
          </p:cNvPr>
          <p:cNvPicPr>
            <a:picLocks noChangeAspect="1"/>
          </p:cNvPicPr>
          <p:nvPr/>
        </p:nvPicPr>
        <p:blipFill>
          <a:blip r:embed="rId2"/>
          <a:stretch>
            <a:fillRect/>
          </a:stretch>
        </p:blipFill>
        <p:spPr>
          <a:xfrm>
            <a:off x="10131425" y="0"/>
            <a:ext cx="2057400" cy="876300"/>
          </a:xfrm>
          <a:prstGeom prst="rect">
            <a:avLst/>
          </a:prstGeom>
        </p:spPr>
      </p:pic>
      <p:pic>
        <p:nvPicPr>
          <p:cNvPr id="23" name="Picture 22">
            <a:extLst>
              <a:ext uri="{FF2B5EF4-FFF2-40B4-BE49-F238E27FC236}">
                <a16:creationId xmlns:a16="http://schemas.microsoft.com/office/drawing/2014/main" id="{2BC10FD6-69C4-CD8F-9D88-9B67A02874D9}"/>
              </a:ext>
            </a:extLst>
          </p:cNvPr>
          <p:cNvPicPr>
            <a:picLocks noChangeAspect="1"/>
          </p:cNvPicPr>
          <p:nvPr/>
        </p:nvPicPr>
        <p:blipFill>
          <a:blip r:embed="rId3"/>
          <a:stretch>
            <a:fillRect/>
          </a:stretch>
        </p:blipFill>
        <p:spPr>
          <a:xfrm>
            <a:off x="3763100" y="176977"/>
            <a:ext cx="3849950" cy="440287"/>
          </a:xfrm>
          <a:prstGeom prst="rect">
            <a:avLst/>
          </a:prstGeom>
        </p:spPr>
      </p:pic>
      <p:pic>
        <p:nvPicPr>
          <p:cNvPr id="25" name="Picture 24">
            <a:extLst>
              <a:ext uri="{FF2B5EF4-FFF2-40B4-BE49-F238E27FC236}">
                <a16:creationId xmlns:a16="http://schemas.microsoft.com/office/drawing/2014/main" id="{31F1C9DC-846F-37AA-B94D-0E9DE710B4A6}"/>
              </a:ext>
            </a:extLst>
          </p:cNvPr>
          <p:cNvPicPr>
            <a:picLocks noChangeAspect="1"/>
          </p:cNvPicPr>
          <p:nvPr/>
        </p:nvPicPr>
        <p:blipFill>
          <a:blip r:embed="rId4"/>
          <a:stretch>
            <a:fillRect/>
          </a:stretch>
        </p:blipFill>
        <p:spPr>
          <a:xfrm>
            <a:off x="185691" y="6233604"/>
            <a:ext cx="1562000" cy="490803"/>
          </a:xfrm>
          <a:prstGeom prst="rect">
            <a:avLst/>
          </a:prstGeom>
        </p:spPr>
      </p:pic>
      <p:pic>
        <p:nvPicPr>
          <p:cNvPr id="29" name="Picture 28">
            <a:extLst>
              <a:ext uri="{FF2B5EF4-FFF2-40B4-BE49-F238E27FC236}">
                <a16:creationId xmlns:a16="http://schemas.microsoft.com/office/drawing/2014/main" id="{1A076A7F-D86E-1626-E2E1-2649BBE3BB6B}"/>
              </a:ext>
            </a:extLst>
          </p:cNvPr>
          <p:cNvPicPr>
            <a:picLocks noChangeAspect="1"/>
          </p:cNvPicPr>
          <p:nvPr/>
        </p:nvPicPr>
        <p:blipFill>
          <a:blip r:embed="rId5"/>
          <a:stretch>
            <a:fillRect/>
          </a:stretch>
        </p:blipFill>
        <p:spPr>
          <a:xfrm>
            <a:off x="6433832" y="6108476"/>
            <a:ext cx="2204911" cy="749524"/>
          </a:xfrm>
          <a:prstGeom prst="rect">
            <a:avLst/>
          </a:prstGeom>
        </p:spPr>
      </p:pic>
      <p:pic>
        <p:nvPicPr>
          <p:cNvPr id="31" name="Picture 30">
            <a:extLst>
              <a:ext uri="{FF2B5EF4-FFF2-40B4-BE49-F238E27FC236}">
                <a16:creationId xmlns:a16="http://schemas.microsoft.com/office/drawing/2014/main" id="{F0768C2F-8AD6-8CB8-A69E-D3FE47347396}"/>
              </a:ext>
            </a:extLst>
          </p:cNvPr>
          <p:cNvPicPr>
            <a:picLocks noChangeAspect="1"/>
          </p:cNvPicPr>
          <p:nvPr/>
        </p:nvPicPr>
        <p:blipFill>
          <a:blip r:embed="rId6"/>
          <a:stretch>
            <a:fillRect/>
          </a:stretch>
        </p:blipFill>
        <p:spPr>
          <a:xfrm>
            <a:off x="10019072" y="6448370"/>
            <a:ext cx="1759474" cy="265465"/>
          </a:xfrm>
          <a:prstGeom prst="rect">
            <a:avLst/>
          </a:prstGeom>
        </p:spPr>
      </p:pic>
      <p:pic>
        <p:nvPicPr>
          <p:cNvPr id="35" name="Picture 34">
            <a:extLst>
              <a:ext uri="{FF2B5EF4-FFF2-40B4-BE49-F238E27FC236}">
                <a16:creationId xmlns:a16="http://schemas.microsoft.com/office/drawing/2014/main" id="{F582F4B4-9C1E-C6C7-FE3A-00F8F25D8BDB}"/>
              </a:ext>
            </a:extLst>
          </p:cNvPr>
          <p:cNvPicPr>
            <a:picLocks noChangeAspect="1"/>
          </p:cNvPicPr>
          <p:nvPr/>
        </p:nvPicPr>
        <p:blipFill>
          <a:blip r:embed="rId7"/>
          <a:stretch>
            <a:fillRect/>
          </a:stretch>
        </p:blipFill>
        <p:spPr>
          <a:xfrm>
            <a:off x="-12170" y="-82057"/>
            <a:ext cx="2519783" cy="958357"/>
          </a:xfrm>
          <a:prstGeom prst="rect">
            <a:avLst/>
          </a:prstGeom>
        </p:spPr>
      </p:pic>
      <p:pic>
        <p:nvPicPr>
          <p:cNvPr id="37" name="Graphic 36">
            <a:extLst>
              <a:ext uri="{FF2B5EF4-FFF2-40B4-BE49-F238E27FC236}">
                <a16:creationId xmlns:a16="http://schemas.microsoft.com/office/drawing/2014/main" id="{EC05FB3A-AE4B-B367-6681-876AA847873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72269" y="6176198"/>
            <a:ext cx="1181100" cy="504825"/>
          </a:xfrm>
          <a:prstGeom prst="rect">
            <a:avLst/>
          </a:prstGeom>
        </p:spPr>
      </p:pic>
    </p:spTree>
    <p:extLst>
      <p:ext uri="{BB962C8B-B14F-4D97-AF65-F5344CB8AC3E}">
        <p14:creationId xmlns:p14="http://schemas.microsoft.com/office/powerpoint/2010/main" val="35004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6D04F-11DD-A557-4A4B-F22C7A6EC4E2}"/>
              </a:ext>
            </a:extLst>
          </p:cNvPr>
          <p:cNvSpPr txBox="1"/>
          <p:nvPr/>
        </p:nvSpPr>
        <p:spPr>
          <a:xfrm>
            <a:off x="2787587" y="654169"/>
            <a:ext cx="6968971" cy="1015663"/>
          </a:xfrm>
          <a:prstGeom prst="rect">
            <a:avLst/>
          </a:prstGeom>
          <a:noFill/>
        </p:spPr>
        <p:txBody>
          <a:bodyPr wrap="square" rtlCol="0">
            <a:spAutoFit/>
          </a:bodyPr>
          <a:lstStyle/>
          <a:p>
            <a:r>
              <a:rPr lang="en-US" sz="6000" b="1" dirty="0"/>
              <a:t>Problem Statement</a:t>
            </a:r>
            <a:endParaRPr lang="en-IN" sz="6000" b="1" dirty="0"/>
          </a:p>
        </p:txBody>
      </p:sp>
      <p:sp>
        <p:nvSpPr>
          <p:cNvPr id="3" name="TextBox 2">
            <a:extLst>
              <a:ext uri="{FF2B5EF4-FFF2-40B4-BE49-F238E27FC236}">
                <a16:creationId xmlns:a16="http://schemas.microsoft.com/office/drawing/2014/main" id="{54FA6579-EE7D-B152-609D-E49E7C3A64DE}"/>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CFDCC65-B954-3352-FECE-F68E27563C3C}"/>
              </a:ext>
            </a:extLst>
          </p:cNvPr>
          <p:cNvSpPr txBox="1"/>
          <p:nvPr/>
        </p:nvSpPr>
        <p:spPr>
          <a:xfrm>
            <a:off x="1589843" y="2180298"/>
            <a:ext cx="9012314"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project, our goal is to identify the human face real time from a CCTV (For this project we will provide you Video Clip) camera with the help of computer Vision.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CCTV camera frame (image from the Video) contains multiple faces, then developed model must have capability to recognize all the faces in frame.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After recognition of faces developed, Software will return the face identity (For Example Employee Code) and Date and time of recognition in a csv file (You can also insert the record into MySQL database).</a:t>
            </a:r>
            <a:endParaRPr lang="en-IN" sz="2000" dirty="0"/>
          </a:p>
        </p:txBody>
      </p:sp>
    </p:spTree>
    <p:extLst>
      <p:ext uri="{BB962C8B-B14F-4D97-AF65-F5344CB8AC3E}">
        <p14:creationId xmlns:p14="http://schemas.microsoft.com/office/powerpoint/2010/main" val="87130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6D04F-11DD-A557-4A4B-F22C7A6EC4E2}"/>
              </a:ext>
            </a:extLst>
          </p:cNvPr>
          <p:cNvSpPr txBox="1"/>
          <p:nvPr/>
        </p:nvSpPr>
        <p:spPr>
          <a:xfrm>
            <a:off x="2152834" y="826042"/>
            <a:ext cx="6968971" cy="1015663"/>
          </a:xfrm>
          <a:prstGeom prst="rect">
            <a:avLst/>
          </a:prstGeom>
          <a:noFill/>
        </p:spPr>
        <p:txBody>
          <a:bodyPr wrap="square" rtlCol="0">
            <a:spAutoFit/>
          </a:bodyPr>
          <a:lstStyle/>
          <a:p>
            <a:pPr algn="ctr"/>
            <a:r>
              <a:rPr lang="en-US" sz="6000" b="1" dirty="0"/>
              <a:t>Introduction</a:t>
            </a:r>
            <a:endParaRPr lang="en-IN" sz="6000" b="1" dirty="0"/>
          </a:p>
        </p:txBody>
      </p:sp>
      <p:sp>
        <p:nvSpPr>
          <p:cNvPr id="3" name="TextBox 2">
            <a:extLst>
              <a:ext uri="{FF2B5EF4-FFF2-40B4-BE49-F238E27FC236}">
                <a16:creationId xmlns:a16="http://schemas.microsoft.com/office/drawing/2014/main" id="{54FA6579-EE7D-B152-609D-E49E7C3A64DE}"/>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CFDCC65-B954-3352-FECE-F68E27563C3C}"/>
              </a:ext>
            </a:extLst>
          </p:cNvPr>
          <p:cNvSpPr txBox="1"/>
          <p:nvPr/>
        </p:nvSpPr>
        <p:spPr>
          <a:xfrm>
            <a:off x="1589843" y="2180298"/>
            <a:ext cx="901231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model is going to recognize the human face from live video  with the help of computer vision and going to keep the track of that detection for future use. We can integrate this model with CCTV camera.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of this type of CCTV cameras for surveillance is gradually increased in last few years. This CCTVs are becoming very useful for industries for security purpose and to keep the record of their employees during working hours.</a:t>
            </a:r>
          </a:p>
        </p:txBody>
      </p:sp>
    </p:spTree>
    <p:extLst>
      <p:ext uri="{BB962C8B-B14F-4D97-AF65-F5344CB8AC3E}">
        <p14:creationId xmlns:p14="http://schemas.microsoft.com/office/powerpoint/2010/main" val="168579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6D04F-11DD-A557-4A4B-F22C7A6EC4E2}"/>
              </a:ext>
            </a:extLst>
          </p:cNvPr>
          <p:cNvSpPr txBox="1"/>
          <p:nvPr/>
        </p:nvSpPr>
        <p:spPr>
          <a:xfrm>
            <a:off x="2152834" y="826042"/>
            <a:ext cx="6968971" cy="1015663"/>
          </a:xfrm>
          <a:prstGeom prst="rect">
            <a:avLst/>
          </a:prstGeom>
          <a:noFill/>
        </p:spPr>
        <p:txBody>
          <a:bodyPr wrap="square" rtlCol="0">
            <a:spAutoFit/>
          </a:bodyPr>
          <a:lstStyle/>
          <a:p>
            <a:pPr algn="ctr"/>
            <a:r>
              <a:rPr lang="en-US" sz="6000" b="1" dirty="0"/>
              <a:t>Approach</a:t>
            </a:r>
            <a:endParaRPr lang="en-IN" sz="6000" b="1" dirty="0"/>
          </a:p>
        </p:txBody>
      </p:sp>
      <p:sp>
        <p:nvSpPr>
          <p:cNvPr id="3" name="TextBox 2">
            <a:extLst>
              <a:ext uri="{FF2B5EF4-FFF2-40B4-BE49-F238E27FC236}">
                <a16:creationId xmlns:a16="http://schemas.microsoft.com/office/drawing/2014/main" id="{54FA6579-EE7D-B152-609D-E49E7C3A64DE}"/>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ACFDCC65-B954-3352-FECE-F68E27563C3C}"/>
              </a:ext>
            </a:extLst>
          </p:cNvPr>
          <p:cNvSpPr txBox="1"/>
          <p:nvPr/>
        </p:nvSpPr>
        <p:spPr>
          <a:xfrm>
            <a:off x="1589843" y="2180298"/>
            <a:ext cx="9012314" cy="400110"/>
          </a:xfrm>
          <a:prstGeom prst="rect">
            <a:avLst/>
          </a:prstGeom>
          <a:noFill/>
        </p:spPr>
        <p:txBody>
          <a:bodyPr wrap="square" rtlCol="0">
            <a:spAutoFit/>
          </a:bodyPr>
          <a:lstStyle/>
          <a:p>
            <a:pPr marL="342900" indent="-342900">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BF71B7F8-4A1C-B0F7-3BD2-398B9036F567}"/>
              </a:ext>
            </a:extLst>
          </p:cNvPr>
          <p:cNvSpPr txBox="1"/>
          <p:nvPr/>
        </p:nvSpPr>
        <p:spPr>
          <a:xfrm>
            <a:off x="2019668" y="2180298"/>
            <a:ext cx="710213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We are going to use OpenCV’s pre-trained model (haarcascade_frontalface_default.xml) to recognize the human’s face </a:t>
            </a:r>
          </a:p>
          <a:p>
            <a:endParaRPr lang="en-US" sz="2000" dirty="0"/>
          </a:p>
          <a:p>
            <a:pPr marL="285750" indent="-285750">
              <a:buFont typeface="Arial" panose="020B0604020202020204" pitchFamily="34" charset="0"/>
              <a:buChar char="•"/>
            </a:pPr>
            <a:r>
              <a:rPr lang="en-IN" sz="2000" dirty="0"/>
              <a:t>We collected a dataset of 3000 images of 30 employees. It will include a sufficient number of images of each person taken from different angles and in different lighting conditions.</a:t>
            </a:r>
          </a:p>
        </p:txBody>
      </p:sp>
    </p:spTree>
    <p:extLst>
      <p:ext uri="{BB962C8B-B14F-4D97-AF65-F5344CB8AC3E}">
        <p14:creationId xmlns:p14="http://schemas.microsoft.com/office/powerpoint/2010/main" val="257846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6D04F-11DD-A557-4A4B-F22C7A6EC4E2}"/>
              </a:ext>
            </a:extLst>
          </p:cNvPr>
          <p:cNvSpPr txBox="1"/>
          <p:nvPr/>
        </p:nvSpPr>
        <p:spPr>
          <a:xfrm>
            <a:off x="590364" y="1056860"/>
            <a:ext cx="11008311" cy="830997"/>
          </a:xfrm>
          <a:prstGeom prst="rect">
            <a:avLst/>
          </a:prstGeom>
          <a:noFill/>
        </p:spPr>
        <p:txBody>
          <a:bodyPr wrap="square" rtlCol="0">
            <a:spAutoFit/>
          </a:bodyPr>
          <a:lstStyle/>
          <a:p>
            <a:pPr algn="ctr"/>
            <a:r>
              <a:rPr lang="en-US" sz="4800" b="1" dirty="0"/>
              <a:t>Why should one choose our solution?</a:t>
            </a:r>
            <a:endParaRPr lang="en-IN" sz="4800" b="1" dirty="0"/>
          </a:p>
        </p:txBody>
      </p:sp>
      <p:sp>
        <p:nvSpPr>
          <p:cNvPr id="3" name="TextBox 2">
            <a:extLst>
              <a:ext uri="{FF2B5EF4-FFF2-40B4-BE49-F238E27FC236}">
                <a16:creationId xmlns:a16="http://schemas.microsoft.com/office/drawing/2014/main" id="{54FA6579-EE7D-B152-609D-E49E7C3A64DE}"/>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56A1DF0F-8558-6FFB-3659-B9E289D12691}"/>
              </a:ext>
            </a:extLst>
          </p:cNvPr>
          <p:cNvSpPr txBox="1"/>
          <p:nvPr/>
        </p:nvSpPr>
        <p:spPr>
          <a:xfrm>
            <a:off x="937846" y="2107772"/>
            <a:ext cx="10550769" cy="221599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are several facial recognition models available in the market, each with their own unique features and capabilities.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US" sz="2000" dirty="0"/>
              <a:t>Our model is highly customizable to suit the specific needs of our clients. We can customize the model to detect specific individuals or groups of individuals, as well as to track their movements and activities within a designated area.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851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6D04F-11DD-A557-4A4B-F22C7A6EC4E2}"/>
              </a:ext>
            </a:extLst>
          </p:cNvPr>
          <p:cNvSpPr txBox="1"/>
          <p:nvPr/>
        </p:nvSpPr>
        <p:spPr>
          <a:xfrm>
            <a:off x="591844" y="1054641"/>
            <a:ext cx="11008311" cy="830997"/>
          </a:xfrm>
          <a:prstGeom prst="rect">
            <a:avLst/>
          </a:prstGeom>
          <a:noFill/>
        </p:spPr>
        <p:txBody>
          <a:bodyPr wrap="square" rtlCol="0">
            <a:spAutoFit/>
          </a:bodyPr>
          <a:lstStyle/>
          <a:p>
            <a:pPr algn="ctr"/>
            <a:r>
              <a:rPr lang="en-US" sz="4800" b="1" dirty="0"/>
              <a:t>Limitations of Our Solutions</a:t>
            </a:r>
            <a:endParaRPr lang="en-IN" sz="4800" b="1" dirty="0"/>
          </a:p>
        </p:txBody>
      </p:sp>
      <p:sp>
        <p:nvSpPr>
          <p:cNvPr id="3" name="TextBox 2">
            <a:extLst>
              <a:ext uri="{FF2B5EF4-FFF2-40B4-BE49-F238E27FC236}">
                <a16:creationId xmlns:a16="http://schemas.microsoft.com/office/drawing/2014/main" id="{54FA6579-EE7D-B152-609D-E49E7C3A64DE}"/>
              </a:ext>
            </a:extLst>
          </p:cNvPr>
          <p:cNvSpPr txBox="1"/>
          <p:nvPr/>
        </p:nvSpPr>
        <p:spPr>
          <a:xfrm>
            <a:off x="398584" y="1975339"/>
            <a:ext cx="1161756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accuracy of the model can be affected by various factors, such as poor lighting, occlusions, and changes in facial appearance (e.g., wearing glasses, growing a beard).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model may struggle to identify individuals who are not already in its database.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model may produce false positives or false negatives. A false positive occurs when the model identifies someone as a particular individual, but they are not actually that person. A false negative occurs when the model fails to identify someone who is actually the target individual.</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use of facial recognition technology for surveillance purposes raises concerns about privacy.</a:t>
            </a:r>
            <a:endParaRPr lang="en-IN" sz="2000" dirty="0"/>
          </a:p>
        </p:txBody>
      </p:sp>
    </p:spTree>
    <p:extLst>
      <p:ext uri="{BB962C8B-B14F-4D97-AF65-F5344CB8AC3E}">
        <p14:creationId xmlns:p14="http://schemas.microsoft.com/office/powerpoint/2010/main" val="8470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6D04F-11DD-A557-4A4B-F22C7A6EC4E2}"/>
              </a:ext>
            </a:extLst>
          </p:cNvPr>
          <p:cNvSpPr txBox="1"/>
          <p:nvPr/>
        </p:nvSpPr>
        <p:spPr>
          <a:xfrm>
            <a:off x="1890943" y="-65648"/>
            <a:ext cx="7106575" cy="830997"/>
          </a:xfrm>
          <a:prstGeom prst="rect">
            <a:avLst/>
          </a:prstGeom>
          <a:noFill/>
        </p:spPr>
        <p:txBody>
          <a:bodyPr wrap="square" rtlCol="0">
            <a:spAutoFit/>
          </a:bodyPr>
          <a:lstStyle/>
          <a:p>
            <a:pPr algn="ctr"/>
            <a:r>
              <a:rPr lang="en-US" sz="4800" b="1" dirty="0"/>
              <a:t>Demo</a:t>
            </a:r>
            <a:endParaRPr lang="en-IN" sz="4800" b="1" dirty="0"/>
          </a:p>
        </p:txBody>
      </p:sp>
      <p:sp>
        <p:nvSpPr>
          <p:cNvPr id="3" name="TextBox 2">
            <a:extLst>
              <a:ext uri="{FF2B5EF4-FFF2-40B4-BE49-F238E27FC236}">
                <a16:creationId xmlns:a16="http://schemas.microsoft.com/office/drawing/2014/main" id="{54FA6579-EE7D-B152-609D-E49E7C3A64DE}"/>
              </a:ext>
            </a:extLst>
          </p:cNvPr>
          <p:cNvSpPr txBox="1"/>
          <p:nvPr/>
        </p:nvSpPr>
        <p:spPr>
          <a:xfrm>
            <a:off x="5637320" y="2974019"/>
            <a:ext cx="914400" cy="914400"/>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C530B20F-06DA-3D7D-9D1A-85263AA84836}"/>
              </a:ext>
            </a:extLst>
          </p:cNvPr>
          <p:cNvPicPr>
            <a:picLocks noChangeAspect="1"/>
          </p:cNvPicPr>
          <p:nvPr/>
        </p:nvPicPr>
        <p:blipFill>
          <a:blip r:embed="rId2"/>
          <a:stretch>
            <a:fillRect/>
          </a:stretch>
        </p:blipFill>
        <p:spPr>
          <a:xfrm>
            <a:off x="6225908" y="2329521"/>
            <a:ext cx="2642884" cy="3880554"/>
          </a:xfrm>
          <a:prstGeom prst="rect">
            <a:avLst/>
          </a:prstGeom>
        </p:spPr>
      </p:pic>
      <p:pic>
        <p:nvPicPr>
          <p:cNvPr id="7" name="Picture 6">
            <a:extLst>
              <a:ext uri="{FF2B5EF4-FFF2-40B4-BE49-F238E27FC236}">
                <a16:creationId xmlns:a16="http://schemas.microsoft.com/office/drawing/2014/main" id="{3571500D-6911-EA8D-0F9E-E2068DA35868}"/>
              </a:ext>
            </a:extLst>
          </p:cNvPr>
          <p:cNvPicPr>
            <a:picLocks noChangeAspect="1"/>
          </p:cNvPicPr>
          <p:nvPr/>
        </p:nvPicPr>
        <p:blipFill rotWithShape="1">
          <a:blip r:embed="rId3"/>
          <a:srcRect r="28789" b="21874"/>
          <a:stretch/>
        </p:blipFill>
        <p:spPr>
          <a:xfrm>
            <a:off x="119305" y="2326884"/>
            <a:ext cx="5060634" cy="3123070"/>
          </a:xfrm>
          <a:prstGeom prst="rect">
            <a:avLst/>
          </a:prstGeom>
        </p:spPr>
      </p:pic>
      <p:sp>
        <p:nvSpPr>
          <p:cNvPr id="8" name="TextBox 7">
            <a:extLst>
              <a:ext uri="{FF2B5EF4-FFF2-40B4-BE49-F238E27FC236}">
                <a16:creationId xmlns:a16="http://schemas.microsoft.com/office/drawing/2014/main" id="{CF528AFA-D4F2-2DF9-A80A-8EEF1B1844A2}"/>
              </a:ext>
            </a:extLst>
          </p:cNvPr>
          <p:cNvSpPr txBox="1"/>
          <p:nvPr/>
        </p:nvSpPr>
        <p:spPr>
          <a:xfrm>
            <a:off x="0" y="1957552"/>
            <a:ext cx="4589755" cy="369332"/>
          </a:xfrm>
          <a:prstGeom prst="rect">
            <a:avLst/>
          </a:prstGeom>
          <a:noFill/>
        </p:spPr>
        <p:txBody>
          <a:bodyPr wrap="square" rtlCol="0">
            <a:spAutoFit/>
          </a:bodyPr>
          <a:lstStyle/>
          <a:p>
            <a:r>
              <a:rPr lang="en-IN" dirty="0"/>
              <a:t>Running Model to recognize Face.</a:t>
            </a:r>
          </a:p>
        </p:txBody>
      </p:sp>
      <p:sp>
        <p:nvSpPr>
          <p:cNvPr id="10" name="TextBox 9">
            <a:extLst>
              <a:ext uri="{FF2B5EF4-FFF2-40B4-BE49-F238E27FC236}">
                <a16:creationId xmlns:a16="http://schemas.microsoft.com/office/drawing/2014/main" id="{DB9872E4-EFF8-ADF5-F966-7A8AA2F4C212}"/>
              </a:ext>
            </a:extLst>
          </p:cNvPr>
          <p:cNvSpPr txBox="1"/>
          <p:nvPr/>
        </p:nvSpPr>
        <p:spPr>
          <a:xfrm>
            <a:off x="6177080" y="1684107"/>
            <a:ext cx="5060634" cy="646331"/>
          </a:xfrm>
          <a:prstGeom prst="rect">
            <a:avLst/>
          </a:prstGeom>
          <a:noFill/>
        </p:spPr>
        <p:txBody>
          <a:bodyPr wrap="square" rtlCol="0">
            <a:spAutoFit/>
          </a:bodyPr>
          <a:lstStyle/>
          <a:p>
            <a:r>
              <a:rPr lang="en-IN" dirty="0"/>
              <a:t>Inserting Information of Recognized face into Database..</a:t>
            </a:r>
          </a:p>
        </p:txBody>
      </p:sp>
    </p:spTree>
    <p:extLst>
      <p:ext uri="{BB962C8B-B14F-4D97-AF65-F5344CB8AC3E}">
        <p14:creationId xmlns:p14="http://schemas.microsoft.com/office/powerpoint/2010/main" val="3224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6D04F-11DD-A557-4A4B-F22C7A6EC4E2}"/>
              </a:ext>
            </a:extLst>
          </p:cNvPr>
          <p:cNvSpPr txBox="1"/>
          <p:nvPr/>
        </p:nvSpPr>
        <p:spPr>
          <a:xfrm>
            <a:off x="590364" y="1056860"/>
            <a:ext cx="11008311" cy="830997"/>
          </a:xfrm>
          <a:prstGeom prst="rect">
            <a:avLst/>
          </a:prstGeom>
          <a:noFill/>
        </p:spPr>
        <p:txBody>
          <a:bodyPr wrap="square" rtlCol="0">
            <a:spAutoFit/>
          </a:bodyPr>
          <a:lstStyle/>
          <a:p>
            <a:pPr algn="ctr"/>
            <a:r>
              <a:rPr lang="en-US" sz="4800" b="1" dirty="0"/>
              <a:t>References</a:t>
            </a:r>
            <a:endParaRPr lang="en-IN" sz="4800" b="1" dirty="0"/>
          </a:p>
        </p:txBody>
      </p:sp>
      <p:sp>
        <p:nvSpPr>
          <p:cNvPr id="3" name="TextBox 2">
            <a:extLst>
              <a:ext uri="{FF2B5EF4-FFF2-40B4-BE49-F238E27FC236}">
                <a16:creationId xmlns:a16="http://schemas.microsoft.com/office/drawing/2014/main" id="{54FA6579-EE7D-B152-609D-E49E7C3A64DE}"/>
              </a:ext>
            </a:extLst>
          </p:cNvPr>
          <p:cNvSpPr txBox="1"/>
          <p:nvPr/>
        </p:nvSpPr>
        <p:spPr>
          <a:xfrm>
            <a:off x="5637320" y="297401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80BF4C1-6694-8B99-8391-BC38B5E73F05}"/>
              </a:ext>
            </a:extLst>
          </p:cNvPr>
          <p:cNvSpPr txBox="1"/>
          <p:nvPr/>
        </p:nvSpPr>
        <p:spPr>
          <a:xfrm>
            <a:off x="2294876" y="2246272"/>
            <a:ext cx="814526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 pre-trained model of OpenCV (haarcascade_frontfalface_default.xml).</a:t>
            </a:r>
          </a:p>
        </p:txBody>
      </p:sp>
    </p:spTree>
    <p:extLst>
      <p:ext uri="{BB962C8B-B14F-4D97-AF65-F5344CB8AC3E}">
        <p14:creationId xmlns:p14="http://schemas.microsoft.com/office/powerpoint/2010/main" val="1950151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{98872AC1-F8C7-4434-B414-30E0B03262C1}tf03457452</Template>
  <TotalTime>177</TotalTime>
  <Words>497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Human Face Recognition Using Computer vision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 Using Computer vision (Deep Learning)</dc:title>
  <dc:creator>ANKITA GAIKWAD</dc:creator>
  <cp:lastModifiedBy>ANKITA GAIKWAD</cp:lastModifiedBy>
  <cp:revision>3</cp:revision>
  <dcterms:created xsi:type="dcterms:W3CDTF">2023-03-04T11:47:05Z</dcterms:created>
  <dcterms:modified xsi:type="dcterms:W3CDTF">2023-03-05T06:47:39Z</dcterms:modified>
</cp:coreProperties>
</file>