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99e94f17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99e94f17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9a6cd14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9a6cd14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99e94f17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99e94f17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99e94f17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99e94f17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99e94f17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99e94f17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99e94f17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99e94f17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99e94f17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99e94f17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99e94f17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99e94f17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99e94f17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99e94f17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99e94f17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99e94f17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Stock Price Prediction Using Time Series Modeling</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Forecasting NTT's Stock Prices with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(N-BEATS)</a:t>
            </a:r>
            <a:endParaRPr/>
          </a:p>
        </p:txBody>
      </p:sp>
      <p:sp>
        <p:nvSpPr>
          <p:cNvPr id="120" name="Google Shape;120;p22"/>
          <p:cNvSpPr txBox="1"/>
          <p:nvPr>
            <p:ph idx="1" type="body"/>
          </p:nvPr>
        </p:nvSpPr>
        <p:spPr>
          <a:xfrm>
            <a:off x="4644675" y="500925"/>
            <a:ext cx="4166400" cy="464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"Including additional technical indicators as features will enhance the model's ability to capture stock price patterns and improve prediction accuracy."</a:t>
            </a:r>
            <a:endParaRPr b="1"/>
          </a:p>
          <a:p>
            <a:pPr indent="-304958" lvl="0" marL="457200" rtl="0" algn="l">
              <a:spcBef>
                <a:spcPts val="1200"/>
              </a:spcBef>
              <a:spcAft>
                <a:spcPts val="0"/>
              </a:spcAft>
              <a:buSzPct val="100000"/>
              <a:buChar char="●"/>
            </a:pPr>
            <a:r>
              <a:rPr lang="en"/>
              <a:t>Rationale: N-BEATS works well with univariate time series, but incorporating additional features like moving averages (MA), Relative Strength Index (RSI), or Bollinger Bands may provide the model with richer information to better capture market trends and price movement volatility.</a:t>
            </a:r>
            <a:endParaRPr/>
          </a:p>
          <a:p>
            <a:pPr indent="0" lvl="0" marL="0" rtl="0" algn="l">
              <a:spcBef>
                <a:spcPts val="1200"/>
              </a:spcBef>
              <a:spcAft>
                <a:spcPts val="0"/>
              </a:spcAft>
              <a:buNone/>
            </a:pPr>
            <a:r>
              <a:rPr b="1" lang="en"/>
              <a:t>Implementation:</a:t>
            </a:r>
            <a:endParaRPr b="1"/>
          </a:p>
          <a:p>
            <a:pPr indent="-304958" lvl="0" marL="457200" rtl="0" algn="l">
              <a:spcBef>
                <a:spcPts val="1200"/>
              </a:spcBef>
              <a:spcAft>
                <a:spcPts val="0"/>
              </a:spcAft>
              <a:buSzPct val="100000"/>
              <a:buChar char="●"/>
            </a:pPr>
            <a:r>
              <a:rPr lang="en"/>
              <a:t>Compute technical indicators (MA, RSI, Bollinger Bands) from the stock price data.</a:t>
            </a:r>
            <a:endParaRPr/>
          </a:p>
          <a:p>
            <a:pPr indent="-304958" lvl="0" marL="457200" rtl="0" algn="l">
              <a:spcBef>
                <a:spcPts val="0"/>
              </a:spcBef>
              <a:spcAft>
                <a:spcPts val="0"/>
              </a:spcAft>
              <a:buSzPct val="100000"/>
              <a:buChar char="●"/>
            </a:pPr>
            <a:r>
              <a:rPr lang="en"/>
              <a:t>Include these indicators as additional input features to the N-BEATS model.</a:t>
            </a:r>
            <a:endParaRPr/>
          </a:p>
          <a:p>
            <a:pPr indent="-304958" lvl="0" marL="457200" rtl="0" algn="l">
              <a:spcBef>
                <a:spcPts val="0"/>
              </a:spcBef>
              <a:spcAft>
                <a:spcPts val="0"/>
              </a:spcAft>
              <a:buSzPct val="100000"/>
              <a:buChar char="●"/>
            </a:pPr>
            <a:r>
              <a:rPr lang="en"/>
              <a:t>Re-train the N-BEATS model and evaluate performance.</a:t>
            </a:r>
            <a:endParaRPr/>
          </a:p>
          <a:p>
            <a:pPr indent="0" lvl="0" marL="0" rtl="0" algn="l">
              <a:spcBef>
                <a:spcPts val="1200"/>
              </a:spcBef>
              <a:spcAft>
                <a:spcPts val="0"/>
              </a:spcAft>
              <a:buNone/>
            </a:pPr>
            <a:r>
              <a:rPr b="1" lang="en"/>
              <a:t>Results:</a:t>
            </a:r>
            <a:endParaRPr b="1"/>
          </a:p>
          <a:p>
            <a:pPr indent="-304958" lvl="0" marL="457200" rtl="0" algn="l">
              <a:lnSpc>
                <a:spcPct val="100000"/>
              </a:lnSpc>
              <a:spcBef>
                <a:spcPts val="1200"/>
              </a:spcBef>
              <a:spcAft>
                <a:spcPts val="0"/>
              </a:spcAft>
              <a:buClr>
                <a:schemeClr val="dk2"/>
              </a:buClr>
              <a:buSzPct val="100000"/>
              <a:buFont typeface="Roboto"/>
              <a:buChar char="●"/>
            </a:pPr>
            <a:r>
              <a:rPr lang="en"/>
              <a:t>MAE: 0.245 | MSE: 0.128 | RMSE: 0.359</a:t>
            </a:r>
            <a:endParaRPr/>
          </a:p>
          <a:p>
            <a:pPr indent="-310832" lvl="0" marL="457200" rtl="0" algn="l">
              <a:lnSpc>
                <a:spcPct val="100000"/>
              </a:lnSpc>
              <a:spcBef>
                <a:spcPts val="0"/>
              </a:spcBef>
              <a:spcAft>
                <a:spcPts val="0"/>
              </a:spcAft>
              <a:buClr>
                <a:srgbClr val="000000"/>
              </a:buClr>
              <a:buSzPct val="107692"/>
              <a:buFont typeface="Arial"/>
              <a:buChar char="●"/>
            </a:pPr>
            <a:r>
              <a:rPr lang="en"/>
              <a:t>The result shows that feature engineering worked well and RMSE has decreased by a considerable amount. Hypothesis is proved correct.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Importance of Stock Price Prediction:</a:t>
            </a:r>
            <a:endParaRPr/>
          </a:p>
          <a:p>
            <a:pPr indent="-311150" lvl="0" marL="457200" rtl="0" algn="l">
              <a:spcBef>
                <a:spcPts val="1200"/>
              </a:spcBef>
              <a:spcAft>
                <a:spcPts val="0"/>
              </a:spcAft>
              <a:buSzPts val="1300"/>
              <a:buChar char="●"/>
            </a:pPr>
            <a:r>
              <a:rPr lang="en"/>
              <a:t>Stock prices are highly volatile, and their prediction is critical for investment strategies.</a:t>
            </a:r>
            <a:endParaRPr/>
          </a:p>
          <a:p>
            <a:pPr indent="-311150" lvl="0" marL="457200" rtl="0" algn="l">
              <a:spcBef>
                <a:spcPts val="0"/>
              </a:spcBef>
              <a:spcAft>
                <a:spcPts val="0"/>
              </a:spcAft>
              <a:buSzPts val="1300"/>
              <a:buChar char="●"/>
            </a:pPr>
            <a:r>
              <a:rPr lang="en"/>
              <a:t>Accurate predictions can help investors make informed decisions, manage risks, and optimize portfolios.</a:t>
            </a:r>
            <a:endParaRPr/>
          </a:p>
          <a:p>
            <a:pPr indent="0" lvl="0" marL="0" rtl="0" algn="l">
              <a:spcBef>
                <a:spcPts val="1200"/>
              </a:spcBef>
              <a:spcAft>
                <a:spcPts val="0"/>
              </a:spcAft>
              <a:buNone/>
            </a:pPr>
            <a:r>
              <a:rPr lang="en"/>
              <a:t>Challenges in Stock Price Prediction:</a:t>
            </a:r>
            <a:endParaRPr/>
          </a:p>
          <a:p>
            <a:pPr indent="-311150" lvl="0" marL="457200" rtl="0" algn="l">
              <a:spcBef>
                <a:spcPts val="1200"/>
              </a:spcBef>
              <a:spcAft>
                <a:spcPts val="0"/>
              </a:spcAft>
              <a:buSzPts val="1300"/>
              <a:buChar char="●"/>
            </a:pPr>
            <a:r>
              <a:rPr lang="en"/>
              <a:t>High volatility: Stock prices can change unpredictably.</a:t>
            </a:r>
            <a:endParaRPr/>
          </a:p>
          <a:p>
            <a:pPr indent="-311150" lvl="0" marL="457200" rtl="0" algn="l">
              <a:spcBef>
                <a:spcPts val="0"/>
              </a:spcBef>
              <a:spcAft>
                <a:spcPts val="0"/>
              </a:spcAft>
              <a:buSzPts val="1300"/>
              <a:buChar char="●"/>
            </a:pPr>
            <a:r>
              <a:rPr lang="en"/>
              <a:t>Complex dependencies: Stock prices depend on various internal and external factors (e.g., market trends, global events).</a:t>
            </a:r>
            <a:endParaRPr/>
          </a:p>
          <a:p>
            <a:pPr indent="-311150" lvl="0" marL="457200" rtl="0" algn="l">
              <a:spcBef>
                <a:spcPts val="0"/>
              </a:spcBef>
              <a:spcAft>
                <a:spcPts val="0"/>
              </a:spcAft>
              <a:buSzPts val="1300"/>
              <a:buChar char="●"/>
            </a:pPr>
            <a:r>
              <a:rPr lang="en"/>
              <a:t>Noisy data: Time series data often contain outliers or noise that may impact model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127500" cy="101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Results (EDA)</a:t>
            </a:r>
            <a:endParaRPr/>
          </a:p>
        </p:txBody>
      </p:sp>
      <p:sp>
        <p:nvSpPr>
          <p:cNvPr id="77" name="Google Shape;77;p15"/>
          <p:cNvSpPr txBox="1"/>
          <p:nvPr>
            <p:ph idx="1" type="body"/>
          </p:nvPr>
        </p:nvSpPr>
        <p:spPr>
          <a:xfrm>
            <a:off x="311700" y="1515825"/>
            <a:ext cx="3127500" cy="31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 Overview:</a:t>
            </a:r>
            <a:endParaRPr/>
          </a:p>
          <a:p>
            <a:pPr indent="-311150" lvl="0" marL="457200" rtl="0" algn="l">
              <a:spcBef>
                <a:spcPts val="1200"/>
              </a:spcBef>
              <a:spcAft>
                <a:spcPts val="0"/>
              </a:spcAft>
              <a:buSzPts val="1300"/>
              <a:buChar char="●"/>
            </a:pPr>
            <a:r>
              <a:rPr lang="en"/>
              <a:t>Dataset: NTT stock price data (daily).</a:t>
            </a:r>
            <a:endParaRPr/>
          </a:p>
          <a:p>
            <a:pPr indent="-311150" lvl="0" marL="457200" rtl="0" algn="l">
              <a:spcBef>
                <a:spcPts val="0"/>
              </a:spcBef>
              <a:spcAft>
                <a:spcPts val="0"/>
              </a:spcAft>
              <a:buSzPts val="1300"/>
              <a:buChar char="●"/>
            </a:pPr>
            <a:r>
              <a:rPr lang="en"/>
              <a:t>Key Features Analyzed: Open, High, Low, Close prices, and Volume.</a:t>
            </a:r>
            <a:endParaRPr/>
          </a:p>
          <a:p>
            <a:pPr indent="0" lvl="0" marL="0" rtl="0" algn="l">
              <a:spcBef>
                <a:spcPts val="1200"/>
              </a:spcBef>
              <a:spcAft>
                <a:spcPts val="1200"/>
              </a:spcAft>
              <a:buNone/>
            </a:pPr>
            <a:r>
              <a:t/>
            </a:r>
            <a:endParaRPr/>
          </a:p>
        </p:txBody>
      </p:sp>
      <p:sp>
        <p:nvSpPr>
          <p:cNvPr id="78" name="Google Shape;78;p15"/>
          <p:cNvSpPr txBox="1"/>
          <p:nvPr/>
        </p:nvSpPr>
        <p:spPr>
          <a:xfrm>
            <a:off x="3938650" y="210950"/>
            <a:ext cx="4404000" cy="41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Roboto"/>
                <a:ea typeface="Roboto"/>
                <a:cs typeface="Roboto"/>
                <a:sym typeface="Roboto"/>
              </a:rPr>
              <a:t>Key Findings:</a:t>
            </a:r>
            <a:endParaRPr b="1" sz="17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Trend: There is an overall upward/downward trend in the stock price over the analyzed period.</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Seasonality: No obvious seasonality was found (e.g., monthly or weekly patterns).</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Volatility: Periods of increased volatility were detected, likely due to major market events.</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Outliers: Some significant price spikes were detected, which may require special treatment.</a:t>
            </a:r>
            <a:endParaRPr sz="1500">
              <a:solidFill>
                <a:schemeClr val="dk2"/>
              </a:solidFill>
              <a:latin typeface="Roboto"/>
              <a:ea typeface="Roboto"/>
              <a:cs typeface="Roboto"/>
              <a:sym typeface="Roboto"/>
            </a:endParaRPr>
          </a:p>
          <a:p>
            <a:pPr indent="0" lvl="0" marL="0" rtl="0" algn="l">
              <a:spcBef>
                <a:spcPts val="0"/>
              </a:spcBef>
              <a:spcAft>
                <a:spcPts val="0"/>
              </a:spcAft>
              <a:buNone/>
            </a:pPr>
            <a:r>
              <a:rPr b="1" lang="en" sz="1700">
                <a:solidFill>
                  <a:schemeClr val="dk2"/>
                </a:solidFill>
                <a:latin typeface="Roboto"/>
                <a:ea typeface="Roboto"/>
                <a:cs typeface="Roboto"/>
                <a:sym typeface="Roboto"/>
              </a:rPr>
              <a:t>Challenges Identified:</a:t>
            </a:r>
            <a:endParaRPr b="1" sz="17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Data contains missing values and outliers, which could impact model performance.</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Trend and noise reduction were essential before building the predictive model.</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Plotting the Closing Price</a:t>
            </a:r>
            <a:endParaRPr/>
          </a:p>
        </p:txBody>
      </p:sp>
      <p:pic>
        <p:nvPicPr>
          <p:cNvPr id="84" name="Google Shape;84;p16"/>
          <p:cNvPicPr preferRelativeResize="0"/>
          <p:nvPr/>
        </p:nvPicPr>
        <p:blipFill>
          <a:blip r:embed="rId3">
            <a:alphaModFix/>
          </a:blip>
          <a:stretch>
            <a:fillRect/>
          </a:stretch>
        </p:blipFill>
        <p:spPr>
          <a:xfrm>
            <a:off x="1213525" y="1429425"/>
            <a:ext cx="6716944" cy="371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Technical Overview</a:t>
            </a:r>
            <a:endParaRPr/>
          </a:p>
          <a:p>
            <a:pPr indent="0" lvl="0" marL="0" rtl="0" algn="l">
              <a:spcBef>
                <a:spcPts val="0"/>
              </a:spcBef>
              <a:spcAft>
                <a:spcPts val="0"/>
              </a:spcAft>
              <a:buNone/>
            </a:pPr>
            <a:r>
              <a:rPr lang="en"/>
              <a:t>Models 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ARIMA (AutoRegressive Integrated Moving Average)</a:t>
            </a:r>
            <a:endParaRPr/>
          </a:p>
        </p:txBody>
      </p:sp>
      <p:sp>
        <p:nvSpPr>
          <p:cNvPr id="95" name="Google Shape;95;p18"/>
          <p:cNvSpPr txBox="1"/>
          <p:nvPr>
            <p:ph idx="1" type="body"/>
          </p:nvPr>
        </p:nvSpPr>
        <p:spPr>
          <a:xfrm>
            <a:off x="4644675" y="500925"/>
            <a:ext cx="4166400" cy="464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Description:</a:t>
            </a:r>
            <a:endParaRPr b="1"/>
          </a:p>
          <a:p>
            <a:pPr indent="-304958" lvl="0" marL="457200" rtl="0" algn="l">
              <a:spcBef>
                <a:spcPts val="1200"/>
              </a:spcBef>
              <a:spcAft>
                <a:spcPts val="0"/>
              </a:spcAft>
              <a:buSzPct val="100000"/>
              <a:buChar char="●"/>
            </a:pPr>
            <a:r>
              <a:rPr lang="en"/>
              <a:t>ARIMA is a classical statistical model for time series forecasting that captures linear dependencies in the data.</a:t>
            </a:r>
            <a:endParaRPr/>
          </a:p>
          <a:p>
            <a:pPr indent="-304958" lvl="0" marL="457200" rtl="0" algn="l">
              <a:spcBef>
                <a:spcPts val="0"/>
              </a:spcBef>
              <a:spcAft>
                <a:spcPts val="0"/>
              </a:spcAft>
              <a:buSzPct val="100000"/>
              <a:buChar char="●"/>
            </a:pPr>
            <a:r>
              <a:rPr lang="en"/>
              <a:t>It consists of three components: AR (AutoRegressive), I (Integrated), and MA (Moving Average).</a:t>
            </a:r>
            <a:endParaRPr/>
          </a:p>
          <a:p>
            <a:pPr indent="-304958" lvl="0" marL="457200" rtl="0" algn="l">
              <a:spcBef>
                <a:spcPts val="0"/>
              </a:spcBef>
              <a:spcAft>
                <a:spcPts val="0"/>
              </a:spcAft>
              <a:buSzPct val="100000"/>
              <a:buChar char="●"/>
            </a:pPr>
            <a:r>
              <a:rPr lang="en"/>
              <a:t>Suitable for stationary time series data and effective for short-term forecasting.</a:t>
            </a:r>
            <a:endParaRPr/>
          </a:p>
          <a:p>
            <a:pPr indent="0" lvl="0" marL="0" rtl="0" algn="l">
              <a:spcBef>
                <a:spcPts val="1200"/>
              </a:spcBef>
              <a:spcAft>
                <a:spcPts val="0"/>
              </a:spcAft>
              <a:buNone/>
            </a:pPr>
            <a:r>
              <a:rPr b="1" lang="en"/>
              <a:t>Why ARIMA?</a:t>
            </a:r>
            <a:endParaRPr b="1"/>
          </a:p>
          <a:p>
            <a:pPr indent="-304958" lvl="0" marL="457200" rtl="0" algn="l">
              <a:spcBef>
                <a:spcPts val="1200"/>
              </a:spcBef>
              <a:spcAft>
                <a:spcPts val="0"/>
              </a:spcAft>
              <a:buSzPct val="100000"/>
              <a:buChar char="●"/>
            </a:pPr>
            <a:r>
              <a:rPr lang="en"/>
              <a:t>It's easy to interpret and useful for understanding linear trends in stock prices.</a:t>
            </a:r>
            <a:endParaRPr/>
          </a:p>
          <a:p>
            <a:pPr indent="-304958" lvl="0" marL="457200" rtl="0" algn="l">
              <a:spcBef>
                <a:spcPts val="0"/>
              </a:spcBef>
              <a:spcAft>
                <a:spcPts val="0"/>
              </a:spcAft>
              <a:buSzPct val="100000"/>
              <a:buChar char="●"/>
            </a:pPr>
            <a:r>
              <a:rPr lang="en"/>
              <a:t>Provides a baseline for comparison with more complex models.</a:t>
            </a:r>
            <a:endParaRPr/>
          </a:p>
          <a:p>
            <a:pPr indent="0" lvl="0" marL="0" rtl="0" algn="l">
              <a:spcBef>
                <a:spcPts val="1200"/>
              </a:spcBef>
              <a:spcAft>
                <a:spcPts val="0"/>
              </a:spcAft>
              <a:buNone/>
            </a:pPr>
            <a:r>
              <a:rPr b="1" lang="en"/>
              <a:t>Limitation:</a:t>
            </a:r>
            <a:endParaRPr b="1"/>
          </a:p>
          <a:p>
            <a:pPr indent="-304958" lvl="0" marL="457200" rtl="0" algn="l">
              <a:spcBef>
                <a:spcPts val="1200"/>
              </a:spcBef>
              <a:spcAft>
                <a:spcPts val="0"/>
              </a:spcAft>
              <a:buSzPct val="100000"/>
              <a:buChar char="●"/>
            </a:pPr>
            <a:r>
              <a:rPr lang="en"/>
              <a:t>ARIMA assumes linearity and struggles with long-term predictions or capturing non-linear patterns typical in stock price movements.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N-BEATS (Neural Basis Expansion Analysis)</a:t>
            </a:r>
            <a:endParaRPr/>
          </a:p>
        </p:txBody>
      </p:sp>
      <p:sp>
        <p:nvSpPr>
          <p:cNvPr id="101" name="Google Shape;101;p19"/>
          <p:cNvSpPr txBox="1"/>
          <p:nvPr>
            <p:ph idx="1" type="body"/>
          </p:nvPr>
        </p:nvSpPr>
        <p:spPr>
          <a:xfrm>
            <a:off x="4644675" y="500925"/>
            <a:ext cx="4166400" cy="464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Description:</a:t>
            </a:r>
            <a:endParaRPr b="1"/>
          </a:p>
          <a:p>
            <a:pPr indent="-311150" lvl="0" marL="457200" rtl="0" algn="l">
              <a:spcBef>
                <a:spcPts val="1200"/>
              </a:spcBef>
              <a:spcAft>
                <a:spcPts val="0"/>
              </a:spcAft>
              <a:buSzPts val="1300"/>
              <a:buChar char="●"/>
            </a:pPr>
            <a:r>
              <a:rPr lang="en"/>
              <a:t>N-BEATS is a deep learning model designed specifically for time series forecasting, based on neural network architecture.</a:t>
            </a:r>
            <a:endParaRPr/>
          </a:p>
          <a:p>
            <a:pPr indent="-311150" lvl="0" marL="457200" rtl="0" algn="l">
              <a:spcBef>
                <a:spcPts val="0"/>
              </a:spcBef>
              <a:spcAft>
                <a:spcPts val="0"/>
              </a:spcAft>
              <a:buSzPts val="1300"/>
              <a:buChar char="●"/>
            </a:pPr>
            <a:r>
              <a:rPr lang="en"/>
              <a:t>It works by learning complex temporal patterns and trends using fully connected neural networks in a recursive manner.</a:t>
            </a:r>
            <a:endParaRPr/>
          </a:p>
          <a:p>
            <a:pPr indent="0" lvl="0" marL="0" rtl="0" algn="l">
              <a:spcBef>
                <a:spcPts val="1200"/>
              </a:spcBef>
              <a:spcAft>
                <a:spcPts val="0"/>
              </a:spcAft>
              <a:buNone/>
            </a:pPr>
            <a:r>
              <a:rPr b="1" lang="en"/>
              <a:t>Why N-BEATS?</a:t>
            </a:r>
            <a:endParaRPr b="1"/>
          </a:p>
          <a:p>
            <a:pPr indent="-311150" lvl="0" marL="457200" rtl="0" algn="l">
              <a:spcBef>
                <a:spcPts val="1200"/>
              </a:spcBef>
              <a:spcAft>
                <a:spcPts val="0"/>
              </a:spcAft>
              <a:buSzPts val="1300"/>
              <a:buChar char="●"/>
            </a:pPr>
            <a:r>
              <a:rPr lang="en"/>
              <a:t>Highly effective at modeling non-linear patterns and long-term dependencies.</a:t>
            </a:r>
            <a:endParaRPr/>
          </a:p>
          <a:p>
            <a:pPr indent="-311150" lvl="0" marL="457200" rtl="0" algn="l">
              <a:spcBef>
                <a:spcPts val="0"/>
              </a:spcBef>
              <a:spcAft>
                <a:spcPts val="0"/>
              </a:spcAft>
              <a:buSzPts val="1300"/>
              <a:buChar char="●"/>
            </a:pPr>
            <a:r>
              <a:rPr lang="en"/>
              <a:t>Outperforms traditional statistical models, especially for datasets with strong trends or seasonality like stock prices.</a:t>
            </a:r>
            <a:endParaRPr/>
          </a:p>
          <a:p>
            <a:pPr indent="0" lvl="0" marL="0" rtl="0" algn="l">
              <a:spcBef>
                <a:spcPts val="1200"/>
              </a:spcBef>
              <a:spcAft>
                <a:spcPts val="0"/>
              </a:spcAft>
              <a:buNone/>
            </a:pPr>
            <a:r>
              <a:rPr b="1" lang="en"/>
              <a:t>Limitation:</a:t>
            </a:r>
            <a:endParaRPr b="1"/>
          </a:p>
          <a:p>
            <a:pPr indent="-311150" lvl="0" marL="457200" rtl="0" algn="l">
              <a:spcBef>
                <a:spcPts val="1200"/>
              </a:spcBef>
              <a:spcAft>
                <a:spcPts val="0"/>
              </a:spcAft>
              <a:buSzPts val="1300"/>
              <a:buChar char="●"/>
            </a:pPr>
            <a:r>
              <a:rPr lang="en"/>
              <a:t>Computationally more expensive and requires a larger amount of data for training.</a:t>
            </a:r>
            <a:endParaRPr/>
          </a:p>
          <a:p>
            <a:pPr indent="-311150" lvl="0" marL="457200" rtl="0" algn="l">
              <a:spcBef>
                <a:spcPts val="0"/>
              </a:spcBef>
              <a:spcAft>
                <a:spcPts val="0"/>
              </a:spcAft>
              <a:buSzPts val="1300"/>
              <a:buChar char="●"/>
            </a:pPr>
            <a:r>
              <a:rPr lang="en"/>
              <a:t>Can be a black-box model, making it harder to interpret the model’s inner workings.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(Long Short-Term Memory Networks)</a:t>
            </a:r>
            <a:endParaRPr/>
          </a:p>
        </p:txBody>
      </p:sp>
      <p:sp>
        <p:nvSpPr>
          <p:cNvPr id="107" name="Google Shape;107;p20"/>
          <p:cNvSpPr txBox="1"/>
          <p:nvPr>
            <p:ph idx="1" type="body"/>
          </p:nvPr>
        </p:nvSpPr>
        <p:spPr>
          <a:xfrm>
            <a:off x="4644675" y="500925"/>
            <a:ext cx="4166400" cy="464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Description:</a:t>
            </a:r>
            <a:endParaRPr b="1"/>
          </a:p>
          <a:p>
            <a:pPr indent="-311150" lvl="0" marL="457200" rtl="0" algn="l">
              <a:spcBef>
                <a:spcPts val="1200"/>
              </a:spcBef>
              <a:spcAft>
                <a:spcPts val="0"/>
              </a:spcAft>
              <a:buSzPts val="1300"/>
              <a:buChar char="●"/>
            </a:pPr>
            <a:r>
              <a:rPr lang="en"/>
              <a:t>LSTM is a type of Recurrent Neural Network (RNN) designed to handle time series with long-term dependencies.</a:t>
            </a:r>
            <a:endParaRPr/>
          </a:p>
          <a:p>
            <a:pPr indent="-311150" lvl="0" marL="457200" rtl="0" algn="l">
              <a:spcBef>
                <a:spcPts val="0"/>
              </a:spcBef>
              <a:spcAft>
                <a:spcPts val="0"/>
              </a:spcAft>
              <a:buSzPts val="1300"/>
              <a:buChar char="●"/>
            </a:pPr>
            <a:r>
              <a:rPr lang="en"/>
              <a:t>It uses memory cells to retain information over longer sequences, making it suitable for sequential data like stock prices.</a:t>
            </a:r>
            <a:endParaRPr/>
          </a:p>
          <a:p>
            <a:pPr indent="0" lvl="0" marL="0" rtl="0" algn="l">
              <a:spcBef>
                <a:spcPts val="1200"/>
              </a:spcBef>
              <a:spcAft>
                <a:spcPts val="0"/>
              </a:spcAft>
              <a:buNone/>
            </a:pPr>
            <a:r>
              <a:rPr b="1" lang="en"/>
              <a:t>Why LSTM?</a:t>
            </a:r>
            <a:endParaRPr b="1"/>
          </a:p>
          <a:p>
            <a:pPr indent="-311150" lvl="0" marL="457200" rtl="0" algn="l">
              <a:spcBef>
                <a:spcPts val="1200"/>
              </a:spcBef>
              <a:spcAft>
                <a:spcPts val="0"/>
              </a:spcAft>
              <a:buSzPts val="1300"/>
              <a:buChar char="●"/>
            </a:pPr>
            <a:r>
              <a:rPr lang="en"/>
              <a:t>LSTM excels at capturing non-linear patterns in time series data.</a:t>
            </a:r>
            <a:endParaRPr/>
          </a:p>
          <a:p>
            <a:pPr indent="-311150" lvl="0" marL="457200" rtl="0" algn="l">
              <a:spcBef>
                <a:spcPts val="0"/>
              </a:spcBef>
              <a:spcAft>
                <a:spcPts val="0"/>
              </a:spcAft>
              <a:buSzPts val="1300"/>
              <a:buChar char="●"/>
            </a:pPr>
            <a:r>
              <a:rPr lang="en"/>
              <a:t>Handles stock price volatility better by maintaining long-term dependencies between observations.</a:t>
            </a:r>
            <a:endParaRPr/>
          </a:p>
          <a:p>
            <a:pPr indent="0" lvl="0" marL="0" rtl="0" algn="l">
              <a:spcBef>
                <a:spcPts val="1200"/>
              </a:spcBef>
              <a:spcAft>
                <a:spcPts val="0"/>
              </a:spcAft>
              <a:buNone/>
            </a:pPr>
            <a:r>
              <a:rPr b="1" lang="en"/>
              <a:t>Limitation:</a:t>
            </a:r>
            <a:endParaRPr b="1"/>
          </a:p>
          <a:p>
            <a:pPr indent="-311150" lvl="0" marL="457200" rtl="0" algn="l">
              <a:spcBef>
                <a:spcPts val="1200"/>
              </a:spcBef>
              <a:spcAft>
                <a:spcPts val="0"/>
              </a:spcAft>
              <a:buSzPts val="1300"/>
              <a:buChar char="●"/>
            </a:pPr>
            <a:r>
              <a:rPr lang="en"/>
              <a:t>LSTM requires a lot of computational resources and may take longer to train.</a:t>
            </a:r>
            <a:endParaRPr/>
          </a:p>
          <a:p>
            <a:pPr indent="-311150" lvl="0" marL="457200" rtl="0" algn="l">
              <a:spcBef>
                <a:spcPts val="0"/>
              </a:spcBef>
              <a:spcAft>
                <a:spcPts val="0"/>
              </a:spcAft>
              <a:buSzPts val="1300"/>
              <a:buChar char="●"/>
            </a:pPr>
            <a:r>
              <a:rPr lang="en"/>
              <a:t>Hyperparameter tuning is complex, and it can be prone to overfitting without careful regularization.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 and Results</a:t>
            </a:r>
            <a:endParaRPr/>
          </a:p>
        </p:txBody>
      </p:sp>
      <p:sp>
        <p:nvSpPr>
          <p:cNvPr id="113" name="Google Shape;113;p2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Evaluation Metrics:</a:t>
            </a:r>
            <a:endParaRPr b="1"/>
          </a:p>
          <a:p>
            <a:pPr indent="-311150" lvl="0" marL="457200" rtl="0" algn="l">
              <a:spcBef>
                <a:spcPts val="1200"/>
              </a:spcBef>
              <a:spcAft>
                <a:spcPts val="0"/>
              </a:spcAft>
              <a:buSzPts val="1300"/>
              <a:buChar char="●"/>
            </a:pPr>
            <a:r>
              <a:rPr lang="en"/>
              <a:t>MAE (Mean Absolute Error): Measures average error.</a:t>
            </a:r>
            <a:endParaRPr/>
          </a:p>
          <a:p>
            <a:pPr indent="-311150" lvl="0" marL="457200" rtl="0" algn="l">
              <a:spcBef>
                <a:spcPts val="0"/>
              </a:spcBef>
              <a:spcAft>
                <a:spcPts val="0"/>
              </a:spcAft>
              <a:buSzPts val="1300"/>
              <a:buChar char="●"/>
            </a:pPr>
            <a:r>
              <a:rPr lang="en"/>
              <a:t>MSE (Mean Squared Error): Penalizes larger errors.</a:t>
            </a:r>
            <a:endParaRPr/>
          </a:p>
          <a:p>
            <a:pPr indent="-311150" lvl="0" marL="457200" rtl="0" algn="l">
              <a:spcBef>
                <a:spcPts val="0"/>
              </a:spcBef>
              <a:spcAft>
                <a:spcPts val="0"/>
              </a:spcAft>
              <a:buSzPts val="1300"/>
              <a:buChar char="●"/>
            </a:pPr>
            <a:r>
              <a:rPr lang="en"/>
              <a:t>RMSE (Root Mean Squared Error): Error in the same units as the target.</a:t>
            </a:r>
            <a:endParaRPr/>
          </a:p>
          <a:p>
            <a:pPr indent="0" lvl="0" marL="0" rtl="0" algn="l">
              <a:spcBef>
                <a:spcPts val="1200"/>
              </a:spcBef>
              <a:spcAft>
                <a:spcPts val="1200"/>
              </a:spcAft>
              <a:buNone/>
            </a:pPr>
            <a:r>
              <a:t/>
            </a:r>
            <a:endParaRPr/>
          </a:p>
        </p:txBody>
      </p:sp>
      <p:sp>
        <p:nvSpPr>
          <p:cNvPr id="114" name="Google Shape;114;p21"/>
          <p:cNvSpPr txBox="1"/>
          <p:nvPr/>
        </p:nvSpPr>
        <p:spPr>
          <a:xfrm>
            <a:off x="4199625" y="189200"/>
            <a:ext cx="4338600" cy="49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ARIMA:</a:t>
            </a:r>
            <a:endParaRPr b="1"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MAE: 76.988 | MSE: 8178.457 | RMSE: 90.434</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Captures short-term trends but struggles with non-linear patterns.</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a:solidFill>
                  <a:schemeClr val="dk2"/>
                </a:solidFill>
                <a:latin typeface="Roboto"/>
                <a:ea typeface="Roboto"/>
                <a:cs typeface="Roboto"/>
                <a:sym typeface="Roboto"/>
              </a:rPr>
              <a:t>N-BEATS:</a:t>
            </a:r>
            <a:endParaRPr b="1"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MAE: 2.445 | MSE: 15.428 | RMSE: 3.927</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Excels in long-term and complex trends, outperforming ARIMA.</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a:solidFill>
                  <a:schemeClr val="dk2"/>
                </a:solidFill>
                <a:latin typeface="Roboto"/>
                <a:ea typeface="Roboto"/>
                <a:cs typeface="Roboto"/>
                <a:sym typeface="Roboto"/>
              </a:rPr>
              <a:t>LSTM:</a:t>
            </a:r>
            <a:endParaRPr b="1"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MAE: 3.027 | MSE: 21.069 | RMSE: 4.590</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Balanced, strong at handling both short and long-term dependencies.</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