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notesMasterIdLst>
    <p:notesMasterId r:id="rId40"/>
  </p:notesMasterIdLst>
  <p:sldIdLst>
    <p:sldId id="256" r:id="rId3"/>
    <p:sldId id="375" r:id="rId4"/>
    <p:sldId id="289" r:id="rId5"/>
    <p:sldId id="278" r:id="rId6"/>
    <p:sldId id="279" r:id="rId7"/>
    <p:sldId id="283" r:id="rId8"/>
    <p:sldId id="576" r:id="rId9"/>
    <p:sldId id="285" r:id="rId10"/>
    <p:sldId id="286" r:id="rId11"/>
    <p:sldId id="549" r:id="rId12"/>
    <p:sldId id="550" r:id="rId13"/>
    <p:sldId id="551" r:id="rId14"/>
    <p:sldId id="552" r:id="rId15"/>
    <p:sldId id="553" r:id="rId16"/>
    <p:sldId id="554" r:id="rId17"/>
    <p:sldId id="568" r:id="rId18"/>
    <p:sldId id="555" r:id="rId19"/>
    <p:sldId id="556" r:id="rId20"/>
    <p:sldId id="557" r:id="rId21"/>
    <p:sldId id="558" r:id="rId22"/>
    <p:sldId id="559" r:id="rId23"/>
    <p:sldId id="560" r:id="rId24"/>
    <p:sldId id="562" r:id="rId25"/>
    <p:sldId id="561" r:id="rId26"/>
    <p:sldId id="563" r:id="rId27"/>
    <p:sldId id="564" r:id="rId28"/>
    <p:sldId id="566" r:id="rId29"/>
    <p:sldId id="565" r:id="rId30"/>
    <p:sldId id="567" r:id="rId31"/>
    <p:sldId id="570" r:id="rId32"/>
    <p:sldId id="573" r:id="rId33"/>
    <p:sldId id="571" r:id="rId34"/>
    <p:sldId id="572" r:id="rId35"/>
    <p:sldId id="574" r:id="rId36"/>
    <p:sldId id="575" r:id="rId37"/>
    <p:sldId id="569" r:id="rId38"/>
    <p:sldId id="504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am Mansour" initials="EM" lastIdx="2" clrIdx="0">
    <p:extLst>
      <p:ext uri="{19B8F6BF-5375-455C-9EA6-DF929625EA0E}">
        <p15:presenceInfo xmlns:p15="http://schemas.microsoft.com/office/powerpoint/2012/main" userId="S::emansou@staff.concordia.ca::742860eb-0638-4034-82ce-a9a48e5d72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A50021"/>
    <a:srgbClr val="808080"/>
    <a:srgbClr val="C4123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 autoAdjust="0"/>
    <p:restoredTop sz="96405" autoAdjust="0"/>
  </p:normalViewPr>
  <p:slideViewPr>
    <p:cSldViewPr>
      <p:cViewPr varScale="1">
        <p:scale>
          <a:sx n="126" d="100"/>
          <a:sy n="126" d="100"/>
        </p:scale>
        <p:origin x="47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8T20:47:23.136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10B35-9BA1-4EFA-A97F-0211293A2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2ABD-858A-4141-BD3D-167BF0670D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3A2AF2-EAB5-42F2-843B-AA3BF1E3EBBC}" type="datetimeFigureOut">
              <a:rPr lang="en-US"/>
              <a:pPr>
                <a:defRPr/>
              </a:pPr>
              <a:t>1/25/21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80E8C9-A5BB-4031-B299-4CCF520C1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436C3B-EB8A-427C-BE86-4D0071B5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2E70-4588-480E-ADA4-514F61F8A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09F0-F412-4739-A97E-A81CDD5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2F5186-457B-48E6-B657-30D0534A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5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24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5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2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55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26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55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9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4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06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613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8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02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283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43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57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971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139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892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9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65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46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4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41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9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5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Java runtime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83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s6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92046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BCBB81-D996-45DD-B471-B5CCC20B796D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B6475CC-4C3C-4985-9A0D-0AD10955CBC3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4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C488CEE-0121-4ADB-B8FD-CCEF6914BF7E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8C9683C-4871-4C8F-BEEA-10AF86B392BF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B40BE36-488E-4863-BE8B-D3A83D23C034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7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98F92F1-570F-44E4-BBF4-1F8F64D4D95A}" type="datetime1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3753877-7FD5-4441-908E-24202D23D6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20676"/>
            <a:ext cx="8228013" cy="1055688"/>
          </a:xfrm>
        </p:spPr>
        <p:txBody>
          <a:bodyPr>
            <a:normAutofit/>
          </a:bodyPr>
          <a:lstStyle>
            <a:lvl1pPr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2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733D58C-3E0D-4875-BD18-5F8E67BFAEE4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BFD6FDA-026B-4FDA-86C9-6656EB6D6CC7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DC6BA19-72E9-4837-A60C-1743973BF13D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8B9EA39-B878-4919-926D-201D49DB2F06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18BDF-3348-4C5B-99DA-BEA80FC25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D5F6-C870-44FD-A034-5AC4667817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network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Network_addr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twork_interface_controller" TargetMode="External"/><Relationship Id="rId5" Type="http://schemas.openxmlformats.org/officeDocument/2006/relationships/hyperlink" Target="https://en.wikipedia.org/wiki/Unique_identifier" TargetMode="External"/><Relationship Id="rId4" Type="http://schemas.openxmlformats.org/officeDocument/2006/relationships/image" Target="../media/image11.tiff"/><Relationship Id="rId9" Type="http://schemas.openxmlformats.org/officeDocument/2006/relationships/hyperlink" Target="https://en.wikipedia.org/wiki/Internet_Protoco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800" dirty="0"/>
              <a:t>Processes</a:t>
            </a:r>
            <a:r>
              <a:rPr lang="en-US" altLang="en-US" sz="3900" dirty="0"/>
              <a:t> </a:t>
            </a:r>
          </a:p>
          <a:p>
            <a:endParaRPr lang="en-US" altLang="en-US" sz="3900" dirty="0"/>
          </a:p>
          <a:p>
            <a:r>
              <a:rPr lang="en-US" sz="3000"/>
              <a:t>Lecture 4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Essam</a:t>
            </a:r>
            <a:r>
              <a:rPr lang="en-US" sz="3000" dirty="0"/>
              <a:t>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5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2008841" y="22927"/>
            <a:ext cx="8228013" cy="1055688"/>
          </a:xfrm>
        </p:spPr>
        <p:txBody>
          <a:bodyPr/>
          <a:lstStyle/>
          <a:p>
            <a:r>
              <a:rPr lang="en-CA" dirty="0"/>
              <a:t>Client-server interaction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0FBB0-0887-014F-A47B-E6BCD3BDD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6" y="1547063"/>
            <a:ext cx="11067028" cy="3537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AFE4B-2D53-134A-8132-5A9974E7DD0F}"/>
              </a:ext>
            </a:extLst>
          </p:cNvPr>
          <p:cNvSpPr txBox="1"/>
          <p:nvPr/>
        </p:nvSpPr>
        <p:spPr>
          <a:xfrm>
            <a:off x="838200" y="5310937"/>
            <a:ext cx="369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 calendar app in a smart phone </a:t>
            </a:r>
          </a:p>
          <a:p>
            <a:r>
              <a:rPr lang="en-US" dirty="0"/>
              <a:t>synchronizes with the remote </a:t>
            </a:r>
          </a:p>
          <a:p>
            <a:r>
              <a:rPr lang="en-US" dirty="0"/>
              <a:t>shared calendar</a:t>
            </a:r>
          </a:p>
          <a:p>
            <a:r>
              <a:rPr lang="en-US" dirty="0"/>
              <a:t>- It needs its own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45728-F9A7-2D47-815B-4C79D1760EE4}"/>
              </a:ext>
            </a:extLst>
          </p:cNvPr>
          <p:cNvSpPr txBox="1"/>
          <p:nvPr/>
        </p:nvSpPr>
        <p:spPr>
          <a:xfrm>
            <a:off x="6825463" y="5373469"/>
            <a:ext cx="4040530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client is used as a terminal with </a:t>
            </a:r>
          </a:p>
          <a:p>
            <a:r>
              <a:rPr lang="en-US" dirty="0"/>
              <a:t>no need to a local storage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- A general solution to allow access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2008841" y="22927"/>
            <a:ext cx="8228013" cy="1055688"/>
          </a:xfrm>
        </p:spPr>
        <p:txBody>
          <a:bodyPr/>
          <a:lstStyle/>
          <a:p>
            <a:r>
              <a:rPr lang="en-US" altLang="en-US" dirty="0"/>
              <a:t>Example: The </a:t>
            </a:r>
            <a:r>
              <a:rPr lang="en-US" altLang="en-US" dirty="0" err="1"/>
              <a:t>XWindow</a:t>
            </a:r>
            <a:r>
              <a:rPr lang="en-US" altLang="en-US" dirty="0"/>
              <a:t> System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34750-60FE-2748-BA25-44FCB3ED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16" y="1707583"/>
            <a:ext cx="6505616" cy="26281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36" y="5436995"/>
            <a:ext cx="10058400" cy="154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X Client and Server</a:t>
            </a:r>
          </a:p>
          <a:p>
            <a:pPr marL="0" indent="0">
              <a:buNone/>
            </a:pPr>
            <a:r>
              <a:rPr lang="en-CA" sz="2400" dirty="0"/>
              <a:t>The application acts as a client to the X-kernel, the latter running as a server on the client’s machine.</a:t>
            </a:r>
          </a:p>
          <a:p>
            <a:endParaRPr lang="en-US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64DE0-E04A-DD49-9DF0-25CF73C0F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82" y="1455842"/>
            <a:ext cx="2324754" cy="39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Servers: General organization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2951"/>
            <a:ext cx="11070436" cy="1542206"/>
          </a:xfrm>
        </p:spPr>
        <p:txBody>
          <a:bodyPr>
            <a:normAutofit/>
          </a:bodyPr>
          <a:lstStyle/>
          <a:p>
            <a:r>
              <a:rPr lang="en-CA" sz="2000" dirty="0"/>
              <a:t>A process implementing a specific service on behalf of a collection of clients. </a:t>
            </a:r>
          </a:p>
          <a:p>
            <a:r>
              <a:rPr lang="en-CA" sz="2000" dirty="0"/>
              <a:t>It waits for an incoming request from a client and subsequently ensures that the request is taken care of, after which it waits for the next incoming request. </a:t>
            </a:r>
          </a:p>
          <a:p>
            <a:endParaRPr lang="en-US" altLang="en-US" sz="2400" dirty="0"/>
          </a:p>
        </p:txBody>
      </p:sp>
      <p:pic>
        <p:nvPicPr>
          <p:cNvPr id="24577" name="Picture 1" descr="page32image32054784">
            <a:extLst>
              <a:ext uri="{FF2B5EF4-FFF2-40B4-BE49-F238E27FC236}">
                <a16:creationId xmlns:a16="http://schemas.microsoft.com/office/drawing/2014/main" id="{BC53EE55-F014-8D43-8698-5125DA6C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D094ED-36F9-8247-AA61-78B2A437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055688"/>
            <a:ext cx="693420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7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Servers: Two basic types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1F5A-4371-8343-8AE1-BAA7CA69C6B1}"/>
              </a:ext>
            </a:extLst>
          </p:cNvPr>
          <p:cNvSpPr/>
          <p:nvPr/>
        </p:nvSpPr>
        <p:spPr>
          <a:xfrm>
            <a:off x="8820504" y="4253758"/>
            <a:ext cx="1941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Which ones are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vulnerable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Problems 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13634"/>
            <a:ext cx="11070436" cy="3110766"/>
          </a:xfrm>
        </p:spPr>
        <p:txBody>
          <a:bodyPr>
            <a:normAutofit/>
          </a:bodyPr>
          <a:lstStyle/>
          <a:p>
            <a:r>
              <a:rPr lang="en-CA" sz="2000" dirty="0"/>
              <a:t>Iterative Server</a:t>
            </a:r>
          </a:p>
          <a:p>
            <a:pPr lvl="1"/>
            <a:r>
              <a:rPr lang="en-CA" sz="1600" dirty="0"/>
              <a:t>Process one request at a time</a:t>
            </a:r>
          </a:p>
          <a:p>
            <a:pPr lvl="1"/>
            <a:r>
              <a:rPr lang="en-CA" sz="1600" dirty="0"/>
              <a:t>Easy to build</a:t>
            </a:r>
          </a:p>
          <a:p>
            <a:pPr lvl="1"/>
            <a:r>
              <a:rPr lang="en-CA" sz="1600" dirty="0"/>
              <a:t>Unnecessary delay</a:t>
            </a:r>
          </a:p>
          <a:p>
            <a:r>
              <a:rPr lang="en-CA" sz="2000" dirty="0"/>
              <a:t>Concurrent server </a:t>
            </a:r>
          </a:p>
          <a:p>
            <a:pPr lvl="1"/>
            <a:r>
              <a:rPr lang="en-CA" sz="1600" dirty="0"/>
              <a:t>Handles multiple request at one time</a:t>
            </a:r>
          </a:p>
          <a:p>
            <a:pPr lvl="1"/>
            <a:r>
              <a:rPr lang="en-CA" sz="1600" dirty="0"/>
              <a:t>More effort is required to design and build</a:t>
            </a:r>
          </a:p>
          <a:p>
            <a:pPr lvl="1"/>
            <a:r>
              <a:rPr lang="en-CA" sz="1600" dirty="0"/>
              <a:t>Better performance</a:t>
            </a:r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95F41-8308-C84D-9DA6-49E15A218EA9}"/>
              </a:ext>
            </a:extLst>
          </p:cNvPr>
          <p:cNvSpPr/>
          <p:nvPr/>
        </p:nvSpPr>
        <p:spPr>
          <a:xfrm>
            <a:off x="777240" y="4412597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20549"/>
                </a:solidFill>
                <a:latin typeface="NimbusSanL"/>
              </a:rPr>
              <a:t>Observation </a:t>
            </a:r>
            <a:endParaRPr lang="en-CA" dirty="0"/>
          </a:p>
          <a:p>
            <a:r>
              <a:rPr lang="en-CA" dirty="0">
                <a:latin typeface="NimbusSanL"/>
              </a:rPr>
              <a:t>Concurrent servers are the norm: they can easily handle multiple requests, notably in the presence of blocking operations (to disks or other servers).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86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Contacting a server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5CEF-5ED6-5A4A-A985-371CED956016}"/>
              </a:ext>
            </a:extLst>
          </p:cNvPr>
          <p:cNvSpPr/>
          <p:nvPr/>
        </p:nvSpPr>
        <p:spPr>
          <a:xfrm>
            <a:off x="8791296" y="4335741"/>
            <a:ext cx="2089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multithreaded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 does share?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24608B-33E1-DC41-BD5C-737B496C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73" y="1295400"/>
            <a:ext cx="6804931" cy="1905000"/>
          </a:xfrm>
        </p:spPr>
        <p:txBody>
          <a:bodyPr>
            <a:normAutofit/>
          </a:bodyPr>
          <a:lstStyle/>
          <a:p>
            <a:r>
              <a:rPr lang="en-CA" sz="2000" dirty="0"/>
              <a:t>IP address + Port number = Socket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0F4F-D4D5-EF46-8836-2C782A6C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52376"/>
            <a:ext cx="5169018" cy="212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28749-8F7B-E841-97C7-25A7BCFD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303" y="1585020"/>
            <a:ext cx="5820462" cy="2487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9DEC6D-F6DB-CF4C-A406-B9273D422302}"/>
              </a:ext>
            </a:extLst>
          </p:cNvPr>
          <p:cNvSpPr/>
          <p:nvPr/>
        </p:nvSpPr>
        <p:spPr>
          <a:xfrm>
            <a:off x="6400800" y="48841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202122"/>
                </a:solidFill>
              </a:rPr>
              <a:t>A </a:t>
            </a:r>
            <a:r>
              <a:rPr lang="en-CA" b="1" dirty="0">
                <a:solidFill>
                  <a:srgbClr val="202122"/>
                </a:solidFill>
              </a:rPr>
              <a:t>media access control address</a:t>
            </a:r>
            <a:r>
              <a:rPr lang="en-CA" dirty="0">
                <a:solidFill>
                  <a:srgbClr val="202122"/>
                </a:solidFill>
              </a:rPr>
              <a:t> (</a:t>
            </a:r>
            <a:r>
              <a:rPr lang="en-CA" b="1" dirty="0">
                <a:solidFill>
                  <a:srgbClr val="202122"/>
                </a:solidFill>
              </a:rPr>
              <a:t>MAC address</a:t>
            </a:r>
            <a:r>
              <a:rPr lang="en-CA" dirty="0">
                <a:solidFill>
                  <a:srgbClr val="202122"/>
                </a:solidFill>
              </a:rPr>
              <a:t>) is a </a:t>
            </a:r>
            <a:r>
              <a:rPr lang="en-CA" dirty="0">
                <a:solidFill>
                  <a:srgbClr val="0B0080"/>
                </a:solidFill>
                <a:hlinkClick r:id="rId5" tooltip="Unique identifier"/>
              </a:rPr>
              <a:t>unique identifier</a:t>
            </a:r>
            <a:r>
              <a:rPr lang="en-CA" dirty="0">
                <a:solidFill>
                  <a:srgbClr val="202122"/>
                </a:solidFill>
              </a:rPr>
              <a:t> assigned to a </a:t>
            </a:r>
            <a:r>
              <a:rPr lang="en-CA" dirty="0">
                <a:solidFill>
                  <a:srgbClr val="0B0080"/>
                </a:solidFill>
                <a:hlinkClick r:id="rId6" tooltip="Network interface controller"/>
              </a:rPr>
              <a:t>network interface controller</a:t>
            </a:r>
            <a:r>
              <a:rPr lang="en-CA" dirty="0">
                <a:solidFill>
                  <a:srgbClr val="202122"/>
                </a:solidFill>
              </a:rPr>
              <a:t> (NIC) for use as a </a:t>
            </a:r>
            <a:r>
              <a:rPr lang="en-CA" dirty="0">
                <a:solidFill>
                  <a:srgbClr val="0B0080"/>
                </a:solidFill>
                <a:hlinkClick r:id="rId7" tooltip="Network address"/>
              </a:rPr>
              <a:t>network address</a:t>
            </a:r>
            <a:r>
              <a:rPr lang="en-CA" dirty="0">
                <a:solidFill>
                  <a:srgbClr val="202122"/>
                </a:solidFill>
              </a:rPr>
              <a:t> in communications within a network segment.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84D94-9079-A144-A9EA-9BA093AABC9E}"/>
              </a:ext>
            </a:extLst>
          </p:cNvPr>
          <p:cNvSpPr/>
          <p:nvPr/>
        </p:nvSpPr>
        <p:spPr>
          <a:xfrm>
            <a:off x="352705" y="4878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202122"/>
                </a:solidFill>
              </a:rPr>
              <a:t>An </a:t>
            </a:r>
            <a:r>
              <a:rPr lang="en-CA" b="1" dirty="0">
                <a:solidFill>
                  <a:srgbClr val="202122"/>
                </a:solidFill>
              </a:rPr>
              <a:t>Internet Protocol address</a:t>
            </a:r>
            <a:r>
              <a:rPr lang="en-CA" dirty="0">
                <a:solidFill>
                  <a:srgbClr val="202122"/>
                </a:solidFill>
              </a:rPr>
              <a:t> (</a:t>
            </a:r>
            <a:r>
              <a:rPr lang="en-CA" b="1" dirty="0">
                <a:solidFill>
                  <a:srgbClr val="202122"/>
                </a:solidFill>
              </a:rPr>
              <a:t>IP address</a:t>
            </a:r>
            <a:r>
              <a:rPr lang="en-CA" dirty="0">
                <a:solidFill>
                  <a:srgbClr val="202122"/>
                </a:solidFill>
              </a:rPr>
              <a:t>) is a numerical label assigned to each device connected to a </a:t>
            </a:r>
            <a:r>
              <a:rPr lang="en-CA" dirty="0">
                <a:solidFill>
                  <a:srgbClr val="0B0080"/>
                </a:solidFill>
                <a:hlinkClick r:id="rId8" tooltip="Computer network"/>
              </a:rPr>
              <a:t>computer network</a:t>
            </a:r>
            <a:r>
              <a:rPr lang="en-CA" dirty="0">
                <a:solidFill>
                  <a:srgbClr val="202122"/>
                </a:solidFill>
              </a:rPr>
              <a:t> that uses the </a:t>
            </a:r>
            <a:r>
              <a:rPr lang="en-CA" dirty="0">
                <a:solidFill>
                  <a:srgbClr val="0B0080"/>
                </a:solidFill>
                <a:hlinkClick r:id="rId9" tooltip="Internet Protocol"/>
              </a:rPr>
              <a:t>Internet Protocol</a:t>
            </a:r>
            <a:r>
              <a:rPr lang="en-CA" dirty="0">
                <a:solidFill>
                  <a:srgbClr val="202122"/>
                </a:solidFill>
              </a:rPr>
              <a:t> 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Out-of-band communication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C6CF1-9D81-874E-9653-CC852E3DB7F3}"/>
              </a:ext>
            </a:extLst>
          </p:cNvPr>
          <p:cNvSpPr/>
          <p:nvPr/>
        </p:nvSpPr>
        <p:spPr>
          <a:xfrm>
            <a:off x="2135187" y="1266201"/>
            <a:ext cx="8228013" cy="152339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BD7FA3-3D6E-EE48-969F-F7EE794CAC92}"/>
              </a:ext>
            </a:extLst>
          </p:cNvPr>
          <p:cNvSpPr/>
          <p:nvPr/>
        </p:nvSpPr>
        <p:spPr>
          <a:xfrm>
            <a:off x="2135187" y="1233370"/>
            <a:ext cx="8228013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AA421-2983-D74F-8AB1-F76DDCEA8275}"/>
              </a:ext>
            </a:extLst>
          </p:cNvPr>
          <p:cNvSpPr/>
          <p:nvPr/>
        </p:nvSpPr>
        <p:spPr>
          <a:xfrm>
            <a:off x="2192851" y="2007699"/>
            <a:ext cx="740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NimbusSanL"/>
              </a:rPr>
              <a:t>Is it possible to </a:t>
            </a:r>
            <a:r>
              <a:rPr lang="en-CA" sz="2000" dirty="0">
                <a:solidFill>
                  <a:srgbClr val="0000F9"/>
                </a:solidFill>
                <a:latin typeface="NimbusSanL"/>
              </a:rPr>
              <a:t>interrupt </a:t>
            </a:r>
            <a:r>
              <a:rPr lang="en-CA" sz="2000" dirty="0">
                <a:latin typeface="NimbusSanL"/>
              </a:rPr>
              <a:t>a server once it has accepted (or is in the process of accepting) a service request? </a:t>
            </a:r>
            <a:endParaRPr lang="en-CA" sz="2000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AF56F-84B5-B44F-B62E-B690BF03C91A}"/>
              </a:ext>
            </a:extLst>
          </p:cNvPr>
          <p:cNvGrpSpPr/>
          <p:nvPr/>
        </p:nvGrpSpPr>
        <p:grpSpPr>
          <a:xfrm>
            <a:off x="2135187" y="2971800"/>
            <a:ext cx="8228013" cy="1814630"/>
            <a:chOff x="1143000" y="2971800"/>
            <a:chExt cx="8228013" cy="181463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22342AE-9802-314B-8AD9-9141BE7EF36E}"/>
                </a:ext>
              </a:extLst>
            </p:cNvPr>
            <p:cNvSpPr/>
            <p:nvPr/>
          </p:nvSpPr>
          <p:spPr>
            <a:xfrm>
              <a:off x="1143000" y="3006962"/>
              <a:ext cx="8228013" cy="1779468"/>
            </a:xfrm>
            <a:prstGeom prst="round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E89F9FB-68C8-BC46-8514-E584ECB47197}"/>
                </a:ext>
              </a:extLst>
            </p:cNvPr>
            <p:cNvSpPr/>
            <p:nvPr/>
          </p:nvSpPr>
          <p:spPr>
            <a:xfrm>
              <a:off x="1143000" y="2971800"/>
              <a:ext cx="8228013" cy="441369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Solution 1: Use a separate port for urgent 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B8C31E-E65F-AA40-8C79-1B1752C82085}"/>
                </a:ext>
              </a:extLst>
            </p:cNvPr>
            <p:cNvSpPr/>
            <p:nvPr/>
          </p:nvSpPr>
          <p:spPr>
            <a:xfrm>
              <a:off x="1295400" y="3595369"/>
              <a:ext cx="7162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Server has a separate thread/process for urgent messages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Urgent message comes in </a:t>
              </a:r>
              <a:r>
                <a:rPr lang="en-CA" dirty="0">
                  <a:latin typeface="CMSY10"/>
                </a:rPr>
                <a:t>⇒ </a:t>
              </a:r>
              <a:r>
                <a:rPr lang="en-CA" dirty="0">
                  <a:solidFill>
                    <a:srgbClr val="0000F9"/>
                  </a:solidFill>
                  <a:latin typeface="NimbusSanL"/>
                </a:rPr>
                <a:t>associated request is put on hold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Note: we require </a:t>
              </a:r>
              <a:r>
                <a:rPr lang="en-CA" dirty="0">
                  <a:solidFill>
                    <a:srgbClr val="0000F9"/>
                  </a:solidFill>
                  <a:latin typeface="NimbusSanL"/>
                </a:rPr>
                <a:t>OS supports priority-based scheduling </a:t>
              </a:r>
              <a:endParaRPr lang="en-CA" dirty="0">
                <a:effectLst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36ABB6-E490-1E45-B04F-DEEFD8996B81}"/>
              </a:ext>
            </a:extLst>
          </p:cNvPr>
          <p:cNvGrpSpPr/>
          <p:nvPr/>
        </p:nvGrpSpPr>
        <p:grpSpPr>
          <a:xfrm>
            <a:off x="2135187" y="4890970"/>
            <a:ext cx="8228013" cy="1814630"/>
            <a:chOff x="1143000" y="4890970"/>
            <a:chExt cx="8228013" cy="181463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B3901F8-8794-9948-A0CE-7955B6C472F4}"/>
                </a:ext>
              </a:extLst>
            </p:cNvPr>
            <p:cNvSpPr/>
            <p:nvPr/>
          </p:nvSpPr>
          <p:spPr>
            <a:xfrm>
              <a:off x="1143000" y="4926132"/>
              <a:ext cx="8228013" cy="1779468"/>
            </a:xfrm>
            <a:prstGeom prst="round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1B05D7-6E2F-6540-9634-034D9CC781F8}"/>
                </a:ext>
              </a:extLst>
            </p:cNvPr>
            <p:cNvSpPr/>
            <p:nvPr/>
          </p:nvSpPr>
          <p:spPr>
            <a:xfrm>
              <a:off x="1143000" y="4890970"/>
              <a:ext cx="8228013" cy="441369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Solution 2: Use facilities of the transport layer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463F0-A439-9940-9FDE-F252F3C86B31}"/>
                </a:ext>
              </a:extLst>
            </p:cNvPr>
            <p:cNvSpPr/>
            <p:nvPr/>
          </p:nvSpPr>
          <p:spPr>
            <a:xfrm>
              <a:off x="1600200" y="5557619"/>
              <a:ext cx="6629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Example: TCP allows for urgent messages in same connection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NimbusSanL"/>
                </a:rPr>
                <a:t>Urgent messages can be caught using OS signaling techniques </a:t>
              </a:r>
              <a:endParaRPr lang="en-CA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Stateful or Stateless?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10" name="Stateful server…">
            <a:extLst>
              <a:ext uri="{FF2B5EF4-FFF2-40B4-BE49-F238E27FC236}">
                <a16:creationId xmlns:a16="http://schemas.microsoft.com/office/drawing/2014/main" id="{795681CD-0D8F-7949-B74E-DF10A7D000A5}"/>
              </a:ext>
            </a:extLst>
          </p:cNvPr>
          <p:cNvSpPr txBox="1">
            <a:spLocks/>
          </p:cNvSpPr>
          <p:nvPr/>
        </p:nvSpPr>
        <p:spPr>
          <a:xfrm>
            <a:off x="1301749" y="1615068"/>
            <a:ext cx="9588500" cy="402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Stateful server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Maintain state of connected clients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Sessions in web servers</a:t>
            </a:r>
          </a:p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Stateless server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No state for clients</a:t>
            </a:r>
          </a:p>
          <a:p>
            <a:pPr fontAlgn="auto">
              <a:spcAft>
                <a:spcPts val="0"/>
              </a:spcAft>
            </a:pPr>
            <a:r>
              <a:rPr lang="en-CA" dirty="0">
                <a:solidFill>
                  <a:srgbClr val="002060"/>
                </a:solidFill>
              </a:rPr>
              <a:t>Soft state</a:t>
            </a:r>
          </a:p>
          <a:p>
            <a:pPr lvl="1" fontAlgn="auto">
              <a:spcAft>
                <a:spcPts val="0"/>
              </a:spcAft>
            </a:pPr>
            <a:r>
              <a:rPr lang="en-CA" dirty="0"/>
              <a:t>Maintain state for a limited time; discarding state does not impact correctness</a:t>
            </a:r>
          </a:p>
        </p:txBody>
      </p:sp>
    </p:spTree>
    <p:extLst>
      <p:ext uri="{BB962C8B-B14F-4D97-AF65-F5344CB8AC3E}">
        <p14:creationId xmlns:p14="http://schemas.microsoft.com/office/powerpoint/2010/main" val="105175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 and state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C6CF1-9D81-874E-9653-CC852E3DB7F3}"/>
              </a:ext>
            </a:extLst>
          </p:cNvPr>
          <p:cNvSpPr/>
          <p:nvPr/>
        </p:nvSpPr>
        <p:spPr>
          <a:xfrm>
            <a:off x="2133600" y="5210951"/>
            <a:ext cx="8228013" cy="152339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BD7FA3-3D6E-EE48-969F-F7EE794CAC92}"/>
              </a:ext>
            </a:extLst>
          </p:cNvPr>
          <p:cNvSpPr/>
          <p:nvPr/>
        </p:nvSpPr>
        <p:spPr>
          <a:xfrm>
            <a:off x="2133600" y="5178120"/>
            <a:ext cx="8228013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2342AE-9802-314B-8AD9-9141BE7EF36E}"/>
              </a:ext>
            </a:extLst>
          </p:cNvPr>
          <p:cNvSpPr/>
          <p:nvPr/>
        </p:nvSpPr>
        <p:spPr>
          <a:xfrm>
            <a:off x="1828800" y="1267770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89F9FB-68C8-BC46-8514-E584ECB47197}"/>
              </a:ext>
            </a:extLst>
          </p:cNvPr>
          <p:cNvSpPr/>
          <p:nvPr/>
        </p:nvSpPr>
        <p:spPr>
          <a:xfrm>
            <a:off x="1828800" y="1232609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Stateless servers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B0AAE-AA26-F24E-992C-89AF4001A91F}"/>
              </a:ext>
            </a:extLst>
          </p:cNvPr>
          <p:cNvSpPr/>
          <p:nvPr/>
        </p:nvSpPr>
        <p:spPr>
          <a:xfrm>
            <a:off x="1905000" y="1784880"/>
            <a:ext cx="876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Never keep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accurate </a:t>
            </a:r>
            <a:r>
              <a:rPr lang="en-CA" dirty="0">
                <a:latin typeface="NimbusSanL"/>
              </a:rPr>
              <a:t>information about the status of a client after having handled a request: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record whether a file has been opened (simply close it again after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promise to invalidate a client’s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Don’t keep track of your clients </a:t>
            </a:r>
            <a:endParaRPr lang="en-CA" dirty="0">
              <a:effectLst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082C41-31C7-6D41-8393-F23EC5C69BD8}"/>
              </a:ext>
            </a:extLst>
          </p:cNvPr>
          <p:cNvSpPr/>
          <p:nvPr/>
        </p:nvSpPr>
        <p:spPr>
          <a:xfrm>
            <a:off x="1828800" y="3220701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D9560B-C48F-8647-A124-6E8C1DE4AFE6}"/>
              </a:ext>
            </a:extLst>
          </p:cNvPr>
          <p:cNvSpPr/>
          <p:nvPr/>
        </p:nvSpPr>
        <p:spPr>
          <a:xfrm>
            <a:off x="1828800" y="3185540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44387-CD62-0445-B858-5C08A58FCF76}"/>
              </a:ext>
            </a:extLst>
          </p:cNvPr>
          <p:cNvSpPr/>
          <p:nvPr/>
        </p:nvSpPr>
        <p:spPr>
          <a:xfrm>
            <a:off x="2019063" y="3679355"/>
            <a:ext cx="8647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Clients and servers are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completely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State inconsistencies </a:t>
            </a:r>
            <a:r>
              <a:rPr lang="en-CA" dirty="0">
                <a:latin typeface="NimbusSanL"/>
              </a:rPr>
              <a:t>due to client or server crashes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are reduced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Possible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loss of performance </a:t>
            </a:r>
            <a:r>
              <a:rPr lang="en-CA" dirty="0">
                <a:latin typeface="NimbusSanL"/>
              </a:rPr>
              <a:t>because, e.g., a server cannot anticipate client behavior (think of prefetching file blocks) </a:t>
            </a:r>
            <a:endParaRPr lang="en-CA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9646D-AD22-7847-BC94-DA4570232B9A}"/>
              </a:ext>
            </a:extLst>
          </p:cNvPr>
          <p:cNvSpPr/>
          <p:nvPr/>
        </p:nvSpPr>
        <p:spPr>
          <a:xfrm>
            <a:off x="2514599" y="598701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Does connection-oriented communication fit into a stateless design?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78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Servers and state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2342AE-9802-314B-8AD9-9141BE7EF36E}"/>
              </a:ext>
            </a:extLst>
          </p:cNvPr>
          <p:cNvSpPr/>
          <p:nvPr/>
        </p:nvSpPr>
        <p:spPr>
          <a:xfrm>
            <a:off x="1828800" y="1267770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89F9FB-68C8-BC46-8514-E584ECB47197}"/>
              </a:ext>
            </a:extLst>
          </p:cNvPr>
          <p:cNvSpPr/>
          <p:nvPr/>
        </p:nvSpPr>
        <p:spPr>
          <a:xfrm>
            <a:off x="1828800" y="1232609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Stateful servers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082C41-31C7-6D41-8393-F23EC5C69BD8}"/>
              </a:ext>
            </a:extLst>
          </p:cNvPr>
          <p:cNvSpPr/>
          <p:nvPr/>
        </p:nvSpPr>
        <p:spPr>
          <a:xfrm>
            <a:off x="1828800" y="3220701"/>
            <a:ext cx="8837613" cy="1799603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D9560B-C48F-8647-A124-6E8C1DE4AFE6}"/>
              </a:ext>
            </a:extLst>
          </p:cNvPr>
          <p:cNvSpPr/>
          <p:nvPr/>
        </p:nvSpPr>
        <p:spPr>
          <a:xfrm>
            <a:off x="1828800" y="3185540"/>
            <a:ext cx="8837613" cy="44636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EC4F2-A079-7F45-982B-DEBB9673B167}"/>
              </a:ext>
            </a:extLst>
          </p:cNvPr>
          <p:cNvSpPr/>
          <p:nvPr/>
        </p:nvSpPr>
        <p:spPr>
          <a:xfrm>
            <a:off x="2133600" y="174683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Keeps track of the status of its clients: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Record that a file has been opened, so that prefetching can be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Knows which data a client has cached, and allows clients to keep local copies of shared data </a:t>
            </a:r>
            <a:endParaRPr lang="en-CA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91BAE-027D-D248-BD20-26B1DB782B8B}"/>
              </a:ext>
            </a:extLst>
          </p:cNvPr>
          <p:cNvSpPr/>
          <p:nvPr/>
        </p:nvSpPr>
        <p:spPr>
          <a:xfrm>
            <a:off x="2286000" y="3742298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The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performance of stateful servers can be extremely high</a:t>
            </a:r>
            <a:r>
              <a:rPr lang="en-CA" dirty="0">
                <a:latin typeface="NimbusSanL"/>
              </a:rPr>
              <a:t>, provided clients are allowed to keep local copies. As it turns out,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reliability is often not a major problem</a:t>
            </a:r>
            <a:r>
              <a:rPr lang="en-CA" dirty="0">
                <a:latin typeface="NimbusSanL"/>
              </a:rPr>
              <a:t>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650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Three different tiers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D9756-F9B6-8A4A-A741-D622D0F0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9573322" cy="38862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676400" y="5439551"/>
            <a:ext cx="9067800" cy="134224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676400" y="540672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 Crucial 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1E774-DCC3-C84E-B6C3-ED6BB70CF705}"/>
              </a:ext>
            </a:extLst>
          </p:cNvPr>
          <p:cNvSpPr/>
          <p:nvPr/>
        </p:nvSpPr>
        <p:spPr>
          <a:xfrm>
            <a:off x="1865870" y="5936557"/>
            <a:ext cx="880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 first tier is generally responsible for passing requests to an appropriate server: request dispatching</a:t>
            </a:r>
          </a:p>
        </p:txBody>
      </p:sp>
      <p:pic>
        <p:nvPicPr>
          <p:cNvPr id="7169" name="Picture 1" descr="page46image55560448">
            <a:extLst>
              <a:ext uri="{FF2B5EF4-FFF2-40B4-BE49-F238E27FC236}">
                <a16:creationId xmlns:a16="http://schemas.microsoft.com/office/drawing/2014/main" id="{3FE22131-9E9F-6A4A-9FE9-A9663A42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46image55560448">
            <a:extLst>
              <a:ext uri="{FF2B5EF4-FFF2-40B4-BE49-F238E27FC236}">
                <a16:creationId xmlns:a16="http://schemas.microsoft.com/office/drawing/2014/main" id="{2735C38F-C002-DE4F-910D-22F28837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page46image55560448">
            <a:extLst>
              <a:ext uri="{FF2B5EF4-FFF2-40B4-BE49-F238E27FC236}">
                <a16:creationId xmlns:a16="http://schemas.microsoft.com/office/drawing/2014/main" id="{DDA1DDF2-4306-4E40-B2D5-2F4D09FB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8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Processes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Threads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Virtualization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Client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Server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Code migration</a:t>
            </a: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Request Handling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34224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1E774-DCC3-C84E-B6C3-ED6BB70CF705}"/>
              </a:ext>
            </a:extLst>
          </p:cNvPr>
          <p:cNvSpPr/>
          <p:nvPr/>
        </p:nvSpPr>
        <p:spPr>
          <a:xfrm>
            <a:off x="1981993" y="1578707"/>
            <a:ext cx="880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Having the first tier handle all communication from/to the cluster may lead to a bottleneck.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442E2-5C10-A742-B7B9-4325D07C7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87009"/>
            <a:ext cx="8991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981993" y="0"/>
            <a:ext cx="8228013" cy="1055688"/>
          </a:xfrm>
        </p:spPr>
        <p:txBody>
          <a:bodyPr/>
          <a:lstStyle/>
          <a:p>
            <a:r>
              <a:rPr lang="en-CA" dirty="0"/>
              <a:t>Server clusters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front end may easily get overloaded: special measures may be needed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7CD9D9-95A6-7F4F-B234-90FC20A76FAD}"/>
              </a:ext>
            </a:extLst>
          </p:cNvPr>
          <p:cNvSpPr/>
          <p:nvPr/>
        </p:nvSpPr>
        <p:spPr>
          <a:xfrm>
            <a:off x="1944922" y="1500629"/>
            <a:ext cx="8913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90000"/>
                </a:solidFill>
                <a:latin typeface="NimbusSanL"/>
              </a:rPr>
              <a:t>Transport-layer switching</a:t>
            </a:r>
            <a:r>
              <a:rPr lang="en-CA" dirty="0">
                <a:latin typeface="NimbusSanL"/>
              </a:rPr>
              <a:t>: Front end simply passes the TCP request to one of the servers, taking some performance metric into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90000"/>
                </a:solidFill>
                <a:latin typeface="NimbusSanL"/>
              </a:rPr>
              <a:t>Content-aware distribution</a:t>
            </a:r>
            <a:r>
              <a:rPr lang="en-CA" dirty="0">
                <a:latin typeface="NimbusSanL"/>
              </a:rPr>
              <a:t>: Front end reads the content of the request and then selects the best server. </a:t>
            </a:r>
            <a:endParaRPr lang="en-CA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B352E-B406-1046-B9A9-35C6C60B2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1" y="2851150"/>
            <a:ext cx="9017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Observation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72ADA-7415-A345-9715-19C14EB113AF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Spreading servers across the Internet may introduce administrative problems. These can be largely circumvented by using data centers from a single cloud provider.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2F20D7-390B-2246-BE19-6F97F267616D}"/>
              </a:ext>
            </a:extLst>
          </p:cNvPr>
          <p:cNvSpPr/>
          <p:nvPr/>
        </p:nvSpPr>
        <p:spPr>
          <a:xfrm>
            <a:off x="1849395" y="291355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5127C5-82FB-6D4B-8D75-FD8DCC3BABF5}"/>
              </a:ext>
            </a:extLst>
          </p:cNvPr>
          <p:cNvSpPr/>
          <p:nvPr/>
        </p:nvSpPr>
        <p:spPr>
          <a:xfrm>
            <a:off x="1849395" y="288072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Request dispatching: if locality is important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347C5-7329-6F46-AC19-55B7CF94A4EE}"/>
              </a:ext>
            </a:extLst>
          </p:cNvPr>
          <p:cNvSpPr/>
          <p:nvPr/>
        </p:nvSpPr>
        <p:spPr>
          <a:xfrm>
            <a:off x="1869990" y="3325669"/>
            <a:ext cx="902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Common approach: use Domain Name System (DNS):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 looks up specific service through DNS - client’s IP address is part of request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DNS server keeps track of replica servers for the requested service, and returns address of most local server.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627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23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49E7EE-12A8-7146-B5FA-D3CDC78A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1572419"/>
            <a:ext cx="9677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/>
          </a:bodyPr>
          <a:lstStyle/>
          <a:p>
            <a:r>
              <a:rPr lang="en-CA" dirty="0"/>
              <a:t>When servers are spread across the Internet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1DBC79-7C01-1944-BB8E-CC3FE6359D3D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534D1-14E7-A646-BF2A-821D2EF6ED5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Observation</a:t>
            </a:r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72ADA-7415-A345-9715-19C14EB113AF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Spreading servers across the Internet may introduce administrative problems. These can be largely circumvented by using data centers from a single cloud provider.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2F20D7-390B-2246-BE19-6F97F267616D}"/>
              </a:ext>
            </a:extLst>
          </p:cNvPr>
          <p:cNvSpPr/>
          <p:nvPr/>
        </p:nvSpPr>
        <p:spPr>
          <a:xfrm>
            <a:off x="1849395" y="291355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5127C5-82FB-6D4B-8D75-FD8DCC3BABF5}"/>
              </a:ext>
            </a:extLst>
          </p:cNvPr>
          <p:cNvSpPr/>
          <p:nvPr/>
        </p:nvSpPr>
        <p:spPr>
          <a:xfrm>
            <a:off x="1849395" y="288072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Request dispatching: if locality is important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347C5-7329-6F46-AC19-55B7CF94A4EE}"/>
              </a:ext>
            </a:extLst>
          </p:cNvPr>
          <p:cNvSpPr/>
          <p:nvPr/>
        </p:nvSpPr>
        <p:spPr>
          <a:xfrm>
            <a:off x="1869990" y="3325669"/>
            <a:ext cx="902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Common approach: use Domain Name System (DNS): 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Client looks up specific service through DNS - client’s IP address is part of request 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DNS server keeps track of replica servers for the requested service, and returns address of most local server. </a:t>
            </a:r>
            <a:endParaRPr lang="en-CA" dirty="0">
              <a:effectLst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57011D-50FC-F54E-AD06-C8F2283E1DB6}"/>
              </a:ext>
            </a:extLst>
          </p:cNvPr>
          <p:cNvSpPr/>
          <p:nvPr/>
        </p:nvSpPr>
        <p:spPr>
          <a:xfrm>
            <a:off x="1876168" y="4899437"/>
            <a:ext cx="9067800" cy="1612439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15F2CA2-5401-D14F-B5D3-6BC97665F3B8}"/>
              </a:ext>
            </a:extLst>
          </p:cNvPr>
          <p:cNvSpPr/>
          <p:nvPr/>
        </p:nvSpPr>
        <p:spPr>
          <a:xfrm>
            <a:off x="1876168" y="4866606"/>
            <a:ext cx="9067800" cy="412110"/>
          </a:xfrm>
          <a:prstGeom prst="round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Client transparency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1262A-EC3C-774C-947A-7F51ABF8502C}"/>
              </a:ext>
            </a:extLst>
          </p:cNvPr>
          <p:cNvSpPr/>
          <p:nvPr/>
        </p:nvSpPr>
        <p:spPr>
          <a:xfrm>
            <a:off x="1887495" y="5535495"/>
            <a:ext cx="902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To keep client unaware of distribution, let DNS resolver act on behalf of client. Problem is that the resolver may actually be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far from local </a:t>
            </a:r>
            <a:r>
              <a:rPr lang="en-CA" dirty="0">
                <a:latin typeface="NimbusSanL"/>
              </a:rPr>
              <a:t>to the actual client.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0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10515600" cy="1055688"/>
          </a:xfrm>
        </p:spPr>
        <p:txBody>
          <a:bodyPr>
            <a:normAutofit fontScale="90000"/>
          </a:bodyPr>
          <a:lstStyle/>
          <a:p>
            <a:r>
              <a:rPr lang="en-CA" dirty="0"/>
              <a:t>Distributed servers with stable IPv6 address(es)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25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A12E8-7CD9-3147-8492-929BE764C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91707"/>
            <a:ext cx="8077200" cy="4555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00288E-5649-8E4C-AAD6-111839AADECA}"/>
              </a:ext>
            </a:extLst>
          </p:cNvPr>
          <p:cNvSpPr/>
          <p:nvPr/>
        </p:nvSpPr>
        <p:spPr>
          <a:xfrm>
            <a:off x="2057400" y="5741171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>
                <a:solidFill>
                  <a:srgbClr val="C00000"/>
                </a:solidFill>
              </a:rPr>
              <a:t>Route optimization </a:t>
            </a:r>
            <a:r>
              <a:rPr lang="en-US" dirty="0"/>
              <a:t>can be used to make different clients believe they are communicating with a single server, where, in fact, each client is communicating with a different member node of the distributed server, as shown</a:t>
            </a:r>
          </a:p>
        </p:txBody>
      </p:sp>
    </p:spTree>
    <p:extLst>
      <p:ext uri="{BB962C8B-B14F-4D97-AF65-F5344CB8AC3E}">
        <p14:creationId xmlns:p14="http://schemas.microsoft.com/office/powerpoint/2010/main" val="253282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2877AD-D40C-C546-A756-74FD860C3238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60ED51-AA0E-B74D-AAC1-95C9D9A854F3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Essence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D9FF3-8C53-324D-AC52-FB78803361D6}"/>
              </a:ext>
            </a:extLst>
          </p:cNvPr>
          <p:cNvSpPr/>
          <p:nvPr/>
        </p:nvSpPr>
        <p:spPr>
          <a:xfrm>
            <a:off x="2057400" y="15688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Different organizations contribute machines, which they subsequently share for various experiments. </a:t>
            </a:r>
            <a:endParaRPr lang="en-CA" dirty="0">
              <a:effectLst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81E72C-29B3-3C46-8FC0-AF5A65501BE6}"/>
              </a:ext>
            </a:extLst>
          </p:cNvPr>
          <p:cNvSpPr/>
          <p:nvPr/>
        </p:nvSpPr>
        <p:spPr>
          <a:xfrm>
            <a:off x="1828800" y="3082544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3F690C-D015-CD44-8BF8-034E36E0BA13}"/>
              </a:ext>
            </a:extLst>
          </p:cNvPr>
          <p:cNvSpPr/>
          <p:nvPr/>
        </p:nvSpPr>
        <p:spPr>
          <a:xfrm>
            <a:off x="1828800" y="3049713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42FB1-13DD-F94F-97A2-25ABEB5571A6}"/>
              </a:ext>
            </a:extLst>
          </p:cNvPr>
          <p:cNvSpPr/>
          <p:nvPr/>
        </p:nvSpPr>
        <p:spPr>
          <a:xfrm>
            <a:off x="2057400" y="3748592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We need to ensure that different distributed applications do not get into each other’s way </a:t>
            </a:r>
            <a:r>
              <a:rPr lang="en-CA" dirty="0">
                <a:latin typeface="CMSY10"/>
              </a:rPr>
              <a:t>⇒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virtualization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47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PlanetLab basic organization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2877AD-D40C-C546-A756-74FD860C3238}"/>
              </a:ext>
            </a:extLst>
          </p:cNvPr>
          <p:cNvSpPr/>
          <p:nvPr/>
        </p:nvSpPr>
        <p:spPr>
          <a:xfrm>
            <a:off x="1562100" y="4015248"/>
            <a:ext cx="9067800" cy="2537952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60ED51-AA0E-B74D-AAC1-95C9D9A854F3}"/>
              </a:ext>
            </a:extLst>
          </p:cNvPr>
          <p:cNvSpPr/>
          <p:nvPr/>
        </p:nvSpPr>
        <p:spPr>
          <a:xfrm>
            <a:off x="1562100" y="3982417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12289" name="Picture 1" descr="page54image55420864">
            <a:extLst>
              <a:ext uri="{FF2B5EF4-FFF2-40B4-BE49-F238E27FC236}">
                <a16:creationId xmlns:a16="http://schemas.microsoft.com/office/drawing/2014/main" id="{071E567F-509F-E044-A77C-3F05D7B9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stributed cluster across universities…">
            <a:extLst>
              <a:ext uri="{FF2B5EF4-FFF2-40B4-BE49-F238E27FC236}">
                <a16:creationId xmlns:a16="http://schemas.microsoft.com/office/drawing/2014/main" id="{4598BE23-2CE2-C34A-91CD-069AABA863AB}"/>
              </a:ext>
            </a:extLst>
          </p:cNvPr>
          <p:cNvSpPr txBox="1">
            <a:spLocks/>
          </p:cNvSpPr>
          <p:nvPr/>
        </p:nvSpPr>
        <p:spPr>
          <a:xfrm>
            <a:off x="1656835" y="4419600"/>
            <a:ext cx="893496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1214" indent="-333374" fontAlgn="auto">
              <a:spcAft>
                <a:spcPts val="0"/>
              </a:spcAft>
            </a:pPr>
            <a:r>
              <a:rPr lang="en-CA" sz="1800" dirty="0"/>
              <a:t>Distributed cluster across universities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Used for experimental research by students and faculty in networking and distributed systems</a:t>
            </a:r>
          </a:p>
          <a:p>
            <a:pPr marL="831214" indent="-333374" fontAlgn="auto">
              <a:spcAft>
                <a:spcPts val="0"/>
              </a:spcAft>
            </a:pPr>
            <a:r>
              <a:rPr lang="en-CA" sz="1800" dirty="0"/>
              <a:t>Uses a virtualized architecture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Linux </a:t>
            </a:r>
            <a:r>
              <a:rPr lang="en-CA" sz="1800" dirty="0" err="1"/>
              <a:t>Vservers</a:t>
            </a:r>
            <a:endParaRPr lang="en-CA" sz="1800" dirty="0"/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Node manager per machine</a:t>
            </a:r>
          </a:p>
          <a:p>
            <a:pPr marL="1183639" lvl="1" fontAlgn="auto">
              <a:spcAft>
                <a:spcPts val="0"/>
              </a:spcAft>
            </a:pPr>
            <a:r>
              <a:rPr lang="en-CA" sz="1800" dirty="0"/>
              <a:t>Obtain a “slice” for an experiment: slice creation service</a:t>
            </a:r>
          </a:p>
        </p:txBody>
      </p:sp>
      <p:pic>
        <p:nvPicPr>
          <p:cNvPr id="13" name="image.pdf" descr="image.pdf">
            <a:extLst>
              <a:ext uri="{FF2B5EF4-FFF2-40B4-BE49-F238E27FC236}">
                <a16:creationId xmlns:a16="http://schemas.microsoft.com/office/drawing/2014/main" id="{108E9E27-F968-DC4D-AAA0-199977B6CDF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994918"/>
            <a:ext cx="6708775" cy="29115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10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835FFDE7-DA4F-A74B-94A9-3CED15058CD7}"/>
              </a:ext>
            </a:extLst>
          </p:cNvPr>
          <p:cNvSpPr txBox="1">
            <a:spLocks noChangeArrowheads="1"/>
          </p:cNvSpPr>
          <p:nvPr/>
        </p:nvSpPr>
        <p:spPr>
          <a:xfrm>
            <a:off x="1029730" y="1273175"/>
            <a:ext cx="11106151" cy="526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/>
              <a:t>PlanetLab management issues: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Nodes belong to different organizations. 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Each organization should be allowed to specify who is allowed to run applications on their nodes,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And restrict resource usage appropriately.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Monitoring tools available assume a very specific combination of hardware and software. </a:t>
            </a:r>
          </a:p>
          <a:p>
            <a:pPr lvl="1" fontAlgn="auto"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</a:rPr>
              <a:t>All tailored to be used within a single organization.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Programs from different slices but running on the same node should not interfere with each other.</a:t>
            </a:r>
            <a:endParaRPr lang="en-US" altLang="en-US" dirty="0"/>
          </a:p>
        </p:txBody>
      </p:sp>
      <p:pic>
        <p:nvPicPr>
          <p:cNvPr id="11265" name="Picture 1" descr="page54image55420864">
            <a:extLst>
              <a:ext uri="{FF2B5EF4-FFF2-40B4-BE49-F238E27FC236}">
                <a16:creationId xmlns:a16="http://schemas.microsoft.com/office/drawing/2014/main" id="{DD16CEF8-3368-B942-9FDC-62DBCFA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4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Case Study: </a:t>
            </a:r>
            <a:r>
              <a:rPr lang="en-CA" dirty="0" err="1"/>
              <a:t>PlanetLab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BE56B24-43A5-0E42-B8E0-C90102AB1EFF}"/>
              </a:ext>
            </a:extLst>
          </p:cNvPr>
          <p:cNvSpPr txBox="1">
            <a:spLocks noChangeArrowheads="1"/>
          </p:cNvSpPr>
          <p:nvPr/>
        </p:nvSpPr>
        <p:spPr>
          <a:xfrm>
            <a:off x="670570" y="1355060"/>
            <a:ext cx="11212512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/>
              <a:t>Relationships between PlanetLab entities: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service provider contacts a slice authority to create a slice on a collection of nodes.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The slice authority needs to authenticate the service provider.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node owner provides a slice creation service for a slice authority to create slices. It essentially delegates resource management to the slice authority.</a:t>
            </a:r>
          </a:p>
          <a:p>
            <a:pPr fontAlgn="auto">
              <a:spcAft>
                <a:spcPts val="0"/>
              </a:spcAft>
              <a:buFontTx/>
              <a:buChar char="•"/>
            </a:pPr>
            <a:r>
              <a:rPr lang="en-US" altLang="en-US"/>
              <a:t>A management authority delegates the creation of slices to a slice authority.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0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Use of Virtualization Today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Use of Virtualization Today</a:t>
            </a:r>
          </a:p>
        </p:txBody>
      </p:sp>
      <p:sp>
        <p:nvSpPr>
          <p:cNvPr id="304" name="Data center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31214" indent="-333374"/>
            <a:r>
              <a:rPr dirty="0"/>
              <a:t>Data centers:</a:t>
            </a:r>
          </a:p>
          <a:p>
            <a:pPr marL="1183639" lvl="1"/>
            <a:r>
              <a:rPr dirty="0"/>
              <a:t>server consolidation: pack multiple virtual servers onto a smaller number of physical server</a:t>
            </a:r>
          </a:p>
          <a:p>
            <a:pPr marL="1686559" lvl="2" indent="-274319"/>
            <a:r>
              <a:rPr dirty="0"/>
              <a:t>saves hardware costs, power and cooling costs</a:t>
            </a:r>
          </a:p>
          <a:p>
            <a:pPr marL="831214" indent="-333374"/>
            <a:r>
              <a:rPr dirty="0"/>
              <a:t>Cloud computing: rent virtual servers</a:t>
            </a:r>
          </a:p>
          <a:p>
            <a:pPr marL="1183639" lvl="1"/>
            <a:r>
              <a:rPr dirty="0"/>
              <a:t>cloud provider controls physical machines and mapping of virtual servers to physical hosts</a:t>
            </a:r>
          </a:p>
          <a:p>
            <a:pPr marL="1183639" lvl="1"/>
            <a:r>
              <a:rPr dirty="0"/>
              <a:t>User gets root access on virtual server</a:t>
            </a:r>
          </a:p>
          <a:p>
            <a:pPr marL="831214" indent="-333374"/>
            <a:r>
              <a:rPr dirty="0"/>
              <a:t>Desktop computing: </a:t>
            </a:r>
          </a:p>
          <a:p>
            <a:pPr marL="1183639" lvl="1"/>
            <a:r>
              <a:rPr dirty="0"/>
              <a:t>Multi-platform software development </a:t>
            </a:r>
          </a:p>
          <a:p>
            <a:pPr marL="1183639" lvl="1"/>
            <a:r>
              <a:rPr dirty="0"/>
              <a:t>Testing machines</a:t>
            </a:r>
          </a:p>
          <a:p>
            <a:pPr marL="1183639" lvl="1"/>
            <a:r>
              <a:rPr dirty="0"/>
              <a:t>Run apps from another platform</a:t>
            </a:r>
          </a:p>
        </p:txBody>
      </p:sp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3956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US" altLang="en-US" dirty="0"/>
              <a:t>Reasons for Migrating Code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30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6B0BAD-01C1-2E40-A31D-F4A4C85FA2E1}"/>
              </a:ext>
            </a:extLst>
          </p:cNvPr>
          <p:cNvSpPr/>
          <p:nvPr/>
        </p:nvSpPr>
        <p:spPr>
          <a:xfrm>
            <a:off x="1828800" y="108851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0F3B52-B18F-DE4A-8174-05ABC1032BBF}"/>
              </a:ext>
            </a:extLst>
          </p:cNvPr>
          <p:cNvSpPr/>
          <p:nvPr/>
        </p:nvSpPr>
        <p:spPr>
          <a:xfrm>
            <a:off x="1828800" y="105568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Load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C5C79-E961-5E49-B704-F3BC0EFFBEA9}"/>
              </a:ext>
            </a:extLst>
          </p:cNvPr>
          <p:cNvSpPr/>
          <p:nvPr/>
        </p:nvSpPr>
        <p:spPr>
          <a:xfrm>
            <a:off x="1981200" y="14950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Ensuring that servers in a data center are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sufficiently </a:t>
            </a:r>
            <a:r>
              <a:rPr lang="en-CA" dirty="0">
                <a:latin typeface="NimbusSanL"/>
              </a:rPr>
              <a:t>loaded (e.g., to prevent waste of energy)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Minimizing communication by ensuring that computations are close to where the data is (think of mobile computing). </a:t>
            </a:r>
            <a:endParaRPr lang="en-CA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F5219-C37E-AD4B-ABCC-F98B674C8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6629"/>
            <a:ext cx="9417050" cy="34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Strong and weak mobility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31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Object Component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F2A5F-C42D-D544-A368-9D760872E707}"/>
              </a:ext>
            </a:extLst>
          </p:cNvPr>
          <p:cNvSpPr/>
          <p:nvPr/>
        </p:nvSpPr>
        <p:spPr>
          <a:xfrm>
            <a:off x="1676400" y="1695412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Code segment</a:t>
            </a:r>
            <a:r>
              <a:rPr lang="en-CA" dirty="0">
                <a:latin typeface="NimbusSanL"/>
              </a:rPr>
              <a:t>: contains the actual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Data segment</a:t>
            </a:r>
            <a:r>
              <a:rPr lang="en-CA" dirty="0">
                <a:latin typeface="NimbusSanL"/>
              </a:rPr>
              <a:t>: contains the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Execution state</a:t>
            </a:r>
            <a:r>
              <a:rPr lang="en-CA" dirty="0">
                <a:latin typeface="NimbusSanL"/>
              </a:rPr>
              <a:t>: contains context of thread executing the object’s code </a:t>
            </a:r>
            <a:endParaRPr lang="en-CA" dirty="0">
              <a:effectLst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C170DC-D212-F744-991F-8EFC99EC2FDF}"/>
              </a:ext>
            </a:extLst>
          </p:cNvPr>
          <p:cNvSpPr/>
          <p:nvPr/>
        </p:nvSpPr>
        <p:spPr>
          <a:xfrm>
            <a:off x="1562100" y="3049721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B39B7E3-FED0-A644-A523-62E5C3A216F0}"/>
              </a:ext>
            </a:extLst>
          </p:cNvPr>
          <p:cNvSpPr/>
          <p:nvPr/>
        </p:nvSpPr>
        <p:spPr>
          <a:xfrm>
            <a:off x="1562100" y="301689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Weak mobility: Move only code and data segment (and reboot execution)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A1C91-02B6-2A41-BA10-AD096CAC009D}"/>
              </a:ext>
            </a:extLst>
          </p:cNvPr>
          <p:cNvSpPr/>
          <p:nvPr/>
        </p:nvSpPr>
        <p:spPr>
          <a:xfrm>
            <a:off x="1828800" y="3576922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Relatively simple, especially if code is portable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Distinguish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code shipping </a:t>
            </a:r>
            <a:r>
              <a:rPr lang="en-CA" dirty="0">
                <a:latin typeface="NimbusSanL"/>
              </a:rPr>
              <a:t>(push) from </a:t>
            </a:r>
            <a:r>
              <a:rPr lang="en-CA" dirty="0">
                <a:solidFill>
                  <a:srgbClr val="0000F9"/>
                </a:solidFill>
                <a:latin typeface="NimbusSanL"/>
              </a:rPr>
              <a:t>code fetching </a:t>
            </a:r>
            <a:r>
              <a:rPr lang="en-CA" dirty="0">
                <a:latin typeface="NimbusSanL"/>
              </a:rPr>
              <a:t>(pull) </a:t>
            </a:r>
            <a:endParaRPr lang="en-CA" dirty="0">
              <a:effectLst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E6304A-E07C-3D42-BCF6-BDACE75BA791}"/>
              </a:ext>
            </a:extLst>
          </p:cNvPr>
          <p:cNvSpPr/>
          <p:nvPr/>
        </p:nvSpPr>
        <p:spPr>
          <a:xfrm>
            <a:off x="1582695" y="4949966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9AA447-BB37-864C-9757-D8869740160F}"/>
              </a:ext>
            </a:extLst>
          </p:cNvPr>
          <p:cNvSpPr/>
          <p:nvPr/>
        </p:nvSpPr>
        <p:spPr>
          <a:xfrm>
            <a:off x="1582695" y="4917135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Strong mobility: Move component, including execution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D8490-E9E6-5045-AF04-A2A124A44911}"/>
              </a:ext>
            </a:extLst>
          </p:cNvPr>
          <p:cNvSpPr/>
          <p:nvPr/>
        </p:nvSpPr>
        <p:spPr>
          <a:xfrm>
            <a:off x="1859692" y="5492134"/>
            <a:ext cx="781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Migration</a:t>
            </a:r>
            <a:r>
              <a:rPr lang="en-CA" dirty="0">
                <a:latin typeface="NimbusSanL"/>
              </a:rPr>
              <a:t>: move entire object from one machine to the other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9"/>
                </a:solidFill>
                <a:latin typeface="NimbusSanL"/>
              </a:rPr>
              <a:t>Cloning</a:t>
            </a:r>
            <a:r>
              <a:rPr lang="en-CA" dirty="0">
                <a:latin typeface="NimbusSanL"/>
              </a:rPr>
              <a:t>: start a clone, and set it in the same execution state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78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Models for code migration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32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0D88C-36A6-FF45-9503-EDE3E9EB4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05719"/>
            <a:ext cx="9779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Models for code migration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33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F9A0F-E55E-DC4B-84AA-5014C6B79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277573"/>
            <a:ext cx="9842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Migration in heterogeneous systems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34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Main problem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C170DC-D212-F744-991F-8EFC99EC2FDF}"/>
              </a:ext>
            </a:extLst>
          </p:cNvPr>
          <p:cNvSpPr/>
          <p:nvPr/>
        </p:nvSpPr>
        <p:spPr>
          <a:xfrm>
            <a:off x="1562100" y="3049721"/>
            <a:ext cx="9067800" cy="1612439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B39B7E3-FED0-A644-A523-62E5C3A216F0}"/>
              </a:ext>
            </a:extLst>
          </p:cNvPr>
          <p:cNvSpPr/>
          <p:nvPr/>
        </p:nvSpPr>
        <p:spPr>
          <a:xfrm>
            <a:off x="1562100" y="3016890"/>
            <a:ext cx="9067800" cy="412110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Only solution: abstract machine implemented on different platforms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FF18-4BF1-9C4C-A6B0-86F28061286E}"/>
              </a:ext>
            </a:extLst>
          </p:cNvPr>
          <p:cNvSpPr txBox="1"/>
          <p:nvPr/>
        </p:nvSpPr>
        <p:spPr>
          <a:xfrm>
            <a:off x="1582694" y="1668639"/>
            <a:ext cx="9047205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target machine may not be suitable to execute the migrated code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The definition of process/thread/processor context is highly dependent on local hardware, operating system and runtime system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94D898-6B28-6948-8289-9112E310348F}"/>
              </a:ext>
            </a:extLst>
          </p:cNvPr>
          <p:cNvSpPr/>
          <p:nvPr/>
        </p:nvSpPr>
        <p:spPr>
          <a:xfrm>
            <a:off x="1752600" y="3576922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Interpreted languages, effectively having their 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NimbusSan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NimbusSanL"/>
              </a:rPr>
              <a:t>VM Virtual machine monitors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94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Performance of migrating virtual machines 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35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B52EE-702A-0346-AED4-D9A60370A943}"/>
              </a:ext>
            </a:extLst>
          </p:cNvPr>
          <p:cNvSpPr/>
          <p:nvPr/>
        </p:nvSpPr>
        <p:spPr>
          <a:xfrm>
            <a:off x="1562100" y="1256529"/>
            <a:ext cx="9067800" cy="161243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465ECE-3C69-3D45-82F8-19D707B8558A}"/>
              </a:ext>
            </a:extLst>
          </p:cNvPr>
          <p:cNvSpPr/>
          <p:nvPr/>
        </p:nvSpPr>
        <p:spPr>
          <a:xfrm>
            <a:off x="1562100" y="1223698"/>
            <a:ext cx="9067800" cy="41211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Main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1A0E9-252C-8344-9993-1342FC662984}"/>
              </a:ext>
            </a:extLst>
          </p:cNvPr>
          <p:cNvSpPr/>
          <p:nvPr/>
        </p:nvSpPr>
        <p:spPr>
          <a:xfrm>
            <a:off x="1752600" y="1668639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imbusSanL"/>
              </a:rPr>
              <a:t>A complete migration may actually take tens of seconds. </a:t>
            </a:r>
          </a:p>
          <a:p>
            <a:r>
              <a:rPr lang="en-CA" dirty="0">
                <a:latin typeface="NimbusSanL"/>
              </a:rPr>
              <a:t>We also need to realize that during the migration, a service will be completely unavailable for multiple seconds. </a:t>
            </a:r>
            <a:endParaRPr lang="en-CA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E7A7E-38F1-B440-9590-04BD65F7C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990491"/>
            <a:ext cx="9029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8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744201" cy="1055688"/>
          </a:xfrm>
        </p:spPr>
        <p:txBody>
          <a:bodyPr>
            <a:normAutofit/>
          </a:bodyPr>
          <a:lstStyle/>
          <a:p>
            <a:r>
              <a:rPr lang="en-CA" dirty="0"/>
              <a:t>Scalability</a:t>
            </a:r>
            <a:endParaRPr lang="en-CA" dirty="0">
              <a:effectLst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C340B9C-B583-EC4F-878C-FB4B1CD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6392489D-B01C-440F-AEFD-22E5E33E5597}" type="slidenum">
              <a:rPr lang="en-US" smtClean="0"/>
              <a:pPr algn="r"/>
              <a:t>36</a:t>
            </a:fld>
            <a:endParaRPr lang="en-US" dirty="0"/>
          </a:p>
        </p:txBody>
      </p:sp>
      <p:pic>
        <p:nvPicPr>
          <p:cNvPr id="8193" name="Picture 1" descr="page46image55560448">
            <a:extLst>
              <a:ext uri="{FF2B5EF4-FFF2-40B4-BE49-F238E27FC236}">
                <a16:creationId xmlns:a16="http://schemas.microsoft.com/office/drawing/2014/main" id="{9854A6E8-32E9-8840-A76D-2F37BD4C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page46image55560448">
            <a:extLst>
              <a:ext uri="{FF2B5EF4-FFF2-40B4-BE49-F238E27FC236}">
                <a16:creationId xmlns:a16="http://schemas.microsoft.com/office/drawing/2014/main" id="{ABBA5AE0-F102-E04A-8D56-3EDA10C2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page46image55560448">
            <a:extLst>
              <a:ext uri="{FF2B5EF4-FFF2-40B4-BE49-F238E27FC236}">
                <a16:creationId xmlns:a16="http://schemas.microsoft.com/office/drawing/2014/main" id="{4BD0AA66-F364-C74A-9D32-A093511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page54image55420864">
            <a:extLst>
              <a:ext uri="{FF2B5EF4-FFF2-40B4-BE49-F238E27FC236}">
                <a16:creationId xmlns:a16="http://schemas.microsoft.com/office/drawing/2014/main" id="{22C2A684-FD24-7649-BD70-95C56C51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32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Question:How can you scale the server capacity?…">
            <a:extLst>
              <a:ext uri="{FF2B5EF4-FFF2-40B4-BE49-F238E27FC236}">
                <a16:creationId xmlns:a16="http://schemas.microsoft.com/office/drawing/2014/main" id="{D545C360-2877-0D46-98A5-CB04F225F744}"/>
              </a:ext>
            </a:extLst>
          </p:cNvPr>
          <p:cNvSpPr txBox="1">
            <a:spLocks/>
          </p:cNvSpPr>
          <p:nvPr/>
        </p:nvSpPr>
        <p:spPr>
          <a:xfrm>
            <a:off x="838200" y="1248161"/>
            <a:ext cx="10668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CA" i="1" dirty="0"/>
              <a:t>Question: </a:t>
            </a:r>
            <a:r>
              <a:rPr lang="en-CA" dirty="0"/>
              <a:t>How can you scale the server capacity?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Buy bigger machine!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Replicate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Distribute data and/or algorithms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Ship code instead of data</a:t>
            </a:r>
          </a:p>
          <a:p>
            <a:pPr fontAlgn="auto">
              <a:spcAft>
                <a:spcPts val="0"/>
              </a:spcAft>
            </a:pPr>
            <a:r>
              <a:rPr lang="en-CA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3608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To-Do List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Read Chapters 3.3, 3.4, 3.5</a:t>
            </a:r>
          </a:p>
          <a:p>
            <a:r>
              <a:rPr lang="en-US" altLang="en-US" dirty="0"/>
              <a:t>Start building your team</a:t>
            </a:r>
          </a:p>
        </p:txBody>
      </p:sp>
    </p:spTree>
    <p:extLst>
      <p:ext uri="{BB962C8B-B14F-4D97-AF65-F5344CB8AC3E}">
        <p14:creationId xmlns:p14="http://schemas.microsoft.com/office/powerpoint/2010/main" val="288677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ypes of virtualization"/>
          <p:cNvSpPr txBox="1">
            <a:spLocks noGrp="1"/>
          </p:cNvSpPr>
          <p:nvPr>
            <p:ph type="title"/>
          </p:nvPr>
        </p:nvSpPr>
        <p:spPr>
          <a:xfrm>
            <a:off x="914400" y="122237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Types of virtualization</a:t>
            </a:r>
          </a:p>
        </p:txBody>
      </p:sp>
      <p:sp>
        <p:nvSpPr>
          <p:cNvPr id="211" name="Para-virtualization…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1346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Para-virtualization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VM does not simulate hardware 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Use special API that a </a:t>
            </a:r>
            <a:r>
              <a:rPr dirty="0">
                <a:solidFill>
                  <a:srgbClr val="FF0000"/>
                </a:solidFill>
              </a:rPr>
              <a:t>modified guest OS </a:t>
            </a:r>
            <a:r>
              <a:rPr dirty="0"/>
              <a:t>must use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 err="1">
                <a:solidFill>
                  <a:srgbClr val="FF0000"/>
                </a:solidFill>
              </a:rPr>
              <a:t>Hypercalls</a:t>
            </a:r>
            <a:r>
              <a:rPr dirty="0"/>
              <a:t> trapped by the Hypervisor and serviced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Xen, </a:t>
            </a:r>
            <a:r>
              <a:rPr dirty="0">
                <a:solidFill>
                  <a:srgbClr val="FF0000"/>
                </a:solidFill>
              </a:rPr>
              <a:t>VMWare</a:t>
            </a:r>
            <a:r>
              <a:rPr dirty="0"/>
              <a:t>  ESX Server</a:t>
            </a:r>
          </a:p>
          <a:p>
            <a:pPr>
              <a:lnSpc>
                <a:spcPct val="90000"/>
              </a:lnSpc>
              <a:defRPr sz="2400"/>
            </a:pPr>
            <a:r>
              <a:rPr dirty="0"/>
              <a:t>OS-level 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OS allows multiple secure virtual servers to be run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>
                <a:solidFill>
                  <a:srgbClr val="FF0000"/>
                </a:solidFill>
              </a:rPr>
              <a:t>Guest OS </a:t>
            </a:r>
            <a:r>
              <a:rPr dirty="0"/>
              <a:t>is the same as the </a:t>
            </a:r>
            <a:r>
              <a:rPr dirty="0">
                <a:solidFill>
                  <a:srgbClr val="FF0000"/>
                </a:solidFill>
              </a:rPr>
              <a:t>host OS</a:t>
            </a:r>
            <a:r>
              <a:rPr dirty="0"/>
              <a:t>, but appears isolated</a:t>
            </a:r>
          </a:p>
          <a:p>
            <a:pPr lvl="2">
              <a:lnSpc>
                <a:spcPct val="90000"/>
              </a:lnSpc>
              <a:defRPr sz="2000"/>
            </a:pPr>
            <a:r>
              <a:rPr dirty="0"/>
              <a:t> apps see an </a:t>
            </a:r>
            <a:r>
              <a:rPr dirty="0">
                <a:solidFill>
                  <a:srgbClr val="FF0000"/>
                </a:solidFill>
              </a:rPr>
              <a:t>isolated OS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Solaris Containers, BSD Jails, Linux </a:t>
            </a:r>
            <a:r>
              <a:rPr dirty="0" err="1"/>
              <a:t>Vserver</a:t>
            </a:r>
            <a:r>
              <a:rPr dirty="0"/>
              <a:t>, Linux containers, </a:t>
            </a:r>
            <a:r>
              <a:rPr dirty="0">
                <a:solidFill>
                  <a:srgbClr val="FF0000"/>
                </a:solidFill>
              </a:rPr>
              <a:t>Docker</a:t>
            </a:r>
          </a:p>
          <a:p>
            <a:pPr>
              <a:lnSpc>
                <a:spcPct val="90000"/>
              </a:lnSpc>
              <a:defRPr sz="2400"/>
            </a:pPr>
            <a:r>
              <a:rPr dirty="0"/>
              <a:t>Application level virtualization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/>
              <a:t>Application is gives its own copy of components that are not shared</a:t>
            </a:r>
          </a:p>
          <a:p>
            <a:pPr lvl="2">
              <a:lnSpc>
                <a:spcPct val="90000"/>
              </a:lnSpc>
              <a:defRPr sz="2000"/>
            </a:pPr>
            <a:r>
              <a:rPr dirty="0"/>
              <a:t>(E.g., own registry files, global objects) - VE prevents conflicts</a:t>
            </a:r>
          </a:p>
          <a:p>
            <a:pPr lvl="1">
              <a:lnSpc>
                <a:spcPct val="90000"/>
              </a:lnSpc>
              <a:defRPr sz="2000"/>
            </a:pPr>
            <a:r>
              <a:rPr dirty="0">
                <a:solidFill>
                  <a:srgbClr val="FF0000"/>
                </a:solidFill>
              </a:rPr>
              <a:t>JVM</a:t>
            </a:r>
            <a:r>
              <a:rPr dirty="0"/>
              <a:t>, Rosetta on Mac (also emulation), WINE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2019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ypes of Hypervisors"/>
          <p:cNvSpPr txBox="1">
            <a:spLocks noGrp="1"/>
          </p:cNvSpPr>
          <p:nvPr>
            <p:ph type="title"/>
          </p:nvPr>
        </p:nvSpPr>
        <p:spPr>
          <a:xfrm>
            <a:off x="885825" y="-2059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Types of Hypervisors</a:t>
            </a:r>
          </a:p>
        </p:txBody>
      </p:sp>
      <p:sp>
        <p:nvSpPr>
          <p:cNvPr id="219" name="Type 1: hypervisor runs on “bare metal”…"/>
          <p:cNvSpPr txBox="1">
            <a:spLocks noGrp="1"/>
          </p:cNvSpPr>
          <p:nvPr>
            <p:ph type="body" sz="half" idx="1"/>
          </p:nvPr>
        </p:nvSpPr>
        <p:spPr>
          <a:xfrm>
            <a:off x="1758950" y="4480311"/>
            <a:ext cx="8674100" cy="20574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1: hypervisor runs on “bare metal”</a:t>
            </a:r>
          </a:p>
          <a:p>
            <a:r>
              <a:rPr dirty="0"/>
              <a:t>Type 2:  hypervisor runs on a host OS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Guest OS</a:t>
            </a:r>
            <a:r>
              <a:rPr dirty="0"/>
              <a:t> runs inside hypervisor</a:t>
            </a:r>
          </a:p>
          <a:p>
            <a:r>
              <a:rPr dirty="0"/>
              <a:t>Both VM types act like real hardware</a:t>
            </a:r>
          </a:p>
        </p:txBody>
      </p:sp>
      <p:pic>
        <p:nvPicPr>
          <p:cNvPr id="220" name="01-29.jpg" descr="01-29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308100"/>
            <a:ext cx="7410450" cy="299085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9278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ravirtualization"/>
          <p:cNvSpPr txBox="1">
            <a:spLocks noGrp="1"/>
          </p:cNvSpPr>
          <p:nvPr>
            <p:ph type="title"/>
          </p:nvPr>
        </p:nvSpPr>
        <p:spPr>
          <a:xfrm>
            <a:off x="838200" y="171536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Paravirtualization</a:t>
            </a:r>
          </a:p>
        </p:txBody>
      </p:sp>
      <p:sp>
        <p:nvSpPr>
          <p:cNvPr id="253" name="Both type 1 and 2 hypervisors work on unmodified OS…"/>
          <p:cNvSpPr txBox="1">
            <a:spLocks noGrp="1"/>
          </p:cNvSpPr>
          <p:nvPr>
            <p:ph type="body" idx="1"/>
          </p:nvPr>
        </p:nvSpPr>
        <p:spPr>
          <a:xfrm>
            <a:off x="1758950" y="4010229"/>
            <a:ext cx="8674100" cy="25463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Both type 1 and 2 hypervisors </a:t>
            </a:r>
            <a:r>
              <a:rPr dirty="0">
                <a:solidFill>
                  <a:srgbClr val="FF0000"/>
                </a:solidFill>
              </a:rPr>
              <a:t>work on unmodified OS</a:t>
            </a:r>
          </a:p>
          <a:p>
            <a:pPr>
              <a:lnSpc>
                <a:spcPct val="90000"/>
              </a:lnSpc>
            </a:pPr>
            <a:r>
              <a:rPr dirty="0"/>
              <a:t>Paravirtualization: </a:t>
            </a:r>
            <a:r>
              <a:rPr dirty="0">
                <a:solidFill>
                  <a:srgbClr val="FF0000"/>
                </a:solidFill>
              </a:rPr>
              <a:t>modify OS </a:t>
            </a:r>
            <a:r>
              <a:rPr dirty="0"/>
              <a:t>kernel to replace all sensitive instructions with </a:t>
            </a:r>
            <a:r>
              <a:rPr dirty="0" err="1"/>
              <a:t>hypercalls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OS behaves like a user program making system calls</a:t>
            </a:r>
          </a:p>
          <a:p>
            <a:pPr lvl="1">
              <a:lnSpc>
                <a:spcPct val="90000"/>
              </a:lnSpc>
            </a:pPr>
            <a:r>
              <a:rPr dirty="0"/>
              <a:t>Hypervisor executes the privileged operation invoked by </a:t>
            </a:r>
            <a:r>
              <a:rPr dirty="0" err="1"/>
              <a:t>hypercall</a:t>
            </a:r>
            <a:r>
              <a:rPr dirty="0"/>
              <a:t>.</a:t>
            </a:r>
          </a:p>
        </p:txBody>
      </p:sp>
      <p:pic>
        <p:nvPicPr>
          <p:cNvPr id="254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30050"/>
            <a:ext cx="5886450" cy="241935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78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ravirtualization"/>
          <p:cNvSpPr txBox="1">
            <a:spLocks noGrp="1"/>
          </p:cNvSpPr>
          <p:nvPr>
            <p:ph type="title"/>
          </p:nvPr>
        </p:nvSpPr>
        <p:spPr>
          <a:xfrm>
            <a:off x="838200" y="171536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Paravirtualization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7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B866C9-FC02-0B45-BD31-AAB655C6BC55}"/>
              </a:ext>
            </a:extLst>
          </p:cNvPr>
          <p:cNvGrpSpPr/>
          <p:nvPr/>
        </p:nvGrpSpPr>
        <p:grpSpPr>
          <a:xfrm>
            <a:off x="1905000" y="1930399"/>
            <a:ext cx="8305800" cy="3860801"/>
            <a:chOff x="2855784" y="1930399"/>
            <a:chExt cx="7355016" cy="34016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CE98BB-EC06-F643-B7EA-33655A96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784" y="1930399"/>
              <a:ext cx="7355016" cy="34016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F1D25-D4FB-8241-88A6-E4DEA3B6D81C}"/>
                </a:ext>
              </a:extLst>
            </p:cNvPr>
            <p:cNvSpPr/>
            <p:nvPr/>
          </p:nvSpPr>
          <p:spPr>
            <a:xfrm>
              <a:off x="5867400" y="3886200"/>
              <a:ext cx="1295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5387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Memory virt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Memory virtualization</a:t>
            </a:r>
          </a:p>
        </p:txBody>
      </p:sp>
      <p:sp>
        <p:nvSpPr>
          <p:cNvPr id="271" name="OS manages page tab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OS manages page tables</a:t>
            </a:r>
          </a:p>
          <a:p>
            <a:pPr lvl="1"/>
            <a:r>
              <a:rPr dirty="0"/>
              <a:t>Create new </a:t>
            </a:r>
            <a:r>
              <a:rPr dirty="0" err="1"/>
              <a:t>pagetable</a:t>
            </a:r>
            <a:r>
              <a:rPr dirty="0"/>
              <a:t> is sensitive -&gt; traps to hypervisor</a:t>
            </a:r>
          </a:p>
          <a:p>
            <a:r>
              <a:rPr dirty="0"/>
              <a:t>hypervisor manages multiple OS</a:t>
            </a:r>
          </a:p>
          <a:p>
            <a:pPr lvl="1"/>
            <a:r>
              <a:rPr dirty="0"/>
              <a:t>Need a second shadow page table </a:t>
            </a:r>
          </a:p>
          <a:p>
            <a:pPr lvl="1"/>
            <a:r>
              <a:rPr dirty="0"/>
              <a:t>OS: VM virtual pages to  VM’s physical pages</a:t>
            </a:r>
          </a:p>
          <a:p>
            <a:pPr lvl="1"/>
            <a:r>
              <a:rPr dirty="0"/>
              <a:t>Hypervisor maps  to actual page in shadow page table</a:t>
            </a:r>
          </a:p>
          <a:p>
            <a:pPr lvl="1"/>
            <a:r>
              <a:rPr dirty="0"/>
              <a:t>Two level mapping</a:t>
            </a:r>
          </a:p>
          <a:p>
            <a:pPr lvl="1"/>
            <a:r>
              <a:rPr dirty="0"/>
              <a:t>Need to catch changes to page table (not privileged)</a:t>
            </a:r>
          </a:p>
          <a:p>
            <a:pPr lvl="2"/>
            <a:r>
              <a:rPr dirty="0"/>
              <a:t>Change PT to read-only - page fault</a:t>
            </a:r>
          </a:p>
          <a:p>
            <a:pPr lvl="2"/>
            <a:r>
              <a:rPr dirty="0" err="1"/>
              <a:t>Paravirtualized</a:t>
            </a:r>
            <a:r>
              <a:rPr dirty="0"/>
              <a:t> - use </a:t>
            </a:r>
            <a:r>
              <a:rPr dirty="0" err="1"/>
              <a:t>hypercalls</a:t>
            </a:r>
            <a:r>
              <a:rPr dirty="0"/>
              <a:t> to inform</a:t>
            </a:r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114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/O Virt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Virtualization</a:t>
            </a:r>
          </a:p>
        </p:txBody>
      </p:sp>
      <p:sp>
        <p:nvSpPr>
          <p:cNvPr id="278" name="Each guest OS thinks it “owns” the dis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Each guest OS thinks it “owns” the disk</a:t>
            </a:r>
          </a:p>
          <a:p>
            <a:r>
              <a:rPr dirty="0"/>
              <a:t>Hypervisor creates “virtual disks” </a:t>
            </a:r>
          </a:p>
          <a:p>
            <a:pPr lvl="1"/>
            <a:r>
              <a:rPr dirty="0"/>
              <a:t>Large empty files on the physical disk that appear as “disks” to the guest OS</a:t>
            </a:r>
          </a:p>
          <a:p>
            <a:pPr lvl="2"/>
            <a:r>
              <a:rPr dirty="0"/>
              <a:t>Hypervisor converts block # to file offset for I/O</a:t>
            </a:r>
          </a:p>
          <a:p>
            <a:pPr lvl="1"/>
            <a:r>
              <a:rPr dirty="0"/>
              <a:t>DMA need physical addresses</a:t>
            </a:r>
          </a:p>
          <a:p>
            <a:pPr lvl="2"/>
            <a:r>
              <a:rPr dirty="0"/>
              <a:t>Hypervisor needs to translate</a:t>
            </a:r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r"/>
            <a:fld id="{86CB4B4D-7CA3-9044-876B-883B54F8677D}" type="slidenum">
              <a:pPr algn="r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809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AC0632-33F1-445B-B027-01D37107F09C}" vid="{4AB33DC8-7FF9-44E5-AC94-643A2DA011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28239</TotalTime>
  <Words>2155</Words>
  <Application>Microsoft Macintosh PowerPoint</Application>
  <PresentationFormat>Widescreen</PresentationFormat>
  <Paragraphs>345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CMSY10</vt:lpstr>
      <vt:lpstr>NimbusSanL</vt:lpstr>
      <vt:lpstr>Times New Roman</vt:lpstr>
      <vt:lpstr>Wingdings</vt:lpstr>
      <vt:lpstr>1_Office Theme</vt:lpstr>
      <vt:lpstr>Theme1</vt:lpstr>
      <vt:lpstr>Distributed Systems Design COMP 6231 </vt:lpstr>
      <vt:lpstr>Today…</vt:lpstr>
      <vt:lpstr>Use of Virtualization Today</vt:lpstr>
      <vt:lpstr>Types of virtualization</vt:lpstr>
      <vt:lpstr>Types of Hypervisors</vt:lpstr>
      <vt:lpstr>Paravirtualization</vt:lpstr>
      <vt:lpstr>Paravirtualization</vt:lpstr>
      <vt:lpstr>Memory virtualization</vt:lpstr>
      <vt:lpstr>I/O Virtualization</vt:lpstr>
      <vt:lpstr>Client-server interaction </vt:lpstr>
      <vt:lpstr>Example: The XWindow System</vt:lpstr>
      <vt:lpstr>Servers: General organization </vt:lpstr>
      <vt:lpstr>Servers: Two basic types</vt:lpstr>
      <vt:lpstr>Contacting a server </vt:lpstr>
      <vt:lpstr>Out-of-band communication </vt:lpstr>
      <vt:lpstr>Stateful or Stateless?</vt:lpstr>
      <vt:lpstr>Servers and state </vt:lpstr>
      <vt:lpstr>Servers and state </vt:lpstr>
      <vt:lpstr>Three different tiers </vt:lpstr>
      <vt:lpstr>Request Handling </vt:lpstr>
      <vt:lpstr>Server clusters </vt:lpstr>
      <vt:lpstr>When servers are spread across the Internet </vt:lpstr>
      <vt:lpstr>When servers are spread across the Internet </vt:lpstr>
      <vt:lpstr>When servers are spread across the Internet </vt:lpstr>
      <vt:lpstr>Distributed servers with stable IPv6 address(es) </vt:lpstr>
      <vt:lpstr>Case Study: PlanetLab</vt:lpstr>
      <vt:lpstr>PlanetLab basic organization </vt:lpstr>
      <vt:lpstr>Case Study: PlanetLab</vt:lpstr>
      <vt:lpstr>Case Study: PlanetLab</vt:lpstr>
      <vt:lpstr>Reasons for Migrating Code</vt:lpstr>
      <vt:lpstr>Strong and weak mobility </vt:lpstr>
      <vt:lpstr>Models for code migration </vt:lpstr>
      <vt:lpstr>Models for code migration </vt:lpstr>
      <vt:lpstr>Migration in heterogeneous systems </vt:lpstr>
      <vt:lpstr>Performance of migrating virtual machines </vt:lpstr>
      <vt:lpstr>Scalability</vt:lpstr>
      <vt:lpstr>A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1387</cp:revision>
  <dcterms:created xsi:type="dcterms:W3CDTF">2008-11-03T12:44:07Z</dcterms:created>
  <dcterms:modified xsi:type="dcterms:W3CDTF">2021-01-25T17:06:53Z</dcterms:modified>
</cp:coreProperties>
</file>