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375" r:id="rId3"/>
    <p:sldId id="530" r:id="rId4"/>
    <p:sldId id="559" r:id="rId5"/>
    <p:sldId id="505" r:id="rId6"/>
    <p:sldId id="509" r:id="rId7"/>
    <p:sldId id="514" r:id="rId8"/>
    <p:sldId id="506" r:id="rId9"/>
    <p:sldId id="507" r:id="rId10"/>
    <p:sldId id="531" r:id="rId11"/>
    <p:sldId id="508" r:id="rId12"/>
    <p:sldId id="510" r:id="rId13"/>
    <p:sldId id="511" r:id="rId14"/>
    <p:sldId id="512" r:id="rId15"/>
    <p:sldId id="513" r:id="rId16"/>
    <p:sldId id="527" r:id="rId17"/>
    <p:sldId id="480" r:id="rId18"/>
    <p:sldId id="534" r:id="rId19"/>
    <p:sldId id="560" r:id="rId20"/>
    <p:sldId id="524" r:id="rId21"/>
    <p:sldId id="525" r:id="rId22"/>
    <p:sldId id="526" r:id="rId23"/>
    <p:sldId id="528" r:id="rId24"/>
    <p:sldId id="535" r:id="rId25"/>
    <p:sldId id="529" r:id="rId26"/>
    <p:sldId id="561" r:id="rId27"/>
    <p:sldId id="537" r:id="rId28"/>
    <p:sldId id="538" r:id="rId29"/>
    <p:sldId id="562" r:id="rId30"/>
    <p:sldId id="540" r:id="rId31"/>
    <p:sldId id="541" r:id="rId32"/>
    <p:sldId id="542" r:id="rId33"/>
    <p:sldId id="466" r:id="rId3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FFFF"/>
    <a:srgbClr val="C0C0C0"/>
    <a:srgbClr val="A50021"/>
    <a:srgbClr val="808080"/>
    <a:srgbClr val="C4123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40"/>
  </p:normalViewPr>
  <p:slideViewPr>
    <p:cSldViewPr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776F1A-1A2F-47CA-AF48-9E782BB011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6016C-DE4A-43A8-83A2-F823B3FE69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B31B6EF-7516-458C-9086-F02FE8DF9DD4}" type="datetimeFigureOut">
              <a:rPr lang="en-US" altLang="en-US"/>
              <a:pPr>
                <a:defRPr/>
              </a:pPr>
              <a:t>11/16/20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AA49FCE-7134-4BAF-8F42-F152796615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A17B7B6-888E-470E-902C-50B81A59A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6E4BC-450C-4C78-94A7-82AE975443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0E0B9-7B3C-4348-8D6C-2CA0C91EC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DF094EC-B7C4-4D06-B3AA-325110D8D2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212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4980-84F6-4B8A-ADD0-4F4AA28FD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005ADE4D-2ED3-42A9-9518-ACC147D079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A81D1525-8AD3-4C14-828C-B1F17E47CC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C5E019EB-1518-41E8-BCB8-4F4411B8C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5420B82-28CB-4E94-9C9F-9A60A375FC3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068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33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09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083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948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292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38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0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6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51008" cy="4526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8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5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5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6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2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4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8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4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Distributed Systems Design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COMP 6231</a:t>
            </a:r>
            <a:br>
              <a:rPr lang="en-US" dirty="0">
                <a:solidFill>
                  <a:srgbClr val="0070C0"/>
                </a:solidFill>
                <a:latin typeface="Times New Roman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47393"/>
            <a:ext cx="9144000" cy="202325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en-US" sz="3900" dirty="0"/>
              <a:t>﻿Coordination – Part II </a:t>
            </a:r>
          </a:p>
          <a:p>
            <a:r>
              <a:rPr lang="en-US" sz="3000" dirty="0"/>
              <a:t>Lecture 08</a:t>
            </a:r>
          </a:p>
          <a:p>
            <a:endParaRPr lang="en-US" dirty="0"/>
          </a:p>
          <a:p>
            <a:r>
              <a:rPr lang="en-US" sz="3000" dirty="0"/>
              <a:t>Essam Mansour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3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C531091-A655-4C81-B702-A114E837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Time values in Logical Clocks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0A0E0EA-DA68-4838-8557-A0F118376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 dirty="0"/>
              <a:t>For every event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/>
              <a:t>, assign a logical </a:t>
            </a:r>
            <a:r>
              <a:rPr lang="en-US" altLang="en-US" sz="3200" i="1" dirty="0"/>
              <a:t>time value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C(a)</a:t>
            </a:r>
            <a:r>
              <a:rPr lang="en-US" altLang="en-US" sz="3200" dirty="0"/>
              <a:t> on which all processes agree (</a:t>
            </a:r>
            <a:r>
              <a:rPr lang="en-US" altLang="en-US" sz="3200" b="1" i="1" dirty="0"/>
              <a:t>C</a:t>
            </a:r>
            <a:r>
              <a:rPr lang="en-US" altLang="en-US" sz="3200" i="1" dirty="0"/>
              <a:t> still corresponds to the process and not to the event, but gets updated when the event happens</a:t>
            </a:r>
            <a:r>
              <a:rPr lang="en-US" altLang="en-US" sz="3200" dirty="0"/>
              <a:t>)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6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 dirty="0"/>
              <a:t>Time value for events have the property that: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>
                <a:ea typeface="Arial" panose="020B0604020202020204" pitchFamily="34" charset="0"/>
              </a:rPr>
              <a:t>If </a:t>
            </a:r>
            <a:r>
              <a:rPr lang="en-US" altLang="en-US" sz="28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8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b</a:t>
            </a:r>
            <a:r>
              <a:rPr lang="en-US" altLang="en-US" sz="2800" dirty="0">
                <a:ea typeface="Arial" panose="020B0604020202020204" pitchFamily="34" charset="0"/>
                <a:sym typeface="Wingdings" panose="05000000000000000000" pitchFamily="2" charset="2"/>
              </a:rPr>
              <a:t>, then </a:t>
            </a:r>
            <a:r>
              <a:rPr lang="en-US" altLang="en-US" sz="28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C(a)&lt; C(b)</a:t>
            </a:r>
          </a:p>
          <a:p>
            <a:pPr marL="1828800" lvl="4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1600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880376F-28C6-4952-AB25-1CDCBC0D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Properties of Logical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EB72-9F61-4022-8BC1-732641919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664952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From the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happened-before</a:t>
            </a:r>
            <a:r>
              <a:rPr lang="en-US" altLang="en-US" sz="2800" dirty="0"/>
              <a:t> relation, we can infer that:</a:t>
            </a:r>
            <a:endParaRPr lang="en-US" altLang="en-US" sz="1400" dirty="0">
              <a:ea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ea typeface="Arial" panose="020B0604020202020204" pitchFamily="34" charset="0"/>
              </a:rPr>
              <a:t>If two events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dirty="0">
                <a:ea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b</a:t>
            </a:r>
            <a:r>
              <a:rPr lang="en-US" altLang="en-US" sz="2400" dirty="0">
                <a:ea typeface="Arial" panose="020B0604020202020204" pitchFamily="34" charset="0"/>
              </a:rPr>
              <a:t> occur within the same process and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b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, then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C(a)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C(b)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are assigned time values such that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C(a) &lt; C(b)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400" b="1" dirty="0">
              <a:latin typeface="Courier New" panose="02070309020205020404" pitchFamily="49" charset="0"/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ea typeface="Arial" panose="020B0604020202020204" pitchFamily="34" charset="0"/>
              </a:rPr>
              <a:t>If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dirty="0">
                <a:ea typeface="Arial" panose="020B0604020202020204" pitchFamily="34" charset="0"/>
              </a:rPr>
              <a:t> is the event of sending message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</a:t>
            </a:r>
            <a:r>
              <a:rPr lang="en-US" altLang="en-US" sz="2400" dirty="0">
                <a:ea typeface="Arial" panose="020B0604020202020204" pitchFamily="34" charset="0"/>
              </a:rPr>
              <a:t> from one process (say P1),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b</a:t>
            </a:r>
            <a:r>
              <a:rPr lang="en-US" altLang="en-US" sz="2400" dirty="0">
                <a:ea typeface="Arial" panose="020B0604020202020204" pitchFamily="34" charset="0"/>
              </a:rPr>
              <a:t> is the event of receiving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 </a:t>
            </a:r>
            <a:r>
              <a:rPr lang="en-US" altLang="en-US" sz="2400" dirty="0">
                <a:ea typeface="MS PGothic" panose="020B0600070205080204" pitchFamily="34" charset="-128"/>
              </a:rPr>
              <a:t>(i.e., the same message) at another process (say, P2)</a:t>
            </a:r>
            <a:r>
              <a:rPr lang="en-US" altLang="en-US" sz="2400" dirty="0">
                <a:ea typeface="Arial" panose="020B0604020202020204" pitchFamily="34" charset="0"/>
              </a:rPr>
              <a:t>, then: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ea typeface="Arial" panose="020B0604020202020204" pitchFamily="34" charset="0"/>
                <a:sym typeface="Wingdings" panose="05000000000000000000" pitchFamily="2" charset="2"/>
              </a:rPr>
              <a:t>The time values 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</a:t>
            </a:r>
            <a:r>
              <a:rPr lang="en-US" altLang="en-US" sz="22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1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(a)</a:t>
            </a:r>
            <a:r>
              <a:rPr lang="en-US" altLang="en-US" sz="2200" dirty="0">
                <a:ea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</a:t>
            </a:r>
            <a:r>
              <a:rPr lang="en-US" altLang="en-US" sz="22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2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(b) </a:t>
            </a:r>
            <a:r>
              <a:rPr lang="en-US" altLang="en-US" sz="2200" dirty="0">
                <a:ea typeface="Arial" panose="020B0604020202020204" pitchFamily="34" charset="0"/>
                <a:sym typeface="Wingdings" panose="05000000000000000000" pitchFamily="2" charset="2"/>
              </a:rPr>
              <a:t>are assigned in a way such that the two processes agree that 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</a:t>
            </a:r>
            <a:r>
              <a:rPr lang="en-US" altLang="en-US" sz="22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1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(a) &lt; C</a:t>
            </a:r>
            <a:r>
              <a:rPr lang="en-US" altLang="en-US" sz="22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2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(b)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400" b="1" dirty="0">
              <a:latin typeface="Courier New" panose="02070309020205020404" pitchFamily="49" charset="0"/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The clock time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must always go forward (increasing), and never backward (decreasing)</a:t>
            </a:r>
            <a:endParaRPr lang="en-US" altLang="en-US" sz="2400" dirty="0"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39AA6A9-56A9-4663-B4CD-9535A9EF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Synchronizing Logical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747A-ECEA-4F9A-B6BA-4BA3812EB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5105400" cy="49530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Three processes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altLang="en-US" sz="2800" dirty="0"/>
              <a:t>,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-US" altLang="en-US" sz="2800" dirty="0"/>
              <a:t> and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en-US" altLang="en-US" sz="2800" dirty="0"/>
              <a:t> running at different rates</a:t>
            </a:r>
          </a:p>
          <a:p>
            <a:pPr lvl="4"/>
            <a:endParaRPr lang="en-US" altLang="en-US" sz="1400" dirty="0">
              <a:ea typeface="Arial" panose="020B0604020202020204" pitchFamily="34" charset="0"/>
            </a:endParaRPr>
          </a:p>
          <a:p>
            <a:r>
              <a:rPr lang="en-US" altLang="en-US" sz="2800" dirty="0"/>
              <a:t>If the processes communicate between each other, there might be discrepancies in agreeing on the event ordering</a:t>
            </a:r>
            <a:endParaRPr lang="en-US" altLang="en-US" sz="1400" dirty="0">
              <a:ea typeface="Arial" panose="020B0604020202020204" pitchFamily="34" charset="0"/>
            </a:endParaRPr>
          </a:p>
          <a:p>
            <a:pPr lvl="1"/>
            <a:r>
              <a:rPr lang="en-US" altLang="en-US" sz="2400" dirty="0">
                <a:ea typeface="Arial" panose="020B0604020202020204" pitchFamily="34" charset="0"/>
              </a:rPr>
              <a:t>Ordering of sending and receiving messages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m1</a:t>
            </a:r>
            <a:r>
              <a:rPr lang="en-US" altLang="en-US" sz="2400" dirty="0">
                <a:ea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m2</a:t>
            </a:r>
            <a:r>
              <a:rPr lang="en-US" altLang="en-US" sz="2400" dirty="0">
                <a:ea typeface="Arial" panose="020B0604020202020204" pitchFamily="34" charset="0"/>
              </a:rPr>
              <a:t> are correct</a:t>
            </a:r>
          </a:p>
          <a:p>
            <a:pPr lvl="4"/>
            <a:endParaRPr lang="en-US" altLang="en-US" sz="1400" dirty="0">
              <a:ea typeface="Arial" panose="020B0604020202020204" pitchFamily="34" charset="0"/>
            </a:endParaRPr>
          </a:p>
          <a:p>
            <a:pPr lvl="1"/>
            <a:r>
              <a:rPr lang="en-US" altLang="en-US" sz="2400" dirty="0">
                <a:ea typeface="Arial" panose="020B0604020202020204" pitchFamily="34" charset="0"/>
              </a:rPr>
              <a:t>However,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m3</a:t>
            </a:r>
            <a:r>
              <a:rPr lang="en-US" altLang="en-US" sz="2400" dirty="0">
                <a:ea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m4</a:t>
            </a:r>
            <a:r>
              <a:rPr lang="en-US" altLang="en-US" sz="2400" dirty="0">
                <a:ea typeface="Arial" panose="020B0604020202020204" pitchFamily="34" charset="0"/>
              </a:rPr>
              <a:t> violate the happened-before relationship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CE045-0195-4A40-9B57-134CD7A469AE}"/>
              </a:ext>
            </a:extLst>
          </p:cNvPr>
          <p:cNvSpPr/>
          <p:nvPr/>
        </p:nvSpPr>
        <p:spPr>
          <a:xfrm>
            <a:off x="7315200" y="2438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A8B18F-F220-4BF8-ACD2-86A6C848CD93}"/>
              </a:ext>
            </a:extLst>
          </p:cNvPr>
          <p:cNvSpPr/>
          <p:nvPr/>
        </p:nvSpPr>
        <p:spPr>
          <a:xfrm>
            <a:off x="7315200" y="27432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6996B-608D-404E-8FFC-3085CF1FDE2D}"/>
              </a:ext>
            </a:extLst>
          </p:cNvPr>
          <p:cNvSpPr/>
          <p:nvPr/>
        </p:nvSpPr>
        <p:spPr>
          <a:xfrm>
            <a:off x="7315200" y="30480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E2749-28F8-4A81-9F5C-D274262AC202}"/>
              </a:ext>
            </a:extLst>
          </p:cNvPr>
          <p:cNvSpPr/>
          <p:nvPr/>
        </p:nvSpPr>
        <p:spPr>
          <a:xfrm>
            <a:off x="7315200" y="33528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1B153A-BC60-4759-B54A-8E8819B3B80F}"/>
              </a:ext>
            </a:extLst>
          </p:cNvPr>
          <p:cNvSpPr/>
          <p:nvPr/>
        </p:nvSpPr>
        <p:spPr>
          <a:xfrm>
            <a:off x="7315200" y="3657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A54272-C725-4E00-AC86-9D7B7FD2D72D}"/>
              </a:ext>
            </a:extLst>
          </p:cNvPr>
          <p:cNvSpPr/>
          <p:nvPr/>
        </p:nvSpPr>
        <p:spPr>
          <a:xfrm>
            <a:off x="7315200" y="3962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783FB2-B915-4D16-901E-6E145CE4F23A}"/>
              </a:ext>
            </a:extLst>
          </p:cNvPr>
          <p:cNvSpPr/>
          <p:nvPr/>
        </p:nvSpPr>
        <p:spPr>
          <a:xfrm>
            <a:off x="7315200" y="42672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E359E-60B5-4188-A606-89F6543AD43C}"/>
              </a:ext>
            </a:extLst>
          </p:cNvPr>
          <p:cNvSpPr/>
          <p:nvPr/>
        </p:nvSpPr>
        <p:spPr>
          <a:xfrm>
            <a:off x="7315200" y="45720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7452C4-B8F2-4C79-A364-02D8A3EAFDCF}"/>
              </a:ext>
            </a:extLst>
          </p:cNvPr>
          <p:cNvSpPr/>
          <p:nvPr/>
        </p:nvSpPr>
        <p:spPr>
          <a:xfrm>
            <a:off x="7315200" y="48768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C4013B-705A-4CAE-A62C-908BCF337633}"/>
              </a:ext>
            </a:extLst>
          </p:cNvPr>
          <p:cNvSpPr/>
          <p:nvPr/>
        </p:nvSpPr>
        <p:spPr>
          <a:xfrm>
            <a:off x="7315200" y="5181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56E560-155B-4701-9E36-BA523FE388EF}"/>
              </a:ext>
            </a:extLst>
          </p:cNvPr>
          <p:cNvSpPr/>
          <p:nvPr/>
        </p:nvSpPr>
        <p:spPr>
          <a:xfrm>
            <a:off x="7315200" y="5486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C844C0-2868-4832-BCDF-D2E114A1FA1D}"/>
              </a:ext>
            </a:extLst>
          </p:cNvPr>
          <p:cNvSpPr/>
          <p:nvPr/>
        </p:nvSpPr>
        <p:spPr>
          <a:xfrm>
            <a:off x="8610600" y="2438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DF99E4-3911-424A-86F6-CCED2C284801}"/>
              </a:ext>
            </a:extLst>
          </p:cNvPr>
          <p:cNvSpPr/>
          <p:nvPr/>
        </p:nvSpPr>
        <p:spPr>
          <a:xfrm>
            <a:off x="8610600" y="27432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6CB2F-A44D-41AD-808B-2F52DE023E1B}"/>
              </a:ext>
            </a:extLst>
          </p:cNvPr>
          <p:cNvSpPr/>
          <p:nvPr/>
        </p:nvSpPr>
        <p:spPr>
          <a:xfrm>
            <a:off x="8610600" y="30480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FEFDCA-E534-4E2E-A227-1ACCF0635FBE}"/>
              </a:ext>
            </a:extLst>
          </p:cNvPr>
          <p:cNvSpPr/>
          <p:nvPr/>
        </p:nvSpPr>
        <p:spPr>
          <a:xfrm>
            <a:off x="8610600" y="33528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312B9A-0560-47B5-9A35-B110A4D98316}"/>
              </a:ext>
            </a:extLst>
          </p:cNvPr>
          <p:cNvSpPr/>
          <p:nvPr/>
        </p:nvSpPr>
        <p:spPr>
          <a:xfrm>
            <a:off x="8610600" y="36576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7F1CD3-FF5E-4BB0-91F1-F01B9B9766DA}"/>
              </a:ext>
            </a:extLst>
          </p:cNvPr>
          <p:cNvSpPr/>
          <p:nvPr/>
        </p:nvSpPr>
        <p:spPr>
          <a:xfrm>
            <a:off x="8610600" y="3962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01FE69-CE44-4497-A3FC-D8286EBDDC9D}"/>
              </a:ext>
            </a:extLst>
          </p:cNvPr>
          <p:cNvSpPr/>
          <p:nvPr/>
        </p:nvSpPr>
        <p:spPr>
          <a:xfrm>
            <a:off x="8610600" y="42672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5EF12-43EB-4411-B5BB-559AFBD50BB5}"/>
              </a:ext>
            </a:extLst>
          </p:cNvPr>
          <p:cNvSpPr/>
          <p:nvPr/>
        </p:nvSpPr>
        <p:spPr>
          <a:xfrm>
            <a:off x="8610600" y="45720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4E16CA-47A8-4AC1-A313-69A53BE86446}"/>
              </a:ext>
            </a:extLst>
          </p:cNvPr>
          <p:cNvSpPr/>
          <p:nvPr/>
        </p:nvSpPr>
        <p:spPr>
          <a:xfrm>
            <a:off x="8610600" y="48768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21AFF1-690D-46C1-AE72-FEA9DD3B75C0}"/>
              </a:ext>
            </a:extLst>
          </p:cNvPr>
          <p:cNvSpPr/>
          <p:nvPr/>
        </p:nvSpPr>
        <p:spPr>
          <a:xfrm>
            <a:off x="8610600" y="51816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0E6B47-15B5-41B8-AD56-30436D94101F}"/>
              </a:ext>
            </a:extLst>
          </p:cNvPr>
          <p:cNvSpPr/>
          <p:nvPr/>
        </p:nvSpPr>
        <p:spPr>
          <a:xfrm>
            <a:off x="8610600" y="5486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ADD38E-4FF9-4294-BB09-37185CFB09B7}"/>
              </a:ext>
            </a:extLst>
          </p:cNvPr>
          <p:cNvSpPr/>
          <p:nvPr/>
        </p:nvSpPr>
        <p:spPr>
          <a:xfrm>
            <a:off x="9829800" y="2438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AA0933-F412-4441-9CED-4E7DDEBB82C7}"/>
              </a:ext>
            </a:extLst>
          </p:cNvPr>
          <p:cNvSpPr/>
          <p:nvPr/>
        </p:nvSpPr>
        <p:spPr>
          <a:xfrm>
            <a:off x="9829800" y="27432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020D9C-2643-4670-BA59-075102B89054}"/>
              </a:ext>
            </a:extLst>
          </p:cNvPr>
          <p:cNvSpPr/>
          <p:nvPr/>
        </p:nvSpPr>
        <p:spPr>
          <a:xfrm>
            <a:off x="9829800" y="30480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227237-D863-4BE5-9AE9-4E9A9C649482}"/>
              </a:ext>
            </a:extLst>
          </p:cNvPr>
          <p:cNvSpPr/>
          <p:nvPr/>
        </p:nvSpPr>
        <p:spPr>
          <a:xfrm>
            <a:off x="9829800" y="33528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AF7B61-FABD-4F2C-BBB9-8507BE9DC4AB}"/>
              </a:ext>
            </a:extLst>
          </p:cNvPr>
          <p:cNvSpPr/>
          <p:nvPr/>
        </p:nvSpPr>
        <p:spPr>
          <a:xfrm>
            <a:off x="9829800" y="36576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879D59-BBF0-4A64-8D85-92D1C8368FCA}"/>
              </a:ext>
            </a:extLst>
          </p:cNvPr>
          <p:cNvSpPr/>
          <p:nvPr/>
        </p:nvSpPr>
        <p:spPr>
          <a:xfrm>
            <a:off x="9829800" y="3962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95491D-6571-4AD9-B24A-AA400EE2F042}"/>
              </a:ext>
            </a:extLst>
          </p:cNvPr>
          <p:cNvSpPr/>
          <p:nvPr/>
        </p:nvSpPr>
        <p:spPr>
          <a:xfrm>
            <a:off x="9829800" y="42672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B829B4-67A0-426A-BA21-062C808AEC3A}"/>
              </a:ext>
            </a:extLst>
          </p:cNvPr>
          <p:cNvSpPr/>
          <p:nvPr/>
        </p:nvSpPr>
        <p:spPr>
          <a:xfrm>
            <a:off x="9829800" y="45720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27B993-8F90-43D9-9273-646C8D0B98F6}"/>
              </a:ext>
            </a:extLst>
          </p:cNvPr>
          <p:cNvSpPr/>
          <p:nvPr/>
        </p:nvSpPr>
        <p:spPr>
          <a:xfrm>
            <a:off x="9829800" y="48768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7FE815-38BF-4143-8BD7-E608DAA3CAD6}"/>
              </a:ext>
            </a:extLst>
          </p:cNvPr>
          <p:cNvSpPr/>
          <p:nvPr/>
        </p:nvSpPr>
        <p:spPr>
          <a:xfrm>
            <a:off x="9829800" y="51816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90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1C69EC-3F4D-4DF0-A204-8A5A5DCADA13}"/>
              </a:ext>
            </a:extLst>
          </p:cNvPr>
          <p:cNvSpPr/>
          <p:nvPr/>
        </p:nvSpPr>
        <p:spPr>
          <a:xfrm>
            <a:off x="9829800" y="5486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EC2AC9-4AE6-4BA1-BDF8-ACDFBB24AEE1}"/>
              </a:ext>
            </a:extLst>
          </p:cNvPr>
          <p:cNvSpPr/>
          <p:nvPr/>
        </p:nvSpPr>
        <p:spPr>
          <a:xfrm>
            <a:off x="72390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EE8114-7A28-4C6B-8709-1FCB51722A3B}"/>
              </a:ext>
            </a:extLst>
          </p:cNvPr>
          <p:cNvSpPr/>
          <p:nvPr/>
        </p:nvSpPr>
        <p:spPr>
          <a:xfrm>
            <a:off x="85344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DFA54C-5094-4334-BA4A-DF34C562B7A8}"/>
              </a:ext>
            </a:extLst>
          </p:cNvPr>
          <p:cNvSpPr/>
          <p:nvPr/>
        </p:nvSpPr>
        <p:spPr>
          <a:xfrm>
            <a:off x="97536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F95E71-2ACB-4F6A-A8C0-442F1299E408}"/>
              </a:ext>
            </a:extLst>
          </p:cNvPr>
          <p:cNvCxnSpPr/>
          <p:nvPr/>
        </p:nvCxnSpPr>
        <p:spPr>
          <a:xfrm>
            <a:off x="7848600" y="2895600"/>
            <a:ext cx="762000" cy="30480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12AA66-DE1F-46C9-8ACC-A726926EF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667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8926C90-7D1E-4553-819D-18D75FDCA5DF}"/>
              </a:ext>
            </a:extLst>
          </p:cNvPr>
          <p:cNvCxnSpPr/>
          <p:nvPr/>
        </p:nvCxnSpPr>
        <p:spPr>
          <a:xfrm>
            <a:off x="9144000" y="3505200"/>
            <a:ext cx="685800" cy="3048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629D47-537E-49EA-9B2E-B68DEA049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32766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A7FB14-15D4-4211-AB39-CA9CFBE63300}"/>
              </a:ext>
            </a:extLst>
          </p:cNvPr>
          <p:cNvCxnSpPr/>
          <p:nvPr/>
        </p:nvCxnSpPr>
        <p:spPr>
          <a:xfrm flipH="1">
            <a:off x="9144000" y="4419600"/>
            <a:ext cx="685800" cy="304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3780FB-46C3-4918-BAD2-8A3643095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42338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393E43-2948-4032-AB3E-C527750EC0A9}"/>
              </a:ext>
            </a:extLst>
          </p:cNvPr>
          <p:cNvCxnSpPr/>
          <p:nvPr/>
        </p:nvCxnSpPr>
        <p:spPr>
          <a:xfrm flipH="1">
            <a:off x="7848600" y="5029200"/>
            <a:ext cx="762000" cy="3048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BA4F651-BB95-4F68-A662-56D580B48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8434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m4</a:t>
            </a:r>
          </a:p>
        </p:txBody>
      </p:sp>
      <p:pic>
        <p:nvPicPr>
          <p:cNvPr id="58" name="Picture 2" descr="C:\Users\vkolar\AppData\Local\Microsoft\Windows\Temporary Internet Files\Content.IE5\E2H73JIM\MC900432530[1].png">
            <a:extLst>
              <a:ext uri="{FF2B5EF4-FFF2-40B4-BE49-F238E27FC236}">
                <a16:creationId xmlns:a16="http://schemas.microsoft.com/office/drawing/2014/main" id="{DA9CD44C-71A8-4157-9541-FD829EE58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438401"/>
            <a:ext cx="42703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 descr="C:\Users\vkolar\AppData\Local\Microsoft\Windows\Temporary Internet Files\Content.IE5\E2H73JIM\MC900432530[1].png">
            <a:extLst>
              <a:ext uri="{FF2B5EF4-FFF2-40B4-BE49-F238E27FC236}">
                <a16:creationId xmlns:a16="http://schemas.microsoft.com/office/drawing/2014/main" id="{29D7ECF6-6F9D-4F15-BD96-AF4FA14AB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64" y="2981326"/>
            <a:ext cx="42703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5A27D73-1C1C-42C7-ADB0-8A6841E26657}"/>
              </a:ext>
            </a:extLst>
          </p:cNvPr>
          <p:cNvSpPr/>
          <p:nvPr/>
        </p:nvSpPr>
        <p:spPr>
          <a:xfrm>
            <a:off x="9210982" y="3810001"/>
            <a:ext cx="466419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32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</a:rPr>
              <a:t>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507399-491F-4254-9367-1B9DB04A3679}"/>
              </a:ext>
            </a:extLst>
          </p:cNvPr>
          <p:cNvSpPr/>
          <p:nvPr/>
        </p:nvSpPr>
        <p:spPr>
          <a:xfrm>
            <a:off x="7991782" y="4444426"/>
            <a:ext cx="466419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32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51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FD69794-8A61-462C-961C-19CE5377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Lamport’s Clock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7144-20EC-49EA-BAA8-B2213BD13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5864352" cy="4953000"/>
          </a:xfrm>
        </p:spPr>
        <p:txBody>
          <a:bodyPr/>
          <a:lstStyle/>
          <a:p>
            <a:r>
              <a:rPr lang="en-US" altLang="en-US" sz="2800" dirty="0"/>
              <a:t>When a message is being sent:</a:t>
            </a:r>
          </a:p>
          <a:p>
            <a:pPr lvl="1"/>
            <a:r>
              <a:rPr lang="en-US" altLang="en-US" sz="2400" dirty="0"/>
              <a:t>Each message carries a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altLang="en-US" sz="2400" dirty="0"/>
              <a:t> according to the sender’s logical clock</a:t>
            </a:r>
          </a:p>
          <a:p>
            <a:pPr>
              <a:buFontTx/>
              <a:buNone/>
            </a:pPr>
            <a:endParaRPr lang="en-US" altLang="en-US" sz="2400" dirty="0"/>
          </a:p>
          <a:p>
            <a:r>
              <a:rPr lang="en-US" altLang="en-US" sz="2800" dirty="0"/>
              <a:t>When a message is received:</a:t>
            </a:r>
          </a:p>
          <a:p>
            <a:pPr lvl="1"/>
            <a:r>
              <a:rPr lang="en-US" altLang="en-US" sz="2400" dirty="0"/>
              <a:t>If the receiver logical clock is less than the message sending time in the packet, then adjust the receiver’s clock such that: 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timestamp + 1</a:t>
            </a:r>
          </a:p>
          <a:p>
            <a:pPr lvl="1">
              <a:buFontTx/>
              <a:buNone/>
            </a:pPr>
            <a:endParaRPr lang="en-US" altLang="en-US" sz="2000" dirty="0">
              <a:ea typeface="Arial" panose="020B0604020202020204" pitchFamily="34" charset="0"/>
            </a:endParaRPr>
          </a:p>
          <a:p>
            <a:pPr lvl="2"/>
            <a:endParaRPr lang="en-US" altLang="en-US" sz="1400" dirty="0">
              <a:ea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166B3-CBF4-45FB-8560-7462BA4E38C3}"/>
              </a:ext>
            </a:extLst>
          </p:cNvPr>
          <p:cNvSpPr/>
          <p:nvPr/>
        </p:nvSpPr>
        <p:spPr>
          <a:xfrm>
            <a:off x="7162800" y="2438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C40B8-0EFB-473C-A4CE-2549277A78A0}"/>
              </a:ext>
            </a:extLst>
          </p:cNvPr>
          <p:cNvSpPr/>
          <p:nvPr/>
        </p:nvSpPr>
        <p:spPr>
          <a:xfrm>
            <a:off x="7162800" y="27432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B75833-5FB6-4748-B234-AF1FF38CEB90}"/>
              </a:ext>
            </a:extLst>
          </p:cNvPr>
          <p:cNvSpPr/>
          <p:nvPr/>
        </p:nvSpPr>
        <p:spPr>
          <a:xfrm>
            <a:off x="7162800" y="30480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E7C55-9718-4EA7-BBB0-AAFFCB7ED8C6}"/>
              </a:ext>
            </a:extLst>
          </p:cNvPr>
          <p:cNvSpPr/>
          <p:nvPr/>
        </p:nvSpPr>
        <p:spPr>
          <a:xfrm>
            <a:off x="7162800" y="33528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9950E4-BD8D-4D4E-9B35-5B5850CAEA03}"/>
              </a:ext>
            </a:extLst>
          </p:cNvPr>
          <p:cNvSpPr/>
          <p:nvPr/>
        </p:nvSpPr>
        <p:spPr>
          <a:xfrm>
            <a:off x="7162800" y="3657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77054E-C786-4196-BEBB-9D272F8117B7}"/>
              </a:ext>
            </a:extLst>
          </p:cNvPr>
          <p:cNvSpPr/>
          <p:nvPr/>
        </p:nvSpPr>
        <p:spPr>
          <a:xfrm>
            <a:off x="7162800" y="3962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70894-0532-486A-A5E3-2662CE25E8AA}"/>
              </a:ext>
            </a:extLst>
          </p:cNvPr>
          <p:cNvSpPr/>
          <p:nvPr/>
        </p:nvSpPr>
        <p:spPr>
          <a:xfrm>
            <a:off x="7162800" y="42672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987EA-039A-4EC7-8689-02D3989EA943}"/>
              </a:ext>
            </a:extLst>
          </p:cNvPr>
          <p:cNvSpPr/>
          <p:nvPr/>
        </p:nvSpPr>
        <p:spPr>
          <a:xfrm>
            <a:off x="7162800" y="45720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D4C6D9-FF81-4BF3-B9B5-B07ABC1FCF99}"/>
              </a:ext>
            </a:extLst>
          </p:cNvPr>
          <p:cNvSpPr/>
          <p:nvPr/>
        </p:nvSpPr>
        <p:spPr>
          <a:xfrm>
            <a:off x="7162800" y="48768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A45FCF-B728-4559-B93C-D4787FE20DF4}"/>
              </a:ext>
            </a:extLst>
          </p:cNvPr>
          <p:cNvSpPr/>
          <p:nvPr/>
        </p:nvSpPr>
        <p:spPr>
          <a:xfrm>
            <a:off x="7162800" y="5181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7C333-D608-4AC5-8C30-72AFF717D9FC}"/>
              </a:ext>
            </a:extLst>
          </p:cNvPr>
          <p:cNvSpPr/>
          <p:nvPr/>
        </p:nvSpPr>
        <p:spPr>
          <a:xfrm>
            <a:off x="7162800" y="5486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D863F4-5E8C-4A5C-8B41-2EAAAFAC77CB}"/>
              </a:ext>
            </a:extLst>
          </p:cNvPr>
          <p:cNvSpPr/>
          <p:nvPr/>
        </p:nvSpPr>
        <p:spPr>
          <a:xfrm>
            <a:off x="8534400" y="2438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73279-98DB-485B-BB69-1D15559AA068}"/>
              </a:ext>
            </a:extLst>
          </p:cNvPr>
          <p:cNvSpPr/>
          <p:nvPr/>
        </p:nvSpPr>
        <p:spPr>
          <a:xfrm>
            <a:off x="8534400" y="27432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31FAAB-3A9B-42E8-B761-1AB4E0F8DEEE}"/>
              </a:ext>
            </a:extLst>
          </p:cNvPr>
          <p:cNvSpPr/>
          <p:nvPr/>
        </p:nvSpPr>
        <p:spPr>
          <a:xfrm>
            <a:off x="8534400" y="30480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F00AD4-6BFE-4213-89CD-30D267F04FEB}"/>
              </a:ext>
            </a:extLst>
          </p:cNvPr>
          <p:cNvSpPr/>
          <p:nvPr/>
        </p:nvSpPr>
        <p:spPr>
          <a:xfrm>
            <a:off x="8534400" y="33528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20B232-6253-432E-9C2E-244ED59E87C9}"/>
              </a:ext>
            </a:extLst>
          </p:cNvPr>
          <p:cNvSpPr/>
          <p:nvPr/>
        </p:nvSpPr>
        <p:spPr>
          <a:xfrm>
            <a:off x="8534400" y="36576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0E37BA-1750-45C8-9AD6-AD3215254869}"/>
              </a:ext>
            </a:extLst>
          </p:cNvPr>
          <p:cNvSpPr/>
          <p:nvPr/>
        </p:nvSpPr>
        <p:spPr>
          <a:xfrm>
            <a:off x="8534400" y="3962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E34D10-F288-4206-A5AE-54232F8A84B6}"/>
              </a:ext>
            </a:extLst>
          </p:cNvPr>
          <p:cNvSpPr/>
          <p:nvPr/>
        </p:nvSpPr>
        <p:spPr>
          <a:xfrm>
            <a:off x="8534400" y="42672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F7ABB1-BD7A-4E23-9A3B-273277B3181F}"/>
              </a:ext>
            </a:extLst>
          </p:cNvPr>
          <p:cNvSpPr/>
          <p:nvPr/>
        </p:nvSpPr>
        <p:spPr>
          <a:xfrm>
            <a:off x="8534400" y="45720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0F9A8C-999C-4CB8-BBFD-DC739CFCF75F}"/>
              </a:ext>
            </a:extLst>
          </p:cNvPr>
          <p:cNvSpPr/>
          <p:nvPr/>
        </p:nvSpPr>
        <p:spPr>
          <a:xfrm>
            <a:off x="8534400" y="48768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8BCB24-631B-4A3D-9587-26E99220CC9E}"/>
              </a:ext>
            </a:extLst>
          </p:cNvPr>
          <p:cNvSpPr/>
          <p:nvPr/>
        </p:nvSpPr>
        <p:spPr>
          <a:xfrm>
            <a:off x="8534400" y="51816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7F1913-2880-4DF5-9FCD-18A1D31574E3}"/>
              </a:ext>
            </a:extLst>
          </p:cNvPr>
          <p:cNvSpPr/>
          <p:nvPr/>
        </p:nvSpPr>
        <p:spPr>
          <a:xfrm>
            <a:off x="8534400" y="5486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9CDF29-B4EC-4F13-8ECA-DA5947638C29}"/>
              </a:ext>
            </a:extLst>
          </p:cNvPr>
          <p:cNvSpPr/>
          <p:nvPr/>
        </p:nvSpPr>
        <p:spPr>
          <a:xfrm>
            <a:off x="9906000" y="2438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5D6FFA-CDC2-45F8-8A2A-2BAF67C209EE}"/>
              </a:ext>
            </a:extLst>
          </p:cNvPr>
          <p:cNvSpPr/>
          <p:nvPr/>
        </p:nvSpPr>
        <p:spPr>
          <a:xfrm>
            <a:off x="9906000" y="27432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E32D92-2D6A-408D-A5DA-F6A718067ED2}"/>
              </a:ext>
            </a:extLst>
          </p:cNvPr>
          <p:cNvSpPr/>
          <p:nvPr/>
        </p:nvSpPr>
        <p:spPr>
          <a:xfrm>
            <a:off x="9906000" y="30480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D31B17-9E1A-450E-AD84-6156F490CBA6}"/>
              </a:ext>
            </a:extLst>
          </p:cNvPr>
          <p:cNvSpPr/>
          <p:nvPr/>
        </p:nvSpPr>
        <p:spPr>
          <a:xfrm>
            <a:off x="9906000" y="33528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FB6062-5B2A-473C-A1A6-27ECFB48C07F}"/>
              </a:ext>
            </a:extLst>
          </p:cNvPr>
          <p:cNvSpPr/>
          <p:nvPr/>
        </p:nvSpPr>
        <p:spPr>
          <a:xfrm>
            <a:off x="9906000" y="36576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CC5D34-3C72-4278-8184-307E6FA71730}"/>
              </a:ext>
            </a:extLst>
          </p:cNvPr>
          <p:cNvSpPr/>
          <p:nvPr/>
        </p:nvSpPr>
        <p:spPr>
          <a:xfrm>
            <a:off x="9906000" y="3962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3F0979-4D66-44CC-81EF-02B1C746F1DD}"/>
              </a:ext>
            </a:extLst>
          </p:cNvPr>
          <p:cNvSpPr/>
          <p:nvPr/>
        </p:nvSpPr>
        <p:spPr>
          <a:xfrm>
            <a:off x="9906000" y="42672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E4651C-1923-47EF-86B2-48EA2DC17E8D}"/>
              </a:ext>
            </a:extLst>
          </p:cNvPr>
          <p:cNvSpPr/>
          <p:nvPr/>
        </p:nvSpPr>
        <p:spPr>
          <a:xfrm>
            <a:off x="9906000" y="45720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12539B-EDE6-4E8A-826D-5295816CAF3C}"/>
              </a:ext>
            </a:extLst>
          </p:cNvPr>
          <p:cNvSpPr/>
          <p:nvPr/>
        </p:nvSpPr>
        <p:spPr>
          <a:xfrm>
            <a:off x="9906000" y="48768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6B00ED-7C29-402A-A964-BD931EA257A4}"/>
              </a:ext>
            </a:extLst>
          </p:cNvPr>
          <p:cNvSpPr/>
          <p:nvPr/>
        </p:nvSpPr>
        <p:spPr>
          <a:xfrm>
            <a:off x="9906000" y="51816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90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037CA9-DBAD-42CE-8B37-4C5C14FA43B9}"/>
              </a:ext>
            </a:extLst>
          </p:cNvPr>
          <p:cNvSpPr/>
          <p:nvPr/>
        </p:nvSpPr>
        <p:spPr>
          <a:xfrm>
            <a:off x="9906000" y="5486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C465F7-C6C3-4EF3-B885-79C1F3DAA928}"/>
              </a:ext>
            </a:extLst>
          </p:cNvPr>
          <p:cNvSpPr/>
          <p:nvPr/>
        </p:nvSpPr>
        <p:spPr>
          <a:xfrm>
            <a:off x="70866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AC9B8E-61E2-4FC5-99AD-32C93BA73B25}"/>
              </a:ext>
            </a:extLst>
          </p:cNvPr>
          <p:cNvSpPr/>
          <p:nvPr/>
        </p:nvSpPr>
        <p:spPr>
          <a:xfrm>
            <a:off x="84582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C9C0C6-425D-4B05-B0C0-6E08FFE59569}"/>
              </a:ext>
            </a:extLst>
          </p:cNvPr>
          <p:cNvSpPr/>
          <p:nvPr/>
        </p:nvSpPr>
        <p:spPr>
          <a:xfrm>
            <a:off x="98298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3807C8-81D5-4D3C-854C-43F39FDE7003}"/>
              </a:ext>
            </a:extLst>
          </p:cNvPr>
          <p:cNvCxnSpPr/>
          <p:nvPr/>
        </p:nvCxnSpPr>
        <p:spPr>
          <a:xfrm flipH="1">
            <a:off x="9067800" y="4419600"/>
            <a:ext cx="838200" cy="304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7914AEB-C417-4F5F-A6EB-E868BA9257EE}"/>
              </a:ext>
            </a:extLst>
          </p:cNvPr>
          <p:cNvSpPr txBox="1"/>
          <p:nvPr/>
        </p:nvSpPr>
        <p:spPr>
          <a:xfrm>
            <a:off x="9144000" y="4114801"/>
            <a:ext cx="685800" cy="307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</a:rPr>
              <a:t>m3:60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266BB4-9EE4-4408-A564-B2AFD0593F4A}"/>
              </a:ext>
            </a:extLst>
          </p:cNvPr>
          <p:cNvCxnSpPr/>
          <p:nvPr/>
        </p:nvCxnSpPr>
        <p:spPr>
          <a:xfrm flipH="1">
            <a:off x="7696200" y="5029200"/>
            <a:ext cx="838200" cy="3048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DF9676E-9B2E-4B44-8436-2121FF4F4B5A}"/>
              </a:ext>
            </a:extLst>
          </p:cNvPr>
          <p:cNvSpPr/>
          <p:nvPr/>
        </p:nvSpPr>
        <p:spPr>
          <a:xfrm>
            <a:off x="8534400" y="45720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B0E829-D00C-4406-8A55-73CEBD433F32}"/>
              </a:ext>
            </a:extLst>
          </p:cNvPr>
          <p:cNvSpPr txBox="1"/>
          <p:nvPr/>
        </p:nvSpPr>
        <p:spPr>
          <a:xfrm>
            <a:off x="7772400" y="4724401"/>
            <a:ext cx="685800" cy="307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</a:rPr>
              <a:t>m4:69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2612789-FDB1-4560-9260-8D03884FDAA3}"/>
              </a:ext>
            </a:extLst>
          </p:cNvPr>
          <p:cNvSpPr/>
          <p:nvPr/>
        </p:nvSpPr>
        <p:spPr>
          <a:xfrm>
            <a:off x="7162800" y="5181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B71E542-30C3-499C-B797-504752E5B360}"/>
              </a:ext>
            </a:extLst>
          </p:cNvPr>
          <p:cNvSpPr/>
          <p:nvPr/>
        </p:nvSpPr>
        <p:spPr>
          <a:xfrm>
            <a:off x="8534400" y="48768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69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3F0460-BE52-4D57-95F8-32F69EDF0657}"/>
              </a:ext>
            </a:extLst>
          </p:cNvPr>
          <p:cNvSpPr/>
          <p:nvPr/>
        </p:nvSpPr>
        <p:spPr>
          <a:xfrm>
            <a:off x="8534400" y="51816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E4CE3F-901D-4D49-9FE9-E0D36306A6AE}"/>
              </a:ext>
            </a:extLst>
          </p:cNvPr>
          <p:cNvSpPr/>
          <p:nvPr/>
        </p:nvSpPr>
        <p:spPr>
          <a:xfrm>
            <a:off x="8534400" y="5486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C50A94-0423-471C-8218-70EAD39F9E4C}"/>
              </a:ext>
            </a:extLst>
          </p:cNvPr>
          <p:cNvSpPr/>
          <p:nvPr/>
        </p:nvSpPr>
        <p:spPr>
          <a:xfrm>
            <a:off x="7162800" y="5181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DF990A0-6E9A-404D-BA74-014BAEFEAB85}"/>
              </a:ext>
            </a:extLst>
          </p:cNvPr>
          <p:cNvSpPr/>
          <p:nvPr/>
        </p:nvSpPr>
        <p:spPr>
          <a:xfrm>
            <a:off x="7162800" y="5486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AAB85D7-39E4-4676-9D11-44C9A4D9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016" y="274320"/>
            <a:ext cx="8634984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Logical Clock Without a Physical Clock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9479E7F-A996-458F-AE71-565A270C2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Previous examples assumed that there is a physical clock at each computer (probably running at different rates)</a:t>
            </a:r>
          </a:p>
          <a:p>
            <a:pPr lvl="4"/>
            <a:endParaRPr lang="en-US" altLang="en-US" sz="1400" dirty="0">
              <a:ea typeface="Arial" panose="020B0604020202020204" pitchFamily="34" charset="0"/>
            </a:endParaRPr>
          </a:p>
          <a:p>
            <a:r>
              <a:rPr lang="en-US" altLang="en-US" sz="3200" dirty="0"/>
              <a:t>How to attach a time value to an event when there is no global clock?</a:t>
            </a:r>
          </a:p>
          <a:p>
            <a:pPr lvl="4"/>
            <a:endParaRPr lang="en-US" altLang="en-US" sz="1200" dirty="0"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9A96E93-90C5-4CB5-8B85-5918E46A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Implementation of Lamport’s Clock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D349684-43F6-4169-B04D-12F906A5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257556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+mn-ea"/>
              </a:rPr>
              <a:t>Each process 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lang="en-US" sz="2400" baseline="-25000" dirty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400" dirty="0">
                <a:ea typeface="+mn-ea"/>
              </a:rPr>
              <a:t> maintains a local counter </a:t>
            </a:r>
            <a:r>
              <a:rPr lang="en-US" sz="2400" dirty="0" err="1">
                <a:latin typeface="Courier New" pitchFamily="49" charset="0"/>
                <a:ea typeface="+mn-ea"/>
                <a:cs typeface="Courier New" pitchFamily="49" charset="0"/>
              </a:rPr>
              <a:t>C</a:t>
            </a:r>
            <a:r>
              <a:rPr lang="en-US" sz="2400" baseline="-250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400" dirty="0">
                <a:ea typeface="+mn-ea"/>
              </a:rPr>
              <a:t> and adjusts this counter according to the following rules:</a:t>
            </a:r>
          </a:p>
          <a:p>
            <a:pPr lvl="4">
              <a:defRPr/>
            </a:pPr>
            <a:endParaRPr lang="en-US" sz="1050" dirty="0"/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2000" dirty="0"/>
              <a:t>For any two successive events that take place within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/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/>
              <a:t> is incremented by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2000" dirty="0"/>
              <a:t>Each time a message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dirty="0"/>
              <a:t> is sent by process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/>
              <a:t> 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dirty="0"/>
              <a:t> is assigned a timestamp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(m)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aseline="-250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000" baseline="-25000" dirty="0"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2000" dirty="0"/>
              <a:t>Whenever a message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dirty="0"/>
              <a:t> is received by a process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/>
              <a:t> adjusts its local counter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/>
              <a:t> to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max(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(m)) + 1</a:t>
            </a:r>
            <a:endParaRPr lang="en-US" sz="2000" b="1" dirty="0"/>
          </a:p>
          <a:p>
            <a:pPr lvl="4">
              <a:defRPr/>
            </a:pPr>
            <a:endParaRPr lang="en-US" sz="1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486B5FF-1E3A-4457-8237-B444A6F0EDEC}"/>
              </a:ext>
            </a:extLst>
          </p:cNvPr>
          <p:cNvCxnSpPr/>
          <p:nvPr/>
        </p:nvCxnSpPr>
        <p:spPr>
          <a:xfrm>
            <a:off x="3352800" y="4648200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0C1C03-B8ED-4198-A2C2-E03E4D225F28}"/>
              </a:ext>
            </a:extLst>
          </p:cNvPr>
          <p:cNvCxnSpPr/>
          <p:nvPr/>
        </p:nvCxnSpPr>
        <p:spPr>
          <a:xfrm>
            <a:off x="3352800" y="5387976"/>
            <a:ext cx="5334000" cy="22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193513-DAF1-4B5A-9C28-193CE0A33280}"/>
              </a:ext>
            </a:extLst>
          </p:cNvPr>
          <p:cNvCxnSpPr/>
          <p:nvPr/>
        </p:nvCxnSpPr>
        <p:spPr>
          <a:xfrm>
            <a:off x="3352800" y="6096000"/>
            <a:ext cx="5334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AC92BD-3108-464A-A7C7-EA0E4AAB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473575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P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BD154-22EB-438F-9161-86A513F43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21335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9791C-ADFF-42A4-B3C1-F23852360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9102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P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endParaRPr lang="en-US" altLang="en-US" sz="160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4F5438-63B1-4785-8857-404999835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2751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=1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1D3D12-2B6F-4CE5-97A3-51F0D6D9D752}"/>
              </a:ext>
            </a:extLst>
          </p:cNvPr>
          <p:cNvCxnSpPr/>
          <p:nvPr/>
        </p:nvCxnSpPr>
        <p:spPr>
          <a:xfrm>
            <a:off x="6019800" y="4572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57FD7E-12F7-4D3B-A499-BFA6AF489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751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=2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4C9656-54ED-4F6F-9D42-BF731A210FC5}"/>
              </a:ext>
            </a:extLst>
          </p:cNvPr>
          <p:cNvCxnSpPr/>
          <p:nvPr/>
        </p:nvCxnSpPr>
        <p:spPr>
          <a:xfrm>
            <a:off x="7772400" y="4572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C30247-0F6A-4A6C-86A1-3F45DE5ED0D5}"/>
              </a:ext>
            </a:extLst>
          </p:cNvPr>
          <p:cNvCxnSpPr/>
          <p:nvPr/>
        </p:nvCxnSpPr>
        <p:spPr>
          <a:xfrm>
            <a:off x="7772400" y="4648200"/>
            <a:ext cx="533400" cy="762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3141DC-F0B5-4E70-AE0C-85AB6F56A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267200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=0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FB7320-4A08-4C5F-B5FB-2C61D9E6A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006975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C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r>
              <a:rPr lang="en-US" altLang="en-US" sz="1600">
                <a:solidFill>
                  <a:srgbClr val="FF0000"/>
                </a:solidFill>
              </a:rPr>
              <a:t>=0</a:t>
            </a:r>
            <a:endParaRPr lang="en-US" altLang="en-US" sz="1600" baseline="-2500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485C4B-0F4B-4934-AA08-89AF52F20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229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C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r>
              <a:rPr lang="en-US" altLang="en-US" sz="1600">
                <a:solidFill>
                  <a:srgbClr val="0000FF"/>
                </a:solidFill>
              </a:rPr>
              <a:t>=0</a:t>
            </a:r>
            <a:endParaRPr lang="en-US" altLang="en-US" sz="1600" baseline="-2500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03E915-3A8D-44FC-B0DF-F00CF7412821}"/>
              </a:ext>
            </a:extLst>
          </p:cNvPr>
          <p:cNvCxnSpPr/>
          <p:nvPr/>
        </p:nvCxnSpPr>
        <p:spPr>
          <a:xfrm>
            <a:off x="3352800" y="4572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9B03B2-A242-42CF-BA69-A491EFCFA507}"/>
              </a:ext>
            </a:extLst>
          </p:cNvPr>
          <p:cNvCxnSpPr/>
          <p:nvPr/>
        </p:nvCxnSpPr>
        <p:spPr>
          <a:xfrm>
            <a:off x="3352800" y="5311775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9E9EDD-78B2-46DC-9186-E5452E359E7C}"/>
              </a:ext>
            </a:extLst>
          </p:cNvPr>
          <p:cNvCxnSpPr/>
          <p:nvPr/>
        </p:nvCxnSpPr>
        <p:spPr>
          <a:xfrm>
            <a:off x="3352800" y="6019800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37DE59-964D-4828-96BE-8F240D972583}"/>
              </a:ext>
            </a:extLst>
          </p:cNvPr>
          <p:cNvCxnSpPr/>
          <p:nvPr/>
        </p:nvCxnSpPr>
        <p:spPr>
          <a:xfrm>
            <a:off x="8305800" y="5334000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C903E4E-B9EC-44D9-8D43-69CE5E031903}"/>
              </a:ext>
            </a:extLst>
          </p:cNvPr>
          <p:cNvSpPr/>
          <p:nvPr/>
        </p:nvSpPr>
        <p:spPr>
          <a:xfrm>
            <a:off x="7315201" y="4843464"/>
            <a:ext cx="542925" cy="33813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/>
              <a:t>m</a:t>
            </a:r>
            <a:r>
              <a:rPr lang="en-US" sz="1600" dirty="0">
                <a:sym typeface="Wingdings" pitchFamily="2" charset="2"/>
              </a:rPr>
              <a:t>:</a:t>
            </a:r>
            <a:r>
              <a:rPr lang="en-US" sz="1600" dirty="0"/>
              <a:t>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5867A-4889-403C-AE3B-4F363DCD7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029200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C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r>
              <a:rPr lang="en-US" altLang="en-US" sz="1600">
                <a:solidFill>
                  <a:srgbClr val="FF0000"/>
                </a:solidFill>
              </a:rPr>
              <a:t>=3</a:t>
            </a:r>
            <a:endParaRPr lang="en-US" altLang="en-US" sz="1600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5" grpId="0"/>
      <p:bldP spid="16" grpId="0"/>
      <p:bldP spid="17" grpId="0"/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B0FF823-C321-46E0-BA16-2FFB092D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Placement of Logical Clock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4B87E299-E0C0-450D-8069-CF63D0404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In a computer, several processes can use different logical clocks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However, instead of each process maintaining its own logical clock, a single logical clock can be implemented in the middleware as a time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9DD55B-F49C-40A1-A349-6B2B1969676A}"/>
              </a:ext>
            </a:extLst>
          </p:cNvPr>
          <p:cNvSpPr/>
          <p:nvPr/>
        </p:nvSpPr>
        <p:spPr>
          <a:xfrm>
            <a:off x="2209800" y="5795962"/>
            <a:ext cx="1447800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Network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1116DE-DC2C-4623-ACDB-3028D6D6ED8D}"/>
              </a:ext>
            </a:extLst>
          </p:cNvPr>
          <p:cNvSpPr/>
          <p:nvPr/>
        </p:nvSpPr>
        <p:spPr>
          <a:xfrm>
            <a:off x="2184903" y="4805362"/>
            <a:ext cx="1447800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b="1" dirty="0">
                <a:ln w="1905"/>
                <a:solidFill>
                  <a:schemeClr val="accent6">
                    <a:shade val="20000"/>
                    <a:satMod val="20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Middleware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BC1B04-5B21-4D71-A627-85E987F26662}"/>
              </a:ext>
            </a:extLst>
          </p:cNvPr>
          <p:cNvSpPr/>
          <p:nvPr/>
        </p:nvSpPr>
        <p:spPr>
          <a:xfrm>
            <a:off x="2209800" y="3738563"/>
            <a:ext cx="1447800" cy="3651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Application layer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C505A4-C34C-4DC9-B1D5-DEB6729F1A75}"/>
              </a:ext>
            </a:extLst>
          </p:cNvPr>
          <p:cNvCxnSpPr/>
          <p:nvPr/>
        </p:nvCxnSpPr>
        <p:spPr>
          <a:xfrm>
            <a:off x="2209800" y="5567362"/>
            <a:ext cx="7391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1EE656-0C4E-4642-88D1-E710A8212187}"/>
              </a:ext>
            </a:extLst>
          </p:cNvPr>
          <p:cNvCxnSpPr/>
          <p:nvPr/>
        </p:nvCxnSpPr>
        <p:spPr>
          <a:xfrm>
            <a:off x="2209800" y="4348162"/>
            <a:ext cx="7391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4ADBBF-8BB3-4B72-9FC3-75F482DFECAB}"/>
              </a:ext>
            </a:extLst>
          </p:cNvPr>
          <p:cNvCxnSpPr/>
          <p:nvPr/>
        </p:nvCxnSpPr>
        <p:spPr>
          <a:xfrm>
            <a:off x="5791200" y="3738562"/>
            <a:ext cx="0" cy="5334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E4904D1-CBD0-44E7-A858-AE35FBF465C8}"/>
              </a:ext>
            </a:extLst>
          </p:cNvPr>
          <p:cNvSpPr/>
          <p:nvPr/>
        </p:nvSpPr>
        <p:spPr>
          <a:xfrm>
            <a:off x="5715000" y="4256088"/>
            <a:ext cx="152400" cy="168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19EBCB-0C53-44DC-8CDB-1269B8D1ED9C}"/>
              </a:ext>
            </a:extLst>
          </p:cNvPr>
          <p:cNvCxnSpPr/>
          <p:nvPr/>
        </p:nvCxnSpPr>
        <p:spPr>
          <a:xfrm>
            <a:off x="5800725" y="5643562"/>
            <a:ext cx="0" cy="5334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5176E6A-CAE6-4B00-BB86-A720576AA5A1}"/>
              </a:ext>
            </a:extLst>
          </p:cNvPr>
          <p:cNvSpPr/>
          <p:nvPr/>
        </p:nvSpPr>
        <p:spPr>
          <a:xfrm>
            <a:off x="5715000" y="5475288"/>
            <a:ext cx="152400" cy="168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770C58-A66C-40D2-A560-9A26B7595A31}"/>
              </a:ext>
            </a:extLst>
          </p:cNvPr>
          <p:cNvCxnSpPr/>
          <p:nvPr/>
        </p:nvCxnSpPr>
        <p:spPr>
          <a:xfrm flipV="1">
            <a:off x="8399463" y="5643562"/>
            <a:ext cx="0" cy="4572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190AFF-937F-423D-805F-99AF5422130C}"/>
              </a:ext>
            </a:extLst>
          </p:cNvPr>
          <p:cNvCxnSpPr>
            <a:endCxn id="15" idx="0"/>
          </p:cNvCxnSpPr>
          <p:nvPr/>
        </p:nvCxnSpPr>
        <p:spPr>
          <a:xfrm>
            <a:off x="5789614" y="4440237"/>
            <a:ext cx="1587" cy="103505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3D1C18E-2F24-46E4-BEE5-FDEBC2451E8E}"/>
              </a:ext>
            </a:extLst>
          </p:cNvPr>
          <p:cNvSpPr/>
          <p:nvPr/>
        </p:nvSpPr>
        <p:spPr>
          <a:xfrm>
            <a:off x="4818706" y="4603921"/>
            <a:ext cx="1963094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</a:rPr>
              <a:t>Adjust local clock and timestamp message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FB9D31-9B04-4970-A36E-92D394A7112D}"/>
              </a:ext>
            </a:extLst>
          </p:cNvPr>
          <p:cNvSpPr/>
          <p:nvPr/>
        </p:nvSpPr>
        <p:spPr>
          <a:xfrm>
            <a:off x="8305800" y="4251326"/>
            <a:ext cx="152400" cy="1666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F8E629-2260-48DA-89B6-5306B9B28BEA}"/>
              </a:ext>
            </a:extLst>
          </p:cNvPr>
          <p:cNvSpPr/>
          <p:nvPr/>
        </p:nvSpPr>
        <p:spPr>
          <a:xfrm>
            <a:off x="8305800" y="5491163"/>
            <a:ext cx="152400" cy="168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960279-C59D-4D06-9240-E1315555D57C}"/>
              </a:ext>
            </a:extLst>
          </p:cNvPr>
          <p:cNvCxnSpPr>
            <a:stCxn id="24" idx="0"/>
            <a:endCxn id="23" idx="4"/>
          </p:cNvCxnSpPr>
          <p:nvPr/>
        </p:nvCxnSpPr>
        <p:spPr>
          <a:xfrm flipV="1">
            <a:off x="8382000" y="4418012"/>
            <a:ext cx="0" cy="107315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07411A-344C-42DC-BD75-2CBC36DD7BFE}"/>
              </a:ext>
            </a:extLst>
          </p:cNvPr>
          <p:cNvCxnSpPr/>
          <p:nvPr/>
        </p:nvCxnSpPr>
        <p:spPr>
          <a:xfrm flipV="1">
            <a:off x="8382000" y="3814763"/>
            <a:ext cx="0" cy="44132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54885CC-8C0C-47F2-B8CA-61F152F25E3E}"/>
              </a:ext>
            </a:extLst>
          </p:cNvPr>
          <p:cNvSpPr/>
          <p:nvPr/>
        </p:nvSpPr>
        <p:spPr>
          <a:xfrm>
            <a:off x="7409506" y="4612974"/>
            <a:ext cx="1963094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</a:rPr>
              <a:t>Adjust local clock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A66BBA-D662-42B7-8859-13969ED8541F}"/>
              </a:ext>
            </a:extLst>
          </p:cNvPr>
          <p:cNvSpPr txBox="1"/>
          <p:nvPr/>
        </p:nvSpPr>
        <p:spPr>
          <a:xfrm>
            <a:off x="4038600" y="3657600"/>
            <a:ext cx="1447800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200" dirty="0"/>
              <a:t>Application sends a message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438075-742E-41A2-B593-4BD3450044AE}"/>
              </a:ext>
            </a:extLst>
          </p:cNvPr>
          <p:cNvCxnSpPr/>
          <p:nvPr/>
        </p:nvCxnSpPr>
        <p:spPr>
          <a:xfrm>
            <a:off x="5486400" y="4119562"/>
            <a:ext cx="228600" cy="215900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AB6BDB-3B09-4682-9CE2-D26C3EB0F5E3}"/>
              </a:ext>
            </a:extLst>
          </p:cNvPr>
          <p:cNvCxnSpPr>
            <a:endCxn id="15" idx="3"/>
          </p:cNvCxnSpPr>
          <p:nvPr/>
        </p:nvCxnSpPr>
        <p:spPr>
          <a:xfrm flipV="1">
            <a:off x="5486401" y="5619750"/>
            <a:ext cx="250825" cy="176212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47279F-EDA8-4F58-908A-C69CD76A774E}"/>
              </a:ext>
            </a:extLst>
          </p:cNvPr>
          <p:cNvSpPr txBox="1"/>
          <p:nvPr/>
        </p:nvSpPr>
        <p:spPr>
          <a:xfrm>
            <a:off x="4038600" y="5791200"/>
            <a:ext cx="1447800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200" dirty="0"/>
              <a:t>Middleware sends a message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89CE64-B0BF-45A6-B4EA-0BCAC39A8831}"/>
              </a:ext>
            </a:extLst>
          </p:cNvPr>
          <p:cNvCxnSpPr>
            <a:endCxn id="24" idx="5"/>
          </p:cNvCxnSpPr>
          <p:nvPr/>
        </p:nvCxnSpPr>
        <p:spPr>
          <a:xfrm flipH="1" flipV="1">
            <a:off x="8435976" y="5634037"/>
            <a:ext cx="250825" cy="185738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F41CE4B-BF14-4893-8346-9AFDD91EB82D}"/>
              </a:ext>
            </a:extLst>
          </p:cNvPr>
          <p:cNvSpPr txBox="1"/>
          <p:nvPr/>
        </p:nvSpPr>
        <p:spPr>
          <a:xfrm>
            <a:off x="8686800" y="5791200"/>
            <a:ext cx="1447800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200" dirty="0"/>
              <a:t>Message is received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FA1E02-F88E-41E6-91CF-BB3AC4BC6303}"/>
              </a:ext>
            </a:extLst>
          </p:cNvPr>
          <p:cNvCxnSpPr>
            <a:endCxn id="23" idx="7"/>
          </p:cNvCxnSpPr>
          <p:nvPr/>
        </p:nvCxnSpPr>
        <p:spPr>
          <a:xfrm flipH="1">
            <a:off x="8435975" y="4129087"/>
            <a:ext cx="273050" cy="146050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1F470B-A93E-40D4-B8D8-09A5A984A1E7}"/>
              </a:ext>
            </a:extLst>
          </p:cNvPr>
          <p:cNvSpPr txBox="1"/>
          <p:nvPr/>
        </p:nvSpPr>
        <p:spPr>
          <a:xfrm>
            <a:off x="8709026" y="3667125"/>
            <a:ext cx="1654175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200" dirty="0"/>
              <a:t>Message is delivered to the application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E81362-667C-44DF-9D86-8804C3A8CC50}"/>
              </a:ext>
            </a:extLst>
          </p:cNvPr>
          <p:cNvCxnSpPr/>
          <p:nvPr/>
        </p:nvCxnSpPr>
        <p:spPr>
          <a:xfrm flipV="1">
            <a:off x="5800725" y="6100762"/>
            <a:ext cx="2598738" cy="762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3" grpId="0" animBg="1"/>
      <p:bldP spid="24" grpId="0" animBg="1"/>
      <p:bldP spid="35" grpId="0" animBg="1"/>
      <p:bldP spid="43" grpId="0" animBg="1"/>
      <p:bldP spid="46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47FE567-D3FE-45F9-9973-96E065FB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Limitation of Lamport’s Clock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D714194-8512-4891-A031-0051AF1B4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 err="1"/>
              <a:t>Lamport’s</a:t>
            </a:r>
            <a:r>
              <a:rPr lang="en-US" altLang="en-US" sz="2200" dirty="0"/>
              <a:t> clock ensures that if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b</a:t>
            </a:r>
            <a:r>
              <a:rPr lang="en-US" altLang="en-US" sz="2200" dirty="0">
                <a:sym typeface="Wingdings" panose="05000000000000000000" pitchFamily="2" charset="2"/>
              </a:rPr>
              <a:t>, then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C(a) &lt; C(b)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2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sym typeface="Wingdings" panose="05000000000000000000" pitchFamily="2" charset="2"/>
              </a:rPr>
              <a:t>However, it does not say anything about any two </a:t>
            </a:r>
            <a:r>
              <a:rPr lang="en-US" altLang="en-US" sz="2200" i="1" dirty="0">
                <a:sym typeface="Wingdings" panose="05000000000000000000" pitchFamily="2" charset="2"/>
              </a:rPr>
              <a:t>arbitrary</a:t>
            </a:r>
            <a:r>
              <a:rPr lang="en-US" altLang="en-US" sz="2200" dirty="0">
                <a:sym typeface="Wingdings" panose="05000000000000000000" pitchFamily="2" charset="2"/>
              </a:rPr>
              <a:t> (</a:t>
            </a:r>
            <a:r>
              <a:rPr lang="en-US" altLang="en-US" sz="2200" i="1" dirty="0">
                <a:sym typeface="Wingdings" panose="05000000000000000000" pitchFamily="2" charset="2"/>
              </a:rPr>
              <a:t>concurrent</a:t>
            </a:r>
            <a:r>
              <a:rPr lang="en-US" altLang="en-US" sz="2200" dirty="0">
                <a:sym typeface="Wingdings" panose="05000000000000000000" pitchFamily="2" charset="2"/>
              </a:rPr>
              <a:t> or </a:t>
            </a:r>
            <a:r>
              <a:rPr lang="en-US" altLang="en-US" sz="2200" i="1" dirty="0">
                <a:sym typeface="Wingdings" panose="05000000000000000000" pitchFamily="2" charset="2"/>
              </a:rPr>
              <a:t>independent</a:t>
            </a:r>
            <a:r>
              <a:rPr lang="en-US" altLang="en-US" sz="2200" dirty="0">
                <a:sym typeface="Wingdings" panose="05000000000000000000" pitchFamily="2" charset="2"/>
              </a:rPr>
              <a:t>) events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en-US" sz="2200" dirty="0">
                <a:sym typeface="Wingdings" panose="05000000000000000000" pitchFamily="2" charset="2"/>
              </a:rPr>
              <a:t> and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altLang="en-US" sz="2200" dirty="0">
                <a:sym typeface="Wingdings" panose="05000000000000000000" pitchFamily="2" charset="2"/>
              </a:rPr>
              <a:t> by only comparing their time values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  <a:sym typeface="Wingdings" panose="05000000000000000000" pitchFamily="2" charset="2"/>
              </a:rPr>
              <a:t>For any two arbitrary events 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</a:t>
            </a:r>
            <a:r>
              <a:rPr lang="en-US" altLang="en-US" sz="2000" dirty="0">
                <a:ea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b</a:t>
            </a:r>
            <a:r>
              <a:rPr lang="en-US" altLang="en-US" sz="2000" dirty="0">
                <a:ea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C(a) &lt; C(b)</a:t>
            </a:r>
            <a:r>
              <a:rPr lang="en-US" altLang="en-US" sz="2000" dirty="0">
                <a:ea typeface="Arial" panose="020B0604020202020204" pitchFamily="34" charset="0"/>
                <a:sym typeface="Wingdings" panose="05000000000000000000" pitchFamily="2" charset="2"/>
              </a:rPr>
              <a:t> does not mean that 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ab</a:t>
            </a:r>
            <a:r>
              <a:rPr lang="en-US" altLang="en-US" sz="2000" dirty="0">
                <a:ea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sym typeface="Wingdings" panose="05000000000000000000" pitchFamily="2" charset="2"/>
              </a:rPr>
              <a:t>Example: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000" dirty="0">
              <a:latin typeface="Courier New" panose="02070309020205020404" pitchFamily="49" charset="0"/>
              <a:ea typeface="MS PGothic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A647C-0AAD-426C-82E7-751A3573D154}"/>
              </a:ext>
            </a:extLst>
          </p:cNvPr>
          <p:cNvSpPr/>
          <p:nvPr/>
        </p:nvSpPr>
        <p:spPr>
          <a:xfrm>
            <a:off x="2590800" y="42447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6831B1-4B5C-4464-A12C-F218D5370EDE}"/>
              </a:ext>
            </a:extLst>
          </p:cNvPr>
          <p:cNvSpPr/>
          <p:nvPr/>
        </p:nvSpPr>
        <p:spPr>
          <a:xfrm>
            <a:off x="2590800" y="44733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84955-BFFB-4CD2-B83B-1BD9E8B7F670}"/>
              </a:ext>
            </a:extLst>
          </p:cNvPr>
          <p:cNvSpPr/>
          <p:nvPr/>
        </p:nvSpPr>
        <p:spPr>
          <a:xfrm>
            <a:off x="2590800" y="47019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8AD250-941B-4DE4-A09B-D29F53856EDD}"/>
              </a:ext>
            </a:extLst>
          </p:cNvPr>
          <p:cNvSpPr/>
          <p:nvPr/>
        </p:nvSpPr>
        <p:spPr>
          <a:xfrm>
            <a:off x="2590800" y="49305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F904BE-147C-4A23-9C24-9B7A635ACF25}"/>
              </a:ext>
            </a:extLst>
          </p:cNvPr>
          <p:cNvSpPr/>
          <p:nvPr/>
        </p:nvSpPr>
        <p:spPr>
          <a:xfrm>
            <a:off x="2590800" y="51591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ECC4C4-848E-430B-99C1-9E2DAC24F955}"/>
              </a:ext>
            </a:extLst>
          </p:cNvPr>
          <p:cNvSpPr/>
          <p:nvPr/>
        </p:nvSpPr>
        <p:spPr>
          <a:xfrm>
            <a:off x="2590800" y="53877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30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55A731-8E2C-4C57-8FA6-1CC6486D7317}"/>
              </a:ext>
            </a:extLst>
          </p:cNvPr>
          <p:cNvSpPr/>
          <p:nvPr/>
        </p:nvSpPr>
        <p:spPr>
          <a:xfrm>
            <a:off x="2590800" y="56163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0A1974-3538-44FB-9551-8CDA82E19596}"/>
              </a:ext>
            </a:extLst>
          </p:cNvPr>
          <p:cNvSpPr/>
          <p:nvPr/>
        </p:nvSpPr>
        <p:spPr>
          <a:xfrm>
            <a:off x="2590800" y="58449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42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8A925F-581E-4CB4-91E6-1C696A00D1F9}"/>
              </a:ext>
            </a:extLst>
          </p:cNvPr>
          <p:cNvSpPr/>
          <p:nvPr/>
        </p:nvSpPr>
        <p:spPr>
          <a:xfrm>
            <a:off x="2590800" y="60735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48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16B800-D0C9-49FD-A285-398E8E0C42AA}"/>
              </a:ext>
            </a:extLst>
          </p:cNvPr>
          <p:cNvSpPr/>
          <p:nvPr/>
        </p:nvSpPr>
        <p:spPr>
          <a:xfrm>
            <a:off x="2590800" y="63021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54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CA935-9C51-49F9-9D24-65FB56589B9F}"/>
              </a:ext>
            </a:extLst>
          </p:cNvPr>
          <p:cNvSpPr/>
          <p:nvPr/>
        </p:nvSpPr>
        <p:spPr>
          <a:xfrm>
            <a:off x="2590800" y="65307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60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C3BC5C-7080-457F-8481-CC1218B303FE}"/>
              </a:ext>
            </a:extLst>
          </p:cNvPr>
          <p:cNvSpPr/>
          <p:nvPr/>
        </p:nvSpPr>
        <p:spPr>
          <a:xfrm>
            <a:off x="3962400" y="42447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B18AC7-27AC-46BD-80C4-1D9CBC7D9563}"/>
              </a:ext>
            </a:extLst>
          </p:cNvPr>
          <p:cNvSpPr/>
          <p:nvPr/>
        </p:nvSpPr>
        <p:spPr>
          <a:xfrm>
            <a:off x="3962400" y="44733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AF0764-4F72-4638-9574-9774B1B1684E}"/>
              </a:ext>
            </a:extLst>
          </p:cNvPr>
          <p:cNvSpPr/>
          <p:nvPr/>
        </p:nvSpPr>
        <p:spPr>
          <a:xfrm>
            <a:off x="3962400" y="47019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16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C15E14-1C38-487B-BA3B-B31B56A96CBB}"/>
              </a:ext>
            </a:extLst>
          </p:cNvPr>
          <p:cNvSpPr/>
          <p:nvPr/>
        </p:nvSpPr>
        <p:spPr>
          <a:xfrm>
            <a:off x="3962400" y="49305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24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77E3A-5F56-48F6-B63D-1149DE93CF4F}"/>
              </a:ext>
            </a:extLst>
          </p:cNvPr>
          <p:cNvSpPr/>
          <p:nvPr/>
        </p:nvSpPr>
        <p:spPr>
          <a:xfrm>
            <a:off x="3962400" y="51591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32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506592-B4A8-4502-B1BE-EEC8401FF164}"/>
              </a:ext>
            </a:extLst>
          </p:cNvPr>
          <p:cNvSpPr/>
          <p:nvPr/>
        </p:nvSpPr>
        <p:spPr>
          <a:xfrm>
            <a:off x="3962400" y="53877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40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CBE998-8904-474F-81A0-60EB775A6FCE}"/>
              </a:ext>
            </a:extLst>
          </p:cNvPr>
          <p:cNvSpPr/>
          <p:nvPr/>
        </p:nvSpPr>
        <p:spPr>
          <a:xfrm>
            <a:off x="3962400" y="56163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48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ACBDC6-E79D-4455-B9FC-6138D16FBE53}"/>
              </a:ext>
            </a:extLst>
          </p:cNvPr>
          <p:cNvSpPr/>
          <p:nvPr/>
        </p:nvSpPr>
        <p:spPr>
          <a:xfrm>
            <a:off x="3962400" y="58449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56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AACDC6-A113-4D32-ADD0-37484E027854}"/>
              </a:ext>
            </a:extLst>
          </p:cNvPr>
          <p:cNvSpPr/>
          <p:nvPr/>
        </p:nvSpPr>
        <p:spPr>
          <a:xfrm>
            <a:off x="3962400" y="6080815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64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91DE64-72A4-429C-87A5-620C2F291D26}"/>
              </a:ext>
            </a:extLst>
          </p:cNvPr>
          <p:cNvSpPr/>
          <p:nvPr/>
        </p:nvSpPr>
        <p:spPr>
          <a:xfrm>
            <a:off x="3962400" y="6316717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72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7FD5B0-2F9B-4743-91F0-CD6347B197B9}"/>
              </a:ext>
            </a:extLst>
          </p:cNvPr>
          <p:cNvSpPr/>
          <p:nvPr/>
        </p:nvSpPr>
        <p:spPr>
          <a:xfrm>
            <a:off x="3962400" y="6553200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AA2B52-A5FE-437A-8FFD-2587DCCB7DF0}"/>
              </a:ext>
            </a:extLst>
          </p:cNvPr>
          <p:cNvSpPr/>
          <p:nvPr/>
        </p:nvSpPr>
        <p:spPr>
          <a:xfrm>
            <a:off x="5334000" y="4244713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310210-4190-4EC8-BEDF-0F1A5982FE19}"/>
              </a:ext>
            </a:extLst>
          </p:cNvPr>
          <p:cNvSpPr/>
          <p:nvPr/>
        </p:nvSpPr>
        <p:spPr>
          <a:xfrm>
            <a:off x="5334000" y="4473313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A75DC5-9011-471A-AC09-D75E3573E8A2}"/>
              </a:ext>
            </a:extLst>
          </p:cNvPr>
          <p:cNvSpPr/>
          <p:nvPr/>
        </p:nvSpPr>
        <p:spPr>
          <a:xfrm>
            <a:off x="5334000" y="4701913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20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DCCC86-1519-4A3D-95E1-B2123BF71FB3}"/>
              </a:ext>
            </a:extLst>
          </p:cNvPr>
          <p:cNvSpPr/>
          <p:nvPr/>
        </p:nvSpPr>
        <p:spPr>
          <a:xfrm>
            <a:off x="5334000" y="4930513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5498CB-E5AE-4D6E-8C54-655F75C5AD03}"/>
              </a:ext>
            </a:extLst>
          </p:cNvPr>
          <p:cNvSpPr/>
          <p:nvPr/>
        </p:nvSpPr>
        <p:spPr>
          <a:xfrm>
            <a:off x="5334000" y="5159113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40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275C80-FD7B-492A-BAC0-0886F72D6E21}"/>
              </a:ext>
            </a:extLst>
          </p:cNvPr>
          <p:cNvSpPr/>
          <p:nvPr/>
        </p:nvSpPr>
        <p:spPr>
          <a:xfrm>
            <a:off x="5334000" y="5387713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50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B6EB39-8F33-4D61-B222-79AE9F0E427C}"/>
              </a:ext>
            </a:extLst>
          </p:cNvPr>
          <p:cNvSpPr/>
          <p:nvPr/>
        </p:nvSpPr>
        <p:spPr>
          <a:xfrm>
            <a:off x="5334000" y="5616313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60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7A919F-7A8F-49D6-BD4E-2AAE5BBFF6E7}"/>
              </a:ext>
            </a:extLst>
          </p:cNvPr>
          <p:cNvSpPr/>
          <p:nvPr/>
        </p:nvSpPr>
        <p:spPr>
          <a:xfrm>
            <a:off x="5334000" y="5844332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70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CFF62D-608E-47B2-B3F6-CF93670990F8}"/>
              </a:ext>
            </a:extLst>
          </p:cNvPr>
          <p:cNvSpPr/>
          <p:nvPr/>
        </p:nvSpPr>
        <p:spPr>
          <a:xfrm>
            <a:off x="5334000" y="6069941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80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AC5C4B-ECB4-491B-B464-1E7279C35A84}"/>
              </a:ext>
            </a:extLst>
          </p:cNvPr>
          <p:cNvSpPr/>
          <p:nvPr/>
        </p:nvSpPr>
        <p:spPr>
          <a:xfrm>
            <a:off x="5334000" y="6314458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90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A574C5-9352-4594-8997-C748D43FC26D}"/>
              </a:ext>
            </a:extLst>
          </p:cNvPr>
          <p:cNvSpPr/>
          <p:nvPr/>
        </p:nvSpPr>
        <p:spPr>
          <a:xfrm>
            <a:off x="5334000" y="6544372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100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85BFFF-360C-4589-A414-1CB982E29F66}"/>
              </a:ext>
            </a:extLst>
          </p:cNvPr>
          <p:cNvSpPr/>
          <p:nvPr/>
        </p:nvSpPr>
        <p:spPr>
          <a:xfrm>
            <a:off x="2514600" y="3958963"/>
            <a:ext cx="685800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P1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2B0958-1234-4C42-BF38-78DDDF9CD575}"/>
              </a:ext>
            </a:extLst>
          </p:cNvPr>
          <p:cNvSpPr/>
          <p:nvPr/>
        </p:nvSpPr>
        <p:spPr>
          <a:xfrm>
            <a:off x="3886200" y="3958963"/>
            <a:ext cx="685800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P2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C25798-979F-43F3-AA75-CFE000217081}"/>
              </a:ext>
            </a:extLst>
          </p:cNvPr>
          <p:cNvSpPr/>
          <p:nvPr/>
        </p:nvSpPr>
        <p:spPr>
          <a:xfrm>
            <a:off x="5257800" y="3958963"/>
            <a:ext cx="685800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P3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408DEA-BBE6-4450-9FCC-BA7B9AB3AC4C}"/>
              </a:ext>
            </a:extLst>
          </p:cNvPr>
          <p:cNvSpPr/>
          <p:nvPr/>
        </p:nvSpPr>
        <p:spPr>
          <a:xfrm>
            <a:off x="3962400" y="5844332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61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6AEB7B-09F0-44BE-B0FE-C7270A222AC4}"/>
              </a:ext>
            </a:extLst>
          </p:cNvPr>
          <p:cNvCxnSpPr/>
          <p:nvPr/>
        </p:nvCxnSpPr>
        <p:spPr>
          <a:xfrm>
            <a:off x="3124200" y="4587613"/>
            <a:ext cx="838200" cy="228600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AF2DE6-92E1-4ECB-BE30-AABD3EDA0891}"/>
              </a:ext>
            </a:extLst>
          </p:cNvPr>
          <p:cNvCxnSpPr/>
          <p:nvPr/>
        </p:nvCxnSpPr>
        <p:spPr>
          <a:xfrm flipH="1">
            <a:off x="4495800" y="4816213"/>
            <a:ext cx="83820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6AC19F2-BE96-4449-8900-B30CF20F8DB6}"/>
              </a:ext>
            </a:extLst>
          </p:cNvPr>
          <p:cNvCxnSpPr/>
          <p:nvPr/>
        </p:nvCxnSpPr>
        <p:spPr>
          <a:xfrm>
            <a:off x="4495800" y="5273413"/>
            <a:ext cx="838200" cy="2286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BB7651D-7A07-434F-9A39-CF3FAAD0C12C}"/>
              </a:ext>
            </a:extLst>
          </p:cNvPr>
          <p:cNvSpPr txBox="1"/>
          <p:nvPr/>
        </p:nvSpPr>
        <p:spPr>
          <a:xfrm>
            <a:off x="3276600" y="4320914"/>
            <a:ext cx="609600" cy="276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m1:6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A92ECF-A663-4F56-8659-66AE107ED70A}"/>
              </a:ext>
            </a:extLst>
          </p:cNvPr>
          <p:cNvSpPr txBox="1"/>
          <p:nvPr/>
        </p:nvSpPr>
        <p:spPr>
          <a:xfrm>
            <a:off x="4572000" y="4549514"/>
            <a:ext cx="609600" cy="276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m2:20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C791B3-C0EF-443D-A9F9-3D4D9230ADA0}"/>
              </a:ext>
            </a:extLst>
          </p:cNvPr>
          <p:cNvSpPr txBox="1"/>
          <p:nvPr/>
        </p:nvSpPr>
        <p:spPr>
          <a:xfrm>
            <a:off x="4724400" y="5082914"/>
            <a:ext cx="609600" cy="276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m3:32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D1C6D9-2D85-462B-B88C-BE5A313D0B5F}"/>
              </a:ext>
            </a:extLst>
          </p:cNvPr>
          <p:cNvSpPr/>
          <p:nvPr/>
        </p:nvSpPr>
        <p:spPr>
          <a:xfrm>
            <a:off x="6324600" y="4244713"/>
            <a:ext cx="46482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Compare m1 and m3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FB0CF7-0267-4259-94B3-4BBA5BA4615C}"/>
              </a:ext>
            </a:extLst>
          </p:cNvPr>
          <p:cNvSpPr/>
          <p:nvPr/>
        </p:nvSpPr>
        <p:spPr>
          <a:xfrm>
            <a:off x="6324600" y="4549513"/>
            <a:ext cx="4648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P2 can infer that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m1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m3</a:t>
            </a:r>
            <a:r>
              <a:rPr lang="en-US" dirty="0"/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202888-D356-45AD-8AAE-B13A8A59C222}"/>
              </a:ext>
            </a:extLst>
          </p:cNvPr>
          <p:cNvSpPr/>
          <p:nvPr/>
        </p:nvSpPr>
        <p:spPr>
          <a:xfrm>
            <a:off x="6324600" y="5159113"/>
            <a:ext cx="46482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Compare m1 and m2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21B714-718F-45F4-9DF4-BFB60605C9AB}"/>
              </a:ext>
            </a:extLst>
          </p:cNvPr>
          <p:cNvSpPr/>
          <p:nvPr/>
        </p:nvSpPr>
        <p:spPr>
          <a:xfrm>
            <a:off x="6324600" y="5463913"/>
            <a:ext cx="4648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P2 </a:t>
            </a:r>
            <a:r>
              <a:rPr lang="en-US" b="1" dirty="0"/>
              <a:t>cannot</a:t>
            </a:r>
            <a:r>
              <a:rPr lang="en-US" dirty="0"/>
              <a:t> infer that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m1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m2</a:t>
            </a:r>
            <a:r>
              <a:rPr lang="en-US" dirty="0">
                <a:sym typeface="Wingdings" pitchFamily="2" charset="2"/>
              </a:rPr>
              <a:t> or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m2m1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3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607CE58-79C7-4C1A-9DC7-F8395F1E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Lamport’s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9C68-C4C6-432B-8639-405CAC0D1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93776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err="1"/>
              <a:t>Lamport</a:t>
            </a:r>
            <a:r>
              <a:rPr lang="en-US" altLang="en-US" sz="2400" dirty="0"/>
              <a:t> suggested using logical clocks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Processes synchronize based on the time values of their logical clocks rather than the absolute time values of their physical clocks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0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Which applications in DS need logical clocks?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Applications with provable ordering of events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Perfect physical clock synchronization is hard to achieve in practice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Applications with rare events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Events are rarely generated, and physical clock synchronization overhead is not justified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2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However, </a:t>
            </a:r>
            <a:r>
              <a:rPr lang="en-US" altLang="en-US" sz="2400" dirty="0" err="1"/>
              <a:t>Lamport’s</a:t>
            </a:r>
            <a:r>
              <a:rPr lang="en-US" altLang="en-US" sz="2400" dirty="0"/>
              <a:t> Clock cannot guarantee perfect ordering of events by just observing the time values of two </a:t>
            </a:r>
            <a:r>
              <a:rPr lang="en-US" altLang="en-US" sz="2400" i="1" u="sng" dirty="0"/>
              <a:t>arbitrary</a:t>
            </a:r>
            <a:r>
              <a:rPr lang="en-US" altLang="en-US" sz="2400" dirty="0"/>
              <a:t>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7CC26ED-B880-4990-9F96-028903AF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Clocks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D96E3F0-ABF3-482F-B685-D1403664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3200" dirty="0"/>
              <a:t>We will study two types of logical clocks</a:t>
            </a:r>
          </a:p>
          <a:p>
            <a:pPr marL="971550" lvl="1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en-US" sz="2800" dirty="0">
                <a:solidFill>
                  <a:srgbClr val="D9D9D9"/>
                </a:solidFill>
              </a:rPr>
              <a:t>Lamport’s Clock</a:t>
            </a:r>
          </a:p>
          <a:p>
            <a:pPr marL="971550" lvl="1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en-US" sz="2800" dirty="0">
                <a:solidFill>
                  <a:srgbClr val="0070C0"/>
                </a:solidFill>
              </a:rPr>
              <a:t>Vector Clock</a:t>
            </a:r>
          </a:p>
        </p:txBody>
      </p:sp>
    </p:spTree>
    <p:extLst>
      <p:ext uri="{BB962C8B-B14F-4D97-AF65-F5344CB8AC3E}">
        <p14:creationId xmlns:p14="http://schemas.microsoft.com/office/powerpoint/2010/main" val="246979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C9CDA22-6495-4E9F-9FB0-E43F26B16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Today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B60F295-992E-4475-BBA0-EAF93AD03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60152" cy="463296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lang="en-US" altLang="en-US" sz="3600" dirty="0">
                <a:solidFill>
                  <a:srgbClr val="0070C0"/>
                </a:solidFill>
              </a:rPr>
              <a:t>Last Session:</a:t>
            </a:r>
          </a:p>
          <a:p>
            <a:pPr lvl="1"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3100" dirty="0">
                <a:ea typeface="Arial" panose="020B0604020202020204" pitchFamily="34" charset="0"/>
              </a:rPr>
              <a:t>﻿Coordination: UTC, tracking time on a computer, physical clock synchronization</a:t>
            </a:r>
          </a:p>
          <a:p>
            <a:pPr lvl="1" algn="just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endParaRPr lang="en-US" altLang="en-US" sz="1600" dirty="0">
              <a:solidFill>
                <a:srgbClr val="7F7F7F"/>
              </a:solidFill>
              <a:ea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lang="en-US" altLang="en-US" sz="3600" dirty="0">
                <a:solidFill>
                  <a:srgbClr val="0070C0"/>
                </a:solidFill>
              </a:rPr>
              <a:t>Today</a:t>
            </a:r>
            <a:r>
              <a:rPr lang="en-US" altLang="ja-JP" sz="3600" dirty="0">
                <a:solidFill>
                  <a:srgbClr val="0070C0"/>
                </a:solidFill>
              </a:rPr>
              <a:t>’s Session:</a:t>
            </a:r>
          </a:p>
          <a:p>
            <a:pPr lvl="1" algn="just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3100" dirty="0">
                <a:ea typeface="Arial" panose="020B0604020202020204" pitchFamily="34" charset="0"/>
              </a:rPr>
              <a:t>Logical Clock Synchronization</a:t>
            </a:r>
          </a:p>
          <a:p>
            <a:pPr lvl="2" algn="just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3100" dirty="0" err="1">
                <a:ea typeface="Arial" panose="020B0604020202020204" pitchFamily="34" charset="0"/>
              </a:rPr>
              <a:t>Lamport’s</a:t>
            </a:r>
            <a:r>
              <a:rPr lang="en-US" altLang="ja-JP" sz="3100" dirty="0">
                <a:ea typeface="Arial" panose="020B0604020202020204" pitchFamily="34" charset="0"/>
              </a:rPr>
              <a:t> and Vector Clocks</a:t>
            </a:r>
          </a:p>
          <a:p>
            <a:pPr lvl="1" algn="just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3100" dirty="0">
                <a:ea typeface="Arial" panose="020B0604020202020204" pitchFamily="34" charset="0"/>
              </a:rPr>
              <a:t>Introduction to Distributed Mutual Exclusion</a:t>
            </a:r>
          </a:p>
          <a:p>
            <a:pPr lvl="1" algn="just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dirty="0">
              <a:solidFill>
                <a:srgbClr val="7F7F7F"/>
              </a:solidFill>
              <a:ea typeface="Arial" panose="020B0604020202020204" pitchFamily="34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en-US" sz="28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B633133-0FC6-4AC7-B140-7758ACE5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Clocks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D0115442-5E61-4B3E-8A91-A32EBEA8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800600"/>
          </a:xfr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ea typeface="Arial" panose="020B0604020202020204" pitchFamily="34" charset="0"/>
              </a:rPr>
              <a:t>Vector clock was proposed to overcome the limitation of Lamport</a:t>
            </a:r>
            <a:r>
              <a:rPr lang="ja-JP" altLang="en-US" sz="2200" dirty="0">
                <a:ea typeface="Arial" panose="020B0604020202020204" pitchFamily="34" charset="0"/>
              </a:rPr>
              <a:t>’</a:t>
            </a:r>
            <a:r>
              <a:rPr lang="en-US" altLang="ja-JP" sz="2200" dirty="0">
                <a:ea typeface="Arial" panose="020B0604020202020204" pitchFamily="34" charset="0"/>
              </a:rPr>
              <a:t>s clock</a:t>
            </a:r>
            <a:endParaRPr lang="en-US" altLang="ja-JP" sz="2200" dirty="0">
              <a:ea typeface="Arial" panose="020B060402020202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688975" lvl="2" indent="-2905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The property of </a:t>
            </a:r>
            <a:r>
              <a:rPr lang="en-US" altLang="en-US" sz="2000" i="1" dirty="0">
                <a:ea typeface="Arial" panose="020B0604020202020204" pitchFamily="34" charset="0"/>
              </a:rPr>
              <a:t>inferring</a:t>
            </a:r>
            <a:r>
              <a:rPr lang="en-US" altLang="en-US" sz="2000" dirty="0">
                <a:ea typeface="Arial" panose="020B0604020202020204" pitchFamily="34" charset="0"/>
              </a:rPr>
              <a:t> that </a:t>
            </a:r>
            <a:r>
              <a:rPr lang="en-US" altLang="en-US" sz="20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en-US" sz="2000" dirty="0">
                <a:ea typeface="Arial" panose="020B0604020202020204" pitchFamily="34" charset="0"/>
              </a:rPr>
              <a:t> occurred before </a:t>
            </a:r>
            <a:r>
              <a:rPr lang="en-US" altLang="en-US" sz="20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altLang="en-US" sz="2000" dirty="0">
                <a:ea typeface="Arial" panose="020B0604020202020204" pitchFamily="34" charset="0"/>
              </a:rPr>
              <a:t> is known as the </a:t>
            </a:r>
            <a:r>
              <a:rPr lang="en-US" altLang="en-US" sz="2000" dirty="0">
                <a:solidFill>
                  <a:srgbClr val="0070C0"/>
                </a:solidFill>
                <a:ea typeface="Arial" panose="020B0604020202020204" pitchFamily="34" charset="0"/>
              </a:rPr>
              <a:t>causality property</a:t>
            </a:r>
          </a:p>
          <a:p>
            <a:pPr marL="1657350" lvl="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0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/>
              <a:t>A vector clock for a system of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US" altLang="en-US" sz="2200" dirty="0"/>
              <a:t> processes is an array of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US" altLang="en-US" sz="2200" dirty="0"/>
              <a:t> integers</a:t>
            </a:r>
          </a:p>
          <a:p>
            <a:pPr marL="3429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/>
              <a:t>Every process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200" b="1" baseline="-25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200" dirty="0"/>
              <a:t> stores its own vector clock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sz="22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endParaRPr lang="en-US" altLang="en-US" sz="2200" b="1" baseline="-25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688975" lvl="1" indent="-2905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Lamport</a:t>
            </a:r>
            <a:r>
              <a:rPr lang="ja-JP" altLang="en-US" sz="2000" dirty="0">
                <a:ea typeface="Arial" panose="020B0604020202020204" pitchFamily="34" charset="0"/>
              </a:rPr>
              <a:t>’</a:t>
            </a:r>
            <a:r>
              <a:rPr lang="en-US" altLang="ja-JP" sz="2000" dirty="0">
                <a:ea typeface="Arial" panose="020B0604020202020204" pitchFamily="34" charset="0"/>
              </a:rPr>
              <a:t>s time values for events are stored in </a:t>
            </a:r>
            <a:r>
              <a:rPr lang="en-US" altLang="ja-JP" sz="2000" b="1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ja-JP" sz="2000" b="1" baseline="-25000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endParaRPr lang="en-US" altLang="ja-JP" sz="2000" b="1" baseline="-25000" dirty="0"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688975" lvl="1" indent="-2905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sz="2000" b="1" baseline="-25000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(a)</a:t>
            </a:r>
            <a:r>
              <a:rPr lang="en-US" altLang="en-US" sz="2000" baseline="-250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ea typeface="Arial" panose="020B0604020202020204" pitchFamily="34" charset="0"/>
              </a:rPr>
              <a:t>is assigned to an event </a:t>
            </a:r>
            <a:r>
              <a:rPr lang="en-US" altLang="en-US" sz="20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</a:p>
          <a:p>
            <a:pPr marL="1657350" lvl="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400" dirty="0"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/>
              <a:t>If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sz="22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(a) &lt;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sz="22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(b)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  <a:r>
              <a:rPr lang="en-US" altLang="en-US" sz="2200" dirty="0">
                <a:sym typeface="Wingdings" panose="05000000000000000000" pitchFamily="2" charset="2"/>
              </a:rPr>
              <a:t> </a:t>
            </a:r>
            <a:r>
              <a:rPr lang="en-US" altLang="en-US" sz="2200" dirty="0"/>
              <a:t>then we can infer that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ab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200" dirty="0">
                <a:cs typeface="Courier New" panose="02070309020205020404" pitchFamily="49" charset="0"/>
                <a:sym typeface="Wingdings" panose="05000000000000000000" pitchFamily="2" charset="2"/>
              </a:rPr>
              <a:t>(or more precisely, that event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en-US" sz="2200" dirty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200" i="1" dirty="0">
                <a:cs typeface="Courier New" panose="02070309020205020404" pitchFamily="49" charset="0"/>
                <a:sym typeface="Wingdings" panose="05000000000000000000" pitchFamily="2" charset="2"/>
              </a:rPr>
              <a:t>causally</a:t>
            </a:r>
            <a:r>
              <a:rPr lang="en-US" altLang="en-US" sz="2200" dirty="0">
                <a:cs typeface="Courier New" panose="02070309020205020404" pitchFamily="49" charset="0"/>
                <a:sym typeface="Wingdings" panose="05000000000000000000" pitchFamily="2" charset="2"/>
              </a:rPr>
              <a:t> preceded event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altLang="en-US" sz="2200" dirty="0"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US" alt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234D90F-6728-4036-95E0-C0792A89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Updating Vector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FFAF-86D1-4C10-90FC-8502DFB96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000" dirty="0"/>
              <a:t>Vector clocks are constructed as follows:</a:t>
            </a:r>
            <a:endParaRPr lang="en-US" altLang="en-US" sz="1400" dirty="0"/>
          </a:p>
          <a:p>
            <a:pPr marL="9144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ea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[i]</a:t>
            </a:r>
            <a:r>
              <a:rPr lang="en-US" altLang="en-US" sz="24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ea typeface="Arial" panose="020B0604020202020204" pitchFamily="34" charset="0"/>
              </a:rPr>
              <a:t>is the number of events that have occurred at process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so far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8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18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[i]</a:t>
            </a:r>
            <a:r>
              <a:rPr lang="en-US" altLang="en-US" sz="1800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1800" dirty="0">
                <a:ea typeface="Arial" panose="020B0604020202020204" pitchFamily="34" charset="0"/>
                <a:sym typeface="Wingdings" panose="05000000000000000000" pitchFamily="2" charset="2"/>
              </a:rPr>
              <a:t>is the local logical clock at process 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18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endParaRPr lang="en-US" altLang="en-US" sz="18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marL="1371600" lvl="4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4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marL="1371600" lvl="4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4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marL="9144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ea typeface="Arial" panose="020B0604020202020204" pitchFamily="34" charset="0"/>
              </a:rPr>
              <a:t>If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[j]= k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, then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ea typeface="Arial" panose="020B0604020202020204" pitchFamily="34" charset="0"/>
              </a:rPr>
              <a:t> knows that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k</a:t>
            </a:r>
            <a:r>
              <a:rPr lang="en-US" altLang="en-US" sz="2400" dirty="0">
                <a:ea typeface="Arial" panose="020B0604020202020204" pitchFamily="34" charset="0"/>
              </a:rPr>
              <a:t> events have occurred at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endParaRPr lang="en-US" altLang="en-US" sz="2400" b="1" baseline="-25000" dirty="0">
              <a:latin typeface="Courier New" panose="02070309020205020404" pitchFamily="49" charset="0"/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8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18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[j]</a:t>
            </a:r>
            <a:r>
              <a:rPr lang="en-US" altLang="en-US" sz="18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1800" dirty="0">
                <a:ea typeface="Arial" panose="020B0604020202020204" pitchFamily="34" charset="0"/>
                <a:sym typeface="Wingdings" panose="05000000000000000000" pitchFamily="2" charset="2"/>
              </a:rPr>
              <a:t>is </a:t>
            </a:r>
            <a:r>
              <a:rPr lang="en-US" altLang="en-US" sz="1800" dirty="0">
                <a:ea typeface="Arial" panose="020B0604020202020204" pitchFamily="34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18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1800" dirty="0">
                <a:ea typeface="Arial" panose="020B0604020202020204" pitchFamily="34" charset="0"/>
                <a:sym typeface="Wingdings" panose="05000000000000000000" pitchFamily="2" charset="2"/>
              </a:rPr>
              <a:t>’s knowledge of the local time at </a:t>
            </a:r>
            <a:r>
              <a:rPr lang="en-US" altLang="en-US" sz="1800" dirty="0">
                <a:ea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18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endParaRPr lang="en-US" altLang="en-US" sz="1800" b="1" dirty="0">
              <a:ea typeface="Arial" panose="020B0604020202020204" pitchFamily="34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E8D53EE-3BFF-4218-AB91-0E04E4FBE53A}"/>
              </a:ext>
            </a:extLst>
          </p:cNvPr>
          <p:cNvSpPr/>
          <p:nvPr/>
        </p:nvSpPr>
        <p:spPr>
          <a:xfrm>
            <a:off x="2819400" y="3276600"/>
            <a:ext cx="7620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ABF72-B9DA-4A90-A2FF-0D9974122682}"/>
              </a:ext>
            </a:extLst>
          </p:cNvPr>
          <p:cNvSpPr/>
          <p:nvPr/>
        </p:nvSpPr>
        <p:spPr>
          <a:xfrm>
            <a:off x="3581400" y="3200400"/>
            <a:ext cx="5486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Increment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VC</a:t>
            </a:r>
            <a:r>
              <a:rPr lang="en-US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/>
              <a:t> whenever a new event occurs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9DBA83F-E1F7-41F1-AB4A-9DCD7ED382C4}"/>
              </a:ext>
            </a:extLst>
          </p:cNvPr>
          <p:cNvSpPr/>
          <p:nvPr/>
        </p:nvSpPr>
        <p:spPr>
          <a:xfrm>
            <a:off x="2895600" y="5257800"/>
            <a:ext cx="7620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E3FC19-A4E8-4E2F-9E4C-7CF42BB2E7A5}"/>
              </a:ext>
            </a:extLst>
          </p:cNvPr>
          <p:cNvSpPr/>
          <p:nvPr/>
        </p:nvSpPr>
        <p:spPr>
          <a:xfrm>
            <a:off x="3657600" y="5181600"/>
            <a:ext cx="5486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Pass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VC</a:t>
            </a:r>
            <a:r>
              <a:rPr lang="en-US" baseline="-250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j</a:t>
            </a:r>
            <a:r>
              <a:rPr lang="en-US" dirty="0"/>
              <a:t> along with the message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>
            <a:extLst>
              <a:ext uri="{FF2B5EF4-FFF2-40B4-BE49-F238E27FC236}">
                <a16:creationId xmlns:a16="http://schemas.microsoft.com/office/drawing/2014/main" id="{029897D5-B1F3-45F5-891A-E0139284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Vector Clock Update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D4C7-BD68-48DB-849C-471857A43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Whenever there is a new event at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400" dirty="0"/>
              <a:t>, increment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[i]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When a process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400" dirty="0"/>
              <a:t> sends a message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400" dirty="0"/>
              <a:t> to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altLang="en-US" sz="2400" dirty="0"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>
                <a:ea typeface="Arial" panose="020B0604020202020204" pitchFamily="34" charset="0"/>
                <a:sym typeface="Wingdings" panose="05000000000000000000" pitchFamily="2" charset="2"/>
              </a:rPr>
              <a:t>Increment  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0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[i]</a:t>
            </a:r>
            <a:endParaRPr lang="en-US" altLang="en-US" sz="2000" b="1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Set  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</a:t>
            </a:r>
            <a:r>
              <a:rPr lang="en-US" altLang="en-US" sz="2000" dirty="0">
                <a:ea typeface="Arial" panose="020B0604020202020204" pitchFamily="34" charset="0"/>
              </a:rPr>
              <a:t>’s timestamp  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ts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(m)</a:t>
            </a:r>
            <a:r>
              <a:rPr lang="en-US" altLang="en-US" sz="2000" dirty="0">
                <a:ea typeface="Arial" panose="020B0604020202020204" pitchFamily="34" charset="0"/>
              </a:rPr>
              <a:t> to the vector 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0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endParaRPr lang="en-US" altLang="en-US" sz="2000" b="1" dirty="0">
              <a:latin typeface="Courier New" panose="02070309020205020404" pitchFamily="49" charset="0"/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When message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400" dirty="0"/>
              <a:t> is received process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altLang="en-US" sz="2400" dirty="0"/>
              <a:t> 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0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[k] = max(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0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[k], 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ts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(m)[k]) </a:t>
            </a:r>
            <a:r>
              <a:rPr lang="en-US" altLang="en-US" sz="2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; </a:t>
            </a:r>
            <a:r>
              <a:rPr lang="en-US" altLang="en-US" sz="2000" dirty="0">
                <a:ea typeface="Arial" panose="020B0604020202020204" pitchFamily="34" charset="0"/>
              </a:rPr>
              <a:t>(for all 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k</a:t>
            </a:r>
            <a:r>
              <a:rPr lang="en-US" altLang="en-US" sz="2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)</a:t>
            </a:r>
            <a:endParaRPr lang="en-US" altLang="en-US" sz="20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>
                <a:ea typeface="Arial" panose="020B0604020202020204" pitchFamily="34" charset="0"/>
                <a:sym typeface="Wingdings" panose="05000000000000000000" pitchFamily="2" charset="2"/>
              </a:rPr>
              <a:t>Increment  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0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[j]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en-US" sz="24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CDCBAB-F794-41FB-9A2A-F3BE7DBCE8A3}"/>
              </a:ext>
            </a:extLst>
          </p:cNvPr>
          <p:cNvCxnSpPr/>
          <p:nvPr/>
        </p:nvCxnSpPr>
        <p:spPr>
          <a:xfrm>
            <a:off x="2667000" y="4800600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651E63-EB7B-4208-B5A6-E4F12EC9C4F0}"/>
              </a:ext>
            </a:extLst>
          </p:cNvPr>
          <p:cNvCxnSpPr/>
          <p:nvPr/>
        </p:nvCxnSpPr>
        <p:spPr>
          <a:xfrm>
            <a:off x="2667000" y="5540376"/>
            <a:ext cx="5334000" cy="22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5312B4-AA0B-47BC-83C2-D8F8EB5227C2}"/>
              </a:ext>
            </a:extLst>
          </p:cNvPr>
          <p:cNvCxnSpPr/>
          <p:nvPr/>
        </p:nvCxnSpPr>
        <p:spPr>
          <a:xfrm>
            <a:off x="2667000" y="6248400"/>
            <a:ext cx="5334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058704B-A0E2-4A55-B725-F5EA53046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25975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P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C3F428-6060-42A9-B7EC-C2E457EC0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6575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DE64DC-18CD-4966-B2CC-7C4872B55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0626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P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endParaRPr lang="en-US" altLang="en-US" sz="1600">
              <a:solidFill>
                <a:srgbClr val="0000F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80A400-E418-47CB-BDEC-E74A5CD4B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275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VC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=(1,0,0)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56507C0-C2FF-4512-B30E-F207D3610577}"/>
              </a:ext>
            </a:extLst>
          </p:cNvPr>
          <p:cNvCxnSpPr/>
          <p:nvPr/>
        </p:nvCxnSpPr>
        <p:spPr>
          <a:xfrm>
            <a:off x="5334000" y="47244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FE361F-B263-4B7F-8239-2A8B020C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4275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VC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=(2,0,0)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BAEDCD0-A461-4117-BFED-3F630027D82A}"/>
              </a:ext>
            </a:extLst>
          </p:cNvPr>
          <p:cNvCxnSpPr/>
          <p:nvPr/>
        </p:nvCxnSpPr>
        <p:spPr>
          <a:xfrm>
            <a:off x="7086600" y="47244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618602-9FEA-41E0-9ED4-44DF06E63405}"/>
              </a:ext>
            </a:extLst>
          </p:cNvPr>
          <p:cNvCxnSpPr/>
          <p:nvPr/>
        </p:nvCxnSpPr>
        <p:spPr>
          <a:xfrm>
            <a:off x="7086600" y="4800600"/>
            <a:ext cx="533400" cy="762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FFCB5-2B3A-41B0-9D75-21BF9AE34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19600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VC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=(0,0,0)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927167-B365-4C04-917B-583F41A6A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159375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VC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r>
              <a:rPr lang="en-US" altLang="en-US" sz="1600">
                <a:solidFill>
                  <a:srgbClr val="FF0000"/>
                </a:solidFill>
              </a:rPr>
              <a:t>=(0,0,0)</a:t>
            </a:r>
            <a:endParaRPr lang="en-US" altLang="en-US" sz="1600" baseline="-2500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E2AD67-836C-4D8B-8530-98A1F05E3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753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VC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r>
              <a:rPr lang="en-US" altLang="en-US" sz="1600">
                <a:solidFill>
                  <a:srgbClr val="0000FF"/>
                </a:solidFill>
              </a:rPr>
              <a:t>=(0,0,0)</a:t>
            </a:r>
            <a:endParaRPr lang="en-US" altLang="en-US" sz="1600" baseline="-25000">
              <a:solidFill>
                <a:srgbClr val="0000FF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95785E0-90E0-4304-B236-114F099975B8}"/>
              </a:ext>
            </a:extLst>
          </p:cNvPr>
          <p:cNvCxnSpPr/>
          <p:nvPr/>
        </p:nvCxnSpPr>
        <p:spPr>
          <a:xfrm>
            <a:off x="2667000" y="47244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8AF56EC-97B4-45F7-A009-C5BD198C540F}"/>
              </a:ext>
            </a:extLst>
          </p:cNvPr>
          <p:cNvCxnSpPr/>
          <p:nvPr/>
        </p:nvCxnSpPr>
        <p:spPr>
          <a:xfrm>
            <a:off x="2667000" y="5464175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B23ADA0-5D83-4CCC-B17A-16C00634776B}"/>
              </a:ext>
            </a:extLst>
          </p:cNvPr>
          <p:cNvCxnSpPr/>
          <p:nvPr/>
        </p:nvCxnSpPr>
        <p:spPr>
          <a:xfrm>
            <a:off x="2667000" y="6172200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19465E8-3E59-4DD8-A223-E30B018067B6}"/>
              </a:ext>
            </a:extLst>
          </p:cNvPr>
          <p:cNvCxnSpPr/>
          <p:nvPr/>
        </p:nvCxnSpPr>
        <p:spPr>
          <a:xfrm>
            <a:off x="7620000" y="5486400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2708366-5714-4CB9-B45F-2611BBD1EDFB}"/>
              </a:ext>
            </a:extLst>
          </p:cNvPr>
          <p:cNvSpPr/>
          <p:nvPr/>
        </p:nvSpPr>
        <p:spPr>
          <a:xfrm>
            <a:off x="6172201" y="4995864"/>
            <a:ext cx="1000125" cy="33813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/>
              <a:t>m</a:t>
            </a:r>
            <a:r>
              <a:rPr lang="en-US" sz="1600" dirty="0">
                <a:sym typeface="Wingdings" pitchFamily="2" charset="2"/>
              </a:rPr>
              <a:t>:(</a:t>
            </a:r>
            <a:r>
              <a:rPr lang="en-US" sz="1600" dirty="0"/>
              <a:t>2,0,0)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BF45C3-4A87-49BE-98D9-68916AC7D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181600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VC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r>
              <a:rPr lang="en-US" altLang="en-US" sz="1600">
                <a:solidFill>
                  <a:srgbClr val="FF0000"/>
                </a:solidFill>
              </a:rPr>
              <a:t>=(2,1,0)</a:t>
            </a:r>
            <a:endParaRPr lang="en-US" altLang="en-US" sz="1600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61" grpId="0"/>
      <p:bldP spid="66" grpId="0"/>
      <p:bldP spid="67" grpId="0"/>
      <p:bldP spid="68" grpId="0"/>
      <p:bldP spid="83" grpId="0" animBg="1"/>
      <p:bldP spid="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ADD47667-A131-41F6-8925-6172BFEF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Inferring Events with Vector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2895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800" dirty="0"/>
              <a:t>Let a process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800" b="1" baseline="-25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800" dirty="0"/>
              <a:t> send a message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800" dirty="0"/>
              <a:t> to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8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altLang="en-US" sz="2800" dirty="0">
                <a:sym typeface="Wingdings" panose="05000000000000000000" pitchFamily="2" charset="2"/>
              </a:rPr>
              <a:t> with timestamp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  <a:r>
              <a:rPr lang="en-US" altLang="en-US" sz="2800" dirty="0"/>
              <a:t>, then: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400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ea typeface="Arial" panose="020B0604020202020204" pitchFamily="34" charset="0"/>
              </a:rPr>
              <a:t>knows the number of events at the sender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ea typeface="Arial" panose="020B0604020202020204" pitchFamily="34" charset="0"/>
              </a:rPr>
              <a:t> that causally precede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</a:t>
            </a:r>
            <a:endParaRPr lang="en-US" altLang="en-US" sz="2400" b="1" dirty="0">
              <a:ea typeface="Arial" panose="020B0604020202020204" pitchFamily="34" charset="0"/>
            </a:endParaRP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b="1" dirty="0">
                <a:ea typeface="Arial" panose="020B0604020202020204" pitchFamily="34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ts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(m)[i] – 1)</a:t>
            </a:r>
            <a:r>
              <a:rPr lang="en-US" altLang="en-US" sz="1800" b="1" dirty="0">
                <a:ea typeface="Arial" panose="020B0604020202020204" pitchFamily="34" charset="0"/>
              </a:rPr>
              <a:t> </a:t>
            </a:r>
            <a:r>
              <a:rPr lang="en-US" altLang="en-US" sz="1800" dirty="0">
                <a:ea typeface="Arial" panose="020B0604020202020204" pitchFamily="34" charset="0"/>
              </a:rPr>
              <a:t>denotes the number of events at 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18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endParaRPr lang="en-US" altLang="en-US" sz="1800" b="1" dirty="0">
              <a:latin typeface="Courier New" panose="02070309020205020404" pitchFamily="49" charset="0"/>
              <a:ea typeface="MS PGothic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400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ea typeface="Arial" panose="020B0604020202020204" pitchFamily="34" charset="0"/>
              </a:rPr>
              <a:t>also knows the minimum number of events at other processes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k</a:t>
            </a:r>
            <a:r>
              <a:rPr lang="en-US" altLang="en-US" sz="2400" dirty="0">
                <a:ea typeface="Arial" panose="020B0604020202020204" pitchFamily="34" charset="0"/>
              </a:rPr>
              <a:t> that causally precede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</a:t>
            </a:r>
            <a:endParaRPr lang="en-US" altLang="en-US" sz="2400" b="1" dirty="0">
              <a:ea typeface="Arial" panose="020B0604020202020204" pitchFamily="34" charset="0"/>
            </a:endParaRP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b="1" dirty="0">
                <a:ea typeface="Arial" panose="020B0604020202020204" pitchFamily="34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ts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(m)[k] – 1)</a:t>
            </a:r>
            <a:r>
              <a:rPr lang="en-US" altLang="en-US" sz="1800" b="1" dirty="0">
                <a:ea typeface="Arial" panose="020B0604020202020204" pitchFamily="34" charset="0"/>
              </a:rPr>
              <a:t> </a:t>
            </a:r>
            <a:r>
              <a:rPr lang="en-US" altLang="en-US" sz="1800" dirty="0">
                <a:ea typeface="Arial" panose="020B0604020202020204" pitchFamily="34" charset="0"/>
              </a:rPr>
              <a:t>denotes the minimum number of events at </a:t>
            </a:r>
            <a:r>
              <a:rPr lang="en-US" altLang="en-US" sz="18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18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k</a:t>
            </a:r>
            <a:endParaRPr lang="en-US" altLang="en-US" sz="1800" b="1" dirty="0">
              <a:latin typeface="Courier New" panose="02070309020205020404" pitchFamily="49" charset="0"/>
              <a:ea typeface="MS PGothic" panose="020B0600070205080204" pitchFamily="34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45A3DA-AAD2-4FFB-81F5-2AE5D20D7D1B}"/>
              </a:ext>
            </a:extLst>
          </p:cNvPr>
          <p:cNvCxnSpPr/>
          <p:nvPr/>
        </p:nvCxnSpPr>
        <p:spPr>
          <a:xfrm>
            <a:off x="2667000" y="4779961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D55175-B21A-42B5-9FFC-D144DC690213}"/>
              </a:ext>
            </a:extLst>
          </p:cNvPr>
          <p:cNvCxnSpPr/>
          <p:nvPr/>
        </p:nvCxnSpPr>
        <p:spPr>
          <a:xfrm>
            <a:off x="2667000" y="5519737"/>
            <a:ext cx="5334000" cy="22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5E96F-7F2F-4FE8-9B29-ACE0B7C83D6E}"/>
              </a:ext>
            </a:extLst>
          </p:cNvPr>
          <p:cNvCxnSpPr/>
          <p:nvPr/>
        </p:nvCxnSpPr>
        <p:spPr>
          <a:xfrm>
            <a:off x="2667000" y="6227761"/>
            <a:ext cx="5334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9" name="TextBox 6">
            <a:extLst>
              <a:ext uri="{FF2B5EF4-FFF2-40B4-BE49-F238E27FC236}">
                <a16:creationId xmlns:a16="http://schemas.microsoft.com/office/drawing/2014/main" id="{59CFF325-1154-48B3-BCB3-9C2686E20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05336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P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28680" name="TextBox 7">
            <a:extLst>
              <a:ext uri="{FF2B5EF4-FFF2-40B4-BE49-F238E27FC236}">
                <a16:creationId xmlns:a16="http://schemas.microsoft.com/office/drawing/2014/main" id="{05D26922-783A-4BAD-B1F4-B6F9C99DB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45111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28681" name="TextBox 8">
            <a:extLst>
              <a:ext uri="{FF2B5EF4-FFF2-40B4-BE49-F238E27FC236}">
                <a16:creationId xmlns:a16="http://schemas.microsoft.com/office/drawing/2014/main" id="{8EABDE3D-F01A-4F56-8349-B57988336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042025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P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endParaRPr lang="en-US" altLang="en-US" sz="1600">
              <a:solidFill>
                <a:srgbClr val="0000FF"/>
              </a:solidFill>
            </a:endParaRPr>
          </a:p>
        </p:txBody>
      </p:sp>
      <p:sp>
        <p:nvSpPr>
          <p:cNvPr id="28682" name="TextBox 9">
            <a:extLst>
              <a:ext uri="{FF2B5EF4-FFF2-40B4-BE49-F238E27FC236}">
                <a16:creationId xmlns:a16="http://schemas.microsoft.com/office/drawing/2014/main" id="{85FB0BC3-E012-41B8-9534-1ECED344A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50373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=(1,0,0)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682B8E-1B93-4F9E-86D7-95AE07D8B559}"/>
              </a:ext>
            </a:extLst>
          </p:cNvPr>
          <p:cNvCxnSpPr/>
          <p:nvPr/>
        </p:nvCxnSpPr>
        <p:spPr>
          <a:xfrm>
            <a:off x="3810000" y="470376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AE697B-8A45-41CD-9F9D-CAF58180C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50373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=(2,0,0)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8BC3B2-F15E-47F8-BE31-D038B429DB2B}"/>
              </a:ext>
            </a:extLst>
          </p:cNvPr>
          <p:cNvCxnSpPr/>
          <p:nvPr/>
        </p:nvCxnSpPr>
        <p:spPr>
          <a:xfrm>
            <a:off x="5181600" y="470376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0BDFE5-82FB-49EB-99DC-A0037430EA61}"/>
              </a:ext>
            </a:extLst>
          </p:cNvPr>
          <p:cNvCxnSpPr/>
          <p:nvPr/>
        </p:nvCxnSpPr>
        <p:spPr>
          <a:xfrm>
            <a:off x="5181600" y="4779961"/>
            <a:ext cx="533400" cy="762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7" name="TextBox 14">
            <a:extLst>
              <a:ext uri="{FF2B5EF4-FFF2-40B4-BE49-F238E27FC236}">
                <a16:creationId xmlns:a16="http://schemas.microsoft.com/office/drawing/2014/main" id="{3B3FBB47-2226-411B-B79C-BE546D42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9580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=(0,0,0)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sp>
        <p:nvSpPr>
          <p:cNvPr id="28688" name="TextBox 15">
            <a:extLst>
              <a:ext uri="{FF2B5EF4-FFF2-40B4-BE49-F238E27FC236}">
                <a16:creationId xmlns:a16="http://schemas.microsoft.com/office/drawing/2014/main" id="{70E01023-9205-4C0C-B3D7-9DDFC0E4E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235575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=(0,0,0)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sp>
        <p:nvSpPr>
          <p:cNvPr id="28689" name="TextBox 16">
            <a:extLst>
              <a:ext uri="{FF2B5EF4-FFF2-40B4-BE49-F238E27FC236}">
                <a16:creationId xmlns:a16="http://schemas.microsoft.com/office/drawing/2014/main" id="{FDB6E233-CB73-49DA-AE42-CE2ADF146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95153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=(0,0,0)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4AFAF5-82DA-43B2-9C7B-59C1DA0A77A7}"/>
              </a:ext>
            </a:extLst>
          </p:cNvPr>
          <p:cNvCxnSpPr/>
          <p:nvPr/>
        </p:nvCxnSpPr>
        <p:spPr>
          <a:xfrm>
            <a:off x="2667000" y="470376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3CAACE-45BF-472E-9397-E8030D016D15}"/>
              </a:ext>
            </a:extLst>
          </p:cNvPr>
          <p:cNvCxnSpPr/>
          <p:nvPr/>
        </p:nvCxnSpPr>
        <p:spPr>
          <a:xfrm>
            <a:off x="2667000" y="5443536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325EDA-CE6A-4E48-BD8F-EF3535289411}"/>
              </a:ext>
            </a:extLst>
          </p:cNvPr>
          <p:cNvCxnSpPr/>
          <p:nvPr/>
        </p:nvCxnSpPr>
        <p:spPr>
          <a:xfrm>
            <a:off x="2667000" y="6151561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6D10E6-B163-4C58-8236-1C193E7442FB}"/>
              </a:ext>
            </a:extLst>
          </p:cNvPr>
          <p:cNvCxnSpPr/>
          <p:nvPr/>
        </p:nvCxnSpPr>
        <p:spPr>
          <a:xfrm>
            <a:off x="5715000" y="5465761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D7F34E7-4390-4A9F-9E07-ADFEC5618E94}"/>
              </a:ext>
            </a:extLst>
          </p:cNvPr>
          <p:cNvSpPr/>
          <p:nvPr/>
        </p:nvSpPr>
        <p:spPr>
          <a:xfrm>
            <a:off x="4495800" y="5037137"/>
            <a:ext cx="838200" cy="27622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</a:t>
            </a:r>
            <a:r>
              <a:rPr lang="en-US" sz="1200" dirty="0">
                <a:sym typeface="Wingdings" pitchFamily="2" charset="2"/>
              </a:rPr>
              <a:t>:(</a:t>
            </a:r>
            <a:r>
              <a:rPr lang="en-US" sz="1200" dirty="0"/>
              <a:t>2,0,0)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D83E1-FA7A-4A5F-89D4-3616D55BC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25780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=(2,2,0)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DB7273-5323-471D-B7D4-791B2E7F8A77}"/>
              </a:ext>
            </a:extLst>
          </p:cNvPr>
          <p:cNvSpPr/>
          <p:nvPr/>
        </p:nvSpPr>
        <p:spPr>
          <a:xfrm>
            <a:off x="4754880" y="4968875"/>
            <a:ext cx="152400" cy="401637"/>
          </a:xfrm>
          <a:prstGeom prst="rect">
            <a:avLst/>
          </a:prstGeom>
          <a:solidFill>
            <a:schemeClr val="bg2">
              <a:lumMod val="25000"/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2540BF-DA61-4058-B100-31CEE1D63712}"/>
              </a:ext>
            </a:extLst>
          </p:cNvPr>
          <p:cNvCxnSpPr/>
          <p:nvPr/>
        </p:nvCxnSpPr>
        <p:spPr>
          <a:xfrm>
            <a:off x="6934200" y="5541961"/>
            <a:ext cx="533400" cy="6858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2F3F39-B422-40A7-B275-66AFF88F5F55}"/>
              </a:ext>
            </a:extLst>
          </p:cNvPr>
          <p:cNvCxnSpPr/>
          <p:nvPr/>
        </p:nvCxnSpPr>
        <p:spPr>
          <a:xfrm>
            <a:off x="7467600" y="6151561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450E7A-42C9-44BD-9136-DF5185DEA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922962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=(2,3,1)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0C9F10-EC81-4B84-BEEA-21EA6B33189A}"/>
              </a:ext>
            </a:extLst>
          </p:cNvPr>
          <p:cNvSpPr/>
          <p:nvPr/>
        </p:nvSpPr>
        <p:spPr>
          <a:xfrm>
            <a:off x="6248400" y="5799137"/>
            <a:ext cx="914400" cy="276999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solidFill>
                  <a:srgbClr val="FF0000"/>
                </a:solidFill>
              </a:rPr>
              <a:t>m</a:t>
            </a:r>
            <a:r>
              <a:rPr lang="ja-JP" altLang="en-US" sz="1200" dirty="0">
                <a:solidFill>
                  <a:srgbClr val="FF0000"/>
                </a:solidFill>
              </a:rPr>
              <a:t>’</a:t>
            </a:r>
            <a:r>
              <a:rPr lang="en-US" altLang="ja-JP" sz="1200" dirty="0">
                <a:solidFill>
                  <a:srgbClr val="FF0000"/>
                </a:solidFill>
                <a:sym typeface="Wingdings" panose="05000000000000000000" pitchFamily="2" charset="2"/>
              </a:rPr>
              <a:t>:(</a:t>
            </a:r>
            <a:r>
              <a:rPr lang="en-US" altLang="ja-JP" sz="1200" dirty="0">
                <a:solidFill>
                  <a:srgbClr val="FF0000"/>
                </a:solidFill>
              </a:rPr>
              <a:t>2,3,0)</a:t>
            </a:r>
            <a:r>
              <a:rPr lang="en-US" altLang="ja-JP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19C3B5-5B01-4DD4-AC02-630C7C259603}"/>
              </a:ext>
            </a:extLst>
          </p:cNvPr>
          <p:cNvSpPr/>
          <p:nvPr/>
        </p:nvSpPr>
        <p:spPr>
          <a:xfrm>
            <a:off x="6573520" y="5724841"/>
            <a:ext cx="152400" cy="401638"/>
          </a:xfrm>
          <a:prstGeom prst="rect">
            <a:avLst/>
          </a:prstGeom>
          <a:solidFill>
            <a:schemeClr val="bg2">
              <a:lumMod val="25000"/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246C63-1B3F-48C6-92C8-340B81E67C40}"/>
              </a:ext>
            </a:extLst>
          </p:cNvPr>
          <p:cNvSpPr/>
          <p:nvPr/>
        </p:nvSpPr>
        <p:spPr>
          <a:xfrm>
            <a:off x="6736080" y="5724841"/>
            <a:ext cx="152400" cy="401638"/>
          </a:xfrm>
          <a:prstGeom prst="rect">
            <a:avLst/>
          </a:prstGeom>
          <a:solidFill>
            <a:schemeClr val="bg2">
              <a:lumMod val="25000"/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2F01AB-8692-43A2-A629-5A961990ED63}"/>
              </a:ext>
            </a:extLst>
          </p:cNvPr>
          <p:cNvCxnSpPr/>
          <p:nvPr/>
        </p:nvCxnSpPr>
        <p:spPr>
          <a:xfrm>
            <a:off x="6934200" y="5465761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3094B2-7FF5-49CA-A372-BC468605B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=(2,3,0)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0F25B1-1E91-456F-92BD-01D048A4B3A8}"/>
              </a:ext>
            </a:extLst>
          </p:cNvPr>
          <p:cNvCxnSpPr/>
          <p:nvPr/>
        </p:nvCxnSpPr>
        <p:spPr>
          <a:xfrm>
            <a:off x="3733800" y="5445124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6" name="TextBox 36">
            <a:extLst>
              <a:ext uri="{FF2B5EF4-FFF2-40B4-BE49-F238E27FC236}">
                <a16:creationId xmlns:a16="http://schemas.microsoft.com/office/drawing/2014/main" id="{6DA26510-D186-40BA-8F63-9DC5E4617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237162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=(0,1,0)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 animBg="1"/>
      <p:bldP spid="23" grpId="0"/>
      <p:bldP spid="24" grpId="0" animBg="1"/>
      <p:bldP spid="24" grpId="1" animBg="1"/>
      <p:bldP spid="27" grpId="0"/>
      <p:bldP spid="30" grpId="0" animBg="1"/>
      <p:bldP spid="31" grpId="0" animBg="1"/>
      <p:bldP spid="31" grpId="1" animBg="1"/>
      <p:bldP spid="29" grpId="0" animBg="1"/>
      <p:bldP spid="29" grpId="1" animBg="1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77CF4A3-8CE3-47BE-ACCD-70B42E2B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Enforcing Causal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361CF-EBA1-4DAE-BE8F-7740193A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39"/>
            <a:ext cx="10360152" cy="318674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Assume that messages are </a:t>
            </a:r>
            <a:r>
              <a:rPr lang="en-US" altLang="en-US" sz="2400" i="1" dirty="0"/>
              <a:t>multicast</a:t>
            </a:r>
            <a:r>
              <a:rPr lang="en-US" altLang="en-US" sz="2400" dirty="0"/>
              <a:t> within a group of processes, P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, 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and P</a:t>
            </a:r>
            <a:r>
              <a:rPr lang="en-US" altLang="en-US" sz="2400" baseline="-25000" dirty="0"/>
              <a:t>2</a:t>
            </a:r>
            <a:endParaRPr lang="en-US" altLang="en-US" sz="2400" dirty="0"/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en-US" sz="2400" dirty="0"/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To enforce </a:t>
            </a:r>
            <a:r>
              <a:rPr lang="en-US" altLang="en-US" sz="2400" dirty="0">
                <a:solidFill>
                  <a:srgbClr val="0070C0"/>
                </a:solidFill>
              </a:rPr>
              <a:t>causally-ordered multicasting</a:t>
            </a:r>
            <a:r>
              <a:rPr lang="en-US" altLang="en-US" sz="2400" dirty="0"/>
              <a:t>, the delivery of a message </a:t>
            </a:r>
            <a:r>
              <a:rPr lang="en-US" altLang="en-US" sz="2400" b="1" i="1" dirty="0"/>
              <a:t>m</a:t>
            </a:r>
            <a:r>
              <a:rPr lang="en-US" altLang="en-US" sz="2400" dirty="0"/>
              <a:t> sent from P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to </a:t>
            </a:r>
            <a:r>
              <a:rPr lang="en-US" altLang="en-US" sz="2400" dirty="0" err="1"/>
              <a:t>P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 can be delayed until the following two conditions are met: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1900" dirty="0" err="1">
                <a:ea typeface="Arial" panose="020B0604020202020204" pitchFamily="34" charset="0"/>
              </a:rPr>
              <a:t>ts</a:t>
            </a:r>
            <a:r>
              <a:rPr lang="en-US" altLang="en-US" sz="1900" dirty="0">
                <a:ea typeface="Arial" panose="020B0604020202020204" pitchFamily="34" charset="0"/>
              </a:rPr>
              <a:t>(m)[i] = </a:t>
            </a:r>
            <a:r>
              <a:rPr lang="en-US" altLang="en-US" sz="1900" dirty="0" err="1">
                <a:ea typeface="Arial" panose="020B0604020202020204" pitchFamily="34" charset="0"/>
              </a:rPr>
              <a:t>VC</a:t>
            </a:r>
            <a:r>
              <a:rPr lang="en-US" altLang="en-US" sz="1900" baseline="-25000" dirty="0" err="1">
                <a:ea typeface="Arial" panose="020B0604020202020204" pitchFamily="34" charset="0"/>
              </a:rPr>
              <a:t>j</a:t>
            </a:r>
            <a:r>
              <a:rPr lang="en-US" altLang="en-US" sz="1900" dirty="0">
                <a:ea typeface="Arial" panose="020B0604020202020204" pitchFamily="34" charset="0"/>
              </a:rPr>
              <a:t>[i] + 1 (</a:t>
            </a:r>
            <a:r>
              <a:rPr lang="en-US" altLang="en-US" sz="1900" b="1" dirty="0">
                <a:solidFill>
                  <a:schemeClr val="tx1"/>
                </a:solidFill>
                <a:ea typeface="Arial" panose="020B0604020202020204" pitchFamily="34" charset="0"/>
              </a:rPr>
              <a:t>Condition I</a:t>
            </a:r>
            <a:r>
              <a:rPr lang="en-US" altLang="en-US" sz="1900" dirty="0">
                <a:ea typeface="Arial" panose="020B0604020202020204" pitchFamily="34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1900" dirty="0" err="1">
                <a:ea typeface="Arial" panose="020B0604020202020204" pitchFamily="34" charset="0"/>
              </a:rPr>
              <a:t>ts</a:t>
            </a:r>
            <a:r>
              <a:rPr lang="en-US" altLang="en-US" sz="1900" dirty="0">
                <a:ea typeface="Arial" panose="020B0604020202020204" pitchFamily="34" charset="0"/>
              </a:rPr>
              <a:t>(m)[k] &lt;= </a:t>
            </a:r>
            <a:r>
              <a:rPr lang="en-US" altLang="en-US" sz="1900" dirty="0" err="1">
                <a:ea typeface="Arial" panose="020B0604020202020204" pitchFamily="34" charset="0"/>
              </a:rPr>
              <a:t>VC</a:t>
            </a:r>
            <a:r>
              <a:rPr lang="en-US" altLang="en-US" sz="1900" baseline="-25000" dirty="0" err="1">
                <a:ea typeface="Arial" panose="020B0604020202020204" pitchFamily="34" charset="0"/>
              </a:rPr>
              <a:t>j</a:t>
            </a:r>
            <a:r>
              <a:rPr lang="en-US" altLang="en-US" sz="1900" dirty="0">
                <a:ea typeface="Arial" panose="020B0604020202020204" pitchFamily="34" charset="0"/>
              </a:rPr>
              <a:t>[k] for all k != i (</a:t>
            </a:r>
            <a:r>
              <a:rPr lang="en-US" altLang="en-US" sz="1900" b="1" dirty="0">
                <a:solidFill>
                  <a:schemeClr val="tx1"/>
                </a:solidFill>
                <a:ea typeface="Arial" panose="020B0604020202020204" pitchFamily="34" charset="0"/>
              </a:rPr>
              <a:t>Condition II</a:t>
            </a:r>
            <a:r>
              <a:rPr lang="en-US" altLang="en-US" sz="1900" dirty="0">
                <a:ea typeface="Arial" panose="020B0604020202020204" pitchFamily="34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</a:pPr>
            <a:endParaRPr lang="en-US" altLang="en-US" sz="1600" dirty="0">
              <a:ea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Assuming that P</a:t>
            </a:r>
            <a:r>
              <a:rPr lang="en-US" altLang="en-US" sz="16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only increments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</a:t>
            </a:r>
            <a:r>
              <a:rPr lang="en-US" altLang="en-US" sz="16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 upon sending m and adjusts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</a:t>
            </a:r>
            <a:r>
              <a:rPr lang="en-US" altLang="en-US" sz="16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 to max{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</a:t>
            </a:r>
            <a:r>
              <a:rPr lang="en-US" altLang="en-US" sz="16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[k],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(m)[k]} for each k upon receiving a message m</a:t>
            </a:r>
            <a:r>
              <a:rPr lang="ja-JP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altLang="en-US" sz="2000" dirty="0">
              <a:ea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28CA13-9396-4B13-BCAA-94F8D84FFBFE}"/>
              </a:ext>
            </a:extLst>
          </p:cNvPr>
          <p:cNvCxnSpPr/>
          <p:nvPr/>
        </p:nvCxnSpPr>
        <p:spPr>
          <a:xfrm>
            <a:off x="2667000" y="4755831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EC7D7-E2AE-4389-8533-B15F9288F2B3}"/>
              </a:ext>
            </a:extLst>
          </p:cNvPr>
          <p:cNvCxnSpPr/>
          <p:nvPr/>
        </p:nvCxnSpPr>
        <p:spPr>
          <a:xfrm>
            <a:off x="2667000" y="5495607"/>
            <a:ext cx="5334000" cy="22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0E75DC-7413-46E5-8657-97B56CB89ABC}"/>
              </a:ext>
            </a:extLst>
          </p:cNvPr>
          <p:cNvCxnSpPr/>
          <p:nvPr/>
        </p:nvCxnSpPr>
        <p:spPr>
          <a:xfrm>
            <a:off x="2667000" y="6203631"/>
            <a:ext cx="5334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7" name="TextBox 6">
            <a:extLst>
              <a:ext uri="{FF2B5EF4-FFF2-40B4-BE49-F238E27FC236}">
                <a16:creationId xmlns:a16="http://schemas.microsoft.com/office/drawing/2014/main" id="{2DC60D6D-7409-413D-83F6-E67E1F4AB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81206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P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35848" name="TextBox 7">
            <a:extLst>
              <a:ext uri="{FF2B5EF4-FFF2-40B4-BE49-F238E27FC236}">
                <a16:creationId xmlns:a16="http://schemas.microsoft.com/office/drawing/2014/main" id="{DF864F29-385A-4292-8EA7-D3841ED28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20981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35849" name="TextBox 8">
            <a:extLst>
              <a:ext uri="{FF2B5EF4-FFF2-40B4-BE49-F238E27FC236}">
                <a16:creationId xmlns:a16="http://schemas.microsoft.com/office/drawing/2014/main" id="{41702274-CF39-4FEE-8D0A-FB1C77B64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017895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P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endParaRPr lang="en-US" altLang="en-US" sz="1600">
              <a:solidFill>
                <a:srgbClr val="0000FF"/>
              </a:solidFill>
            </a:endParaRPr>
          </a:p>
        </p:txBody>
      </p:sp>
      <p:sp>
        <p:nvSpPr>
          <p:cNvPr id="35850" name="TextBox 9">
            <a:extLst>
              <a:ext uri="{FF2B5EF4-FFF2-40B4-BE49-F238E27FC236}">
                <a16:creationId xmlns:a16="http://schemas.microsoft.com/office/drawing/2014/main" id="{C33867B5-7DC0-488F-A659-424CE9C4D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7960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=(1,0,0)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463A65-1E29-4E51-A674-6E7FF18B2683}"/>
              </a:ext>
            </a:extLst>
          </p:cNvPr>
          <p:cNvCxnSpPr/>
          <p:nvPr/>
        </p:nvCxnSpPr>
        <p:spPr>
          <a:xfrm>
            <a:off x="3810000" y="46796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A16F37-E0FC-4CFA-93BB-67E8B6B4E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7960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=(1,1,0)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6E57A7-BA66-48F1-A29B-283F6457EA68}"/>
              </a:ext>
            </a:extLst>
          </p:cNvPr>
          <p:cNvCxnSpPr/>
          <p:nvPr/>
        </p:nvCxnSpPr>
        <p:spPr>
          <a:xfrm>
            <a:off x="6400800" y="46796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C36EF2-79FE-4FEB-A349-EA274B390510}"/>
              </a:ext>
            </a:extLst>
          </p:cNvPr>
          <p:cNvCxnSpPr/>
          <p:nvPr/>
        </p:nvCxnSpPr>
        <p:spPr>
          <a:xfrm>
            <a:off x="3810000" y="4755832"/>
            <a:ext cx="711200" cy="73977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5" name="TextBox 14">
            <a:extLst>
              <a:ext uri="{FF2B5EF4-FFF2-40B4-BE49-F238E27FC236}">
                <a16:creationId xmlns:a16="http://schemas.microsoft.com/office/drawing/2014/main" id="{611F2505-93C4-426E-BEE0-C2B575D1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7167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=(0,0,0)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sp>
        <p:nvSpPr>
          <p:cNvPr id="35857" name="TextBox 16">
            <a:extLst>
              <a:ext uri="{FF2B5EF4-FFF2-40B4-BE49-F238E27FC236}">
                <a16:creationId xmlns:a16="http://schemas.microsoft.com/office/drawing/2014/main" id="{608762F7-F158-4548-AE91-F1F071268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92740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=(0,0,0)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BD107C-89E8-4D83-BBA7-AC26714FDE7F}"/>
              </a:ext>
            </a:extLst>
          </p:cNvPr>
          <p:cNvCxnSpPr/>
          <p:nvPr/>
        </p:nvCxnSpPr>
        <p:spPr>
          <a:xfrm>
            <a:off x="2667000" y="46796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68BB89-8E98-49A0-B2C6-47C6EB64CDC8}"/>
              </a:ext>
            </a:extLst>
          </p:cNvPr>
          <p:cNvCxnSpPr/>
          <p:nvPr/>
        </p:nvCxnSpPr>
        <p:spPr>
          <a:xfrm>
            <a:off x="2667000" y="5419406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A0EFE6-93B0-4E7B-B621-8F4E5AFEA038}"/>
              </a:ext>
            </a:extLst>
          </p:cNvPr>
          <p:cNvCxnSpPr/>
          <p:nvPr/>
        </p:nvCxnSpPr>
        <p:spPr>
          <a:xfrm>
            <a:off x="2667000" y="6127431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B965DA3-2D09-4CE3-923C-8E4CE6C75B5D}"/>
              </a:ext>
            </a:extLst>
          </p:cNvPr>
          <p:cNvSpPr/>
          <p:nvPr/>
        </p:nvSpPr>
        <p:spPr>
          <a:xfrm>
            <a:off x="3086100" y="4919345"/>
            <a:ext cx="838200" cy="27622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</a:t>
            </a:r>
            <a:r>
              <a:rPr lang="en-US" sz="1200" dirty="0">
                <a:sym typeface="Wingdings" pitchFamily="2" charset="2"/>
              </a:rPr>
              <a:t>:(1</a:t>
            </a:r>
            <a:r>
              <a:rPr lang="en-US" sz="1200" dirty="0"/>
              <a:t>,0,0)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A768CC-1585-4590-9B3C-135189DA7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8" y="5219382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=(1,1,0)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B0BE60-A4DA-4F8C-8206-01FFEA402D25}"/>
              </a:ext>
            </a:extLst>
          </p:cNvPr>
          <p:cNvCxnSpPr/>
          <p:nvPr/>
        </p:nvCxnSpPr>
        <p:spPr>
          <a:xfrm flipV="1">
            <a:off x="5830888" y="4755832"/>
            <a:ext cx="569912" cy="77152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2934E6-5E4C-443D-A0BF-1720A861C817}"/>
              </a:ext>
            </a:extLst>
          </p:cNvPr>
          <p:cNvCxnSpPr/>
          <p:nvPr/>
        </p:nvCxnSpPr>
        <p:spPr>
          <a:xfrm>
            <a:off x="6840538" y="6127431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DAD376B-4BF2-43D8-89B8-1EDAA795E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9575" y="591947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=(1,0,0)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3DBEE5-7030-4C45-A6E2-1F1811E1D4A4}"/>
              </a:ext>
            </a:extLst>
          </p:cNvPr>
          <p:cNvCxnSpPr/>
          <p:nvPr/>
        </p:nvCxnSpPr>
        <p:spPr>
          <a:xfrm>
            <a:off x="5829300" y="5424169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FE7E55-4ECB-450C-A87E-8A4A29388A0D}"/>
              </a:ext>
            </a:extLst>
          </p:cNvPr>
          <p:cNvCxnSpPr/>
          <p:nvPr/>
        </p:nvCxnSpPr>
        <p:spPr>
          <a:xfrm>
            <a:off x="4521200" y="5441631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4" name="TextBox 36">
            <a:extLst>
              <a:ext uri="{FF2B5EF4-FFF2-40B4-BE49-F238E27FC236}">
                <a16:creationId xmlns:a16="http://schemas.microsoft.com/office/drawing/2014/main" id="{680B54EB-F0CF-4DD4-83C0-DC81B5451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5219382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=(1,0,0)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20412C-29B0-4AF4-9C21-5BEB3D2F2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563" y="520827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=(0,0,0)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EAD782-39EE-4C16-A9AD-A2D9DE9D92EA}"/>
              </a:ext>
            </a:extLst>
          </p:cNvPr>
          <p:cNvCxnSpPr/>
          <p:nvPr/>
        </p:nvCxnSpPr>
        <p:spPr>
          <a:xfrm>
            <a:off x="3827464" y="4760595"/>
            <a:ext cx="3013075" cy="142557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F55CD89-14BD-455E-A973-C4B793778F6B}"/>
              </a:ext>
            </a:extLst>
          </p:cNvPr>
          <p:cNvSpPr/>
          <p:nvPr/>
        </p:nvSpPr>
        <p:spPr>
          <a:xfrm>
            <a:off x="5187950" y="4919345"/>
            <a:ext cx="838200" cy="27622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</a:t>
            </a:r>
            <a:r>
              <a:rPr lang="en-US" sz="1200" dirty="0">
                <a:sym typeface="Wingdings" pitchFamily="2" charset="2"/>
              </a:rPr>
              <a:t>:(1</a:t>
            </a:r>
            <a:r>
              <a:rPr lang="en-US" sz="1200" dirty="0"/>
              <a:t>,1,0)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CCB325-18C5-4AAA-A418-8AAC801F1B8A}"/>
              </a:ext>
            </a:extLst>
          </p:cNvPr>
          <p:cNvCxnSpPr/>
          <p:nvPr/>
        </p:nvCxnSpPr>
        <p:spPr>
          <a:xfrm>
            <a:off x="5830888" y="5489256"/>
            <a:ext cx="493712" cy="70643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90B6C4-0D87-4EC4-9F6F-0786F3FC4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6279832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=(1,1,0)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  <p:sp>
        <p:nvSpPr>
          <p:cNvPr id="16" name="Multiply 15">
            <a:extLst>
              <a:ext uri="{FF2B5EF4-FFF2-40B4-BE49-F238E27FC236}">
                <a16:creationId xmlns:a16="http://schemas.microsoft.com/office/drawing/2014/main" id="{DA53B9A7-0B9C-4A00-B35D-41FEB6A72CC5}"/>
              </a:ext>
            </a:extLst>
          </p:cNvPr>
          <p:cNvSpPr/>
          <p:nvPr/>
        </p:nvSpPr>
        <p:spPr>
          <a:xfrm>
            <a:off x="5715000" y="6309994"/>
            <a:ext cx="839788" cy="214312"/>
          </a:xfrm>
          <a:prstGeom prst="mathMultiply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B17E1C-3176-4FD0-AA87-465FEF726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39" y="6289357"/>
            <a:ext cx="274796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Condition II does not hold </a:t>
            </a:r>
            <a:r>
              <a:rPr lang="en-US" alt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en-US" sz="1600" i="1" dirty="0">
                <a:solidFill>
                  <a:schemeClr val="tx1"/>
                </a:solidFill>
                <a:sym typeface="Wingdings" panose="05000000000000000000" pitchFamily="2" charset="2"/>
              </a:rPr>
              <a:t>Delay delivery</a:t>
            </a:r>
            <a:endParaRPr lang="en-US" altLang="en-US" sz="1600" i="1" dirty="0">
              <a:solidFill>
                <a:schemeClr val="tx1"/>
              </a:solidFill>
            </a:endParaRPr>
          </a:p>
        </p:txBody>
      </p:sp>
      <p:sp>
        <p:nvSpPr>
          <p:cNvPr id="35845" name="Curved Down Arrow 35844">
            <a:extLst>
              <a:ext uri="{FF2B5EF4-FFF2-40B4-BE49-F238E27FC236}">
                <a16:creationId xmlns:a16="http://schemas.microsoft.com/office/drawing/2014/main" id="{81E52E81-8B3F-42EF-9895-481DA9BC17EA}"/>
              </a:ext>
            </a:extLst>
          </p:cNvPr>
          <p:cNvSpPr/>
          <p:nvPr/>
        </p:nvSpPr>
        <p:spPr>
          <a:xfrm>
            <a:off x="6324600" y="5659119"/>
            <a:ext cx="1676400" cy="527050"/>
          </a:xfrm>
          <a:prstGeom prst="curved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7137A32-8548-4769-B088-6690B46FCFE4}"/>
              </a:ext>
            </a:extLst>
          </p:cNvPr>
          <p:cNvCxnSpPr/>
          <p:nvPr/>
        </p:nvCxnSpPr>
        <p:spPr>
          <a:xfrm>
            <a:off x="7974013" y="6127431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1B71AD1-38F8-453A-A828-C3797C8D5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916294"/>
            <a:ext cx="990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=(1,1,0)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  <p:bldP spid="35848" grpId="0"/>
      <p:bldP spid="35849" grpId="0"/>
      <p:bldP spid="35850" grpId="0"/>
      <p:bldP spid="12" grpId="0"/>
      <p:bldP spid="35855" grpId="0"/>
      <p:bldP spid="35857" grpId="0"/>
      <p:bldP spid="22" grpId="0" animBg="1"/>
      <p:bldP spid="23" grpId="0"/>
      <p:bldP spid="27" grpId="0"/>
      <p:bldP spid="35874" grpId="0"/>
      <p:bldP spid="37" grpId="0"/>
      <p:bldP spid="40" grpId="0" animBg="1"/>
      <p:bldP spid="44" grpId="0"/>
      <p:bldP spid="17" grpId="0"/>
      <p:bldP spid="35845" grpId="0" animBg="1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1EE222F-FAAA-477A-8148-6F4B2DB8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Summary – Logical Clocks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E4723030-B795-4503-88BA-11AEA0A8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Logical clocks are employed when processes have to agree on relative ordering of events, but not necessarily actual time of events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4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Two types of logical clocks: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70C0"/>
                </a:solidFill>
                <a:ea typeface="Arial" panose="020B0604020202020204" pitchFamily="34" charset="0"/>
              </a:rPr>
              <a:t>Lamport’s Logical Clocks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ea typeface="Arial" panose="020B0604020202020204" pitchFamily="34" charset="0"/>
              </a:rPr>
              <a:t>Supports relative ordering of events across different processes by using the </a:t>
            </a:r>
            <a:r>
              <a:rPr lang="en-US" altLang="en-US" sz="2200" i="1" u="sng" dirty="0">
                <a:ea typeface="MS PGothic" panose="020B0600070205080204" pitchFamily="34" charset="-128"/>
              </a:rPr>
              <a:t>happened-before</a:t>
            </a:r>
            <a:r>
              <a:rPr lang="en-US" altLang="en-US" sz="2200" dirty="0">
                <a:ea typeface="Arial" panose="020B0604020202020204" pitchFamily="34" charset="0"/>
              </a:rPr>
              <a:t> relationship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400" dirty="0">
              <a:ea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70C0"/>
                </a:solidFill>
                <a:ea typeface="Arial" panose="020B0604020202020204" pitchFamily="34" charset="0"/>
              </a:rPr>
              <a:t>Vector Clocks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ea typeface="Arial" panose="020B0604020202020204" pitchFamily="34" charset="0"/>
              </a:rPr>
              <a:t>Supports </a:t>
            </a:r>
            <a:r>
              <a:rPr lang="en-US" altLang="en-US" sz="2200" i="1" u="sng" dirty="0">
                <a:ea typeface="Arial" panose="020B0604020202020204" pitchFamily="34" charset="0"/>
              </a:rPr>
              <a:t>causal</a:t>
            </a:r>
            <a:r>
              <a:rPr lang="en-US" altLang="en-US" sz="2200" dirty="0">
                <a:ea typeface="Arial" panose="020B0604020202020204" pitchFamily="34" charset="0"/>
              </a:rPr>
              <a:t> ordering of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15447B6-46EA-4F02-89BA-869534F3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D66F-D451-480F-B1E4-B3A97642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Time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Clock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Logical Clock Synchronization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rgbClr val="0070C0"/>
                </a:solidFill>
              </a:rPr>
              <a:t>Mutual Exclusion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Election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356127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1">
            <a:extLst>
              <a:ext uri="{FF2B5EF4-FFF2-40B4-BE49-F238E27FC236}">
                <a16:creationId xmlns:a16="http://schemas.microsoft.com/office/drawing/2014/main" id="{5280B235-4C22-4958-9BE2-53F906CE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Need for Mutual Exclusion</a:t>
            </a:r>
          </a:p>
        </p:txBody>
      </p:sp>
      <p:sp>
        <p:nvSpPr>
          <p:cNvPr id="32772" name="Content Placeholder 2">
            <a:extLst>
              <a:ext uri="{FF2B5EF4-FFF2-40B4-BE49-F238E27FC236}">
                <a16:creationId xmlns:a16="http://schemas.microsoft.com/office/drawing/2014/main" id="{1AB9094F-4FF5-48A3-B1FB-8DAB9ABB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/>
          <a:lstStyle/>
          <a:p>
            <a:r>
              <a:rPr lang="en-US" altLang="en-US" sz="2400" dirty="0"/>
              <a:t>Distributed processes need to coordinate to access shared resources</a:t>
            </a:r>
          </a:p>
          <a:p>
            <a:endParaRPr lang="en-US" altLang="en-US" sz="2000" dirty="0"/>
          </a:p>
          <a:p>
            <a:r>
              <a:rPr lang="en-US" altLang="en-US" sz="2400" dirty="0"/>
              <a:t>Example: Writing a file in a Distributed File System</a:t>
            </a:r>
          </a:p>
          <a:p>
            <a:endParaRPr lang="en-US" altLang="en-US" sz="2000" dirty="0"/>
          </a:p>
        </p:txBody>
      </p:sp>
      <p:sp>
        <p:nvSpPr>
          <p:cNvPr id="32770" name="Slide Number Placeholder 13">
            <a:extLst>
              <a:ext uri="{FF2B5EF4-FFF2-40B4-BE49-F238E27FC236}">
                <a16:creationId xmlns:a16="http://schemas.microsoft.com/office/drawing/2014/main" id="{AD6A58EA-CC64-4E30-8972-BDA17F51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45275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CE6E9B-C41C-4E00-8C25-0846D8FC58E3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grpSp>
        <p:nvGrpSpPr>
          <p:cNvPr id="6149" name="Group 3">
            <a:extLst>
              <a:ext uri="{FF2B5EF4-FFF2-40B4-BE49-F238E27FC236}">
                <a16:creationId xmlns:a16="http://schemas.microsoft.com/office/drawing/2014/main" id="{5D00E8BE-5541-410B-84CF-1A1BD033DF69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851151"/>
            <a:ext cx="1219200" cy="1076325"/>
            <a:chOff x="5105400" y="3962400"/>
            <a:chExt cx="3276600" cy="16635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29BB28-D1BA-4DF7-B8E5-5D07A72A5B1E}"/>
                </a:ext>
              </a:extLst>
            </p:cNvPr>
            <p:cNvSpPr/>
            <p:nvPr/>
          </p:nvSpPr>
          <p:spPr>
            <a:xfrm>
              <a:off x="5105400" y="3962400"/>
              <a:ext cx="3276600" cy="16635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45C897-6797-4FD7-B916-377F7BA4B955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41221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CC47D2A-DBFC-41B2-AB11-DACCEFC3610A}"/>
              </a:ext>
            </a:extLst>
          </p:cNvPr>
          <p:cNvSpPr/>
          <p:nvPr/>
        </p:nvSpPr>
        <p:spPr bwMode="auto">
          <a:xfrm>
            <a:off x="5410200" y="3219259"/>
            <a:ext cx="10668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Distributed</a:t>
            </a:r>
          </a:p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File</a:t>
            </a:r>
          </a:p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abc.txt</a:t>
            </a:r>
          </a:p>
        </p:txBody>
      </p:sp>
      <p:grpSp>
        <p:nvGrpSpPr>
          <p:cNvPr id="6153" name="Group 10">
            <a:extLst>
              <a:ext uri="{FF2B5EF4-FFF2-40B4-BE49-F238E27FC236}">
                <a16:creationId xmlns:a16="http://schemas.microsoft.com/office/drawing/2014/main" id="{D7693B43-A7D9-4828-8086-528F1E26A4C4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851150"/>
            <a:ext cx="1219200" cy="596900"/>
            <a:chOff x="5105400" y="3962400"/>
            <a:chExt cx="3276600" cy="5967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CA26DB-ECFC-48E8-BD83-0C031DADACA7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0671C2-12D2-4283-9529-EE32F7103611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Client A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9EE97C-3553-4A54-9422-67FF334C39F3}"/>
              </a:ext>
            </a:extLst>
          </p:cNvPr>
          <p:cNvCxnSpPr>
            <a:stCxn id="2" idx="6"/>
          </p:cNvCxnSpPr>
          <p:nvPr/>
        </p:nvCxnSpPr>
        <p:spPr>
          <a:xfrm>
            <a:off x="3249614" y="3282950"/>
            <a:ext cx="2160587" cy="1079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B2B15E7-28FC-45DE-A723-54A4484D86CA}"/>
              </a:ext>
            </a:extLst>
          </p:cNvPr>
          <p:cNvSpPr/>
          <p:nvPr/>
        </p:nvSpPr>
        <p:spPr>
          <a:xfrm>
            <a:off x="3581400" y="2951163"/>
            <a:ext cx="1600200" cy="309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Read from file abc.txt</a:t>
            </a:r>
          </a:p>
        </p:txBody>
      </p:sp>
      <p:grpSp>
        <p:nvGrpSpPr>
          <p:cNvPr id="6156" name="Group 17">
            <a:extLst>
              <a:ext uri="{FF2B5EF4-FFF2-40B4-BE49-F238E27FC236}">
                <a16:creationId xmlns:a16="http://schemas.microsoft.com/office/drawing/2014/main" id="{E3FE74BB-ED16-484C-8F19-E6827DC5B05A}"/>
              </a:ext>
            </a:extLst>
          </p:cNvPr>
          <p:cNvGrpSpPr>
            <a:grpSpLocks/>
          </p:cNvGrpSpPr>
          <p:nvPr/>
        </p:nvGrpSpPr>
        <p:grpSpPr bwMode="auto">
          <a:xfrm>
            <a:off x="2217738" y="3917950"/>
            <a:ext cx="1219200" cy="596900"/>
            <a:chOff x="5105400" y="3962400"/>
            <a:chExt cx="3276600" cy="59677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EF5C5C-B777-46AB-AEC3-A4A176680578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D99961-3420-4DA1-94A6-009B09E644EE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Client B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2B3D5A-2229-4117-8472-33E1145225A2}"/>
              </a:ext>
            </a:extLst>
          </p:cNvPr>
          <p:cNvCxnSpPr>
            <a:stCxn id="26" idx="6"/>
          </p:cNvCxnSpPr>
          <p:nvPr/>
        </p:nvCxnSpPr>
        <p:spPr>
          <a:xfrm flipV="1">
            <a:off x="3259138" y="3651251"/>
            <a:ext cx="2151062" cy="7016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E0C1CE5-D1F8-40CD-B5C9-0ECD00A008A9}"/>
              </a:ext>
            </a:extLst>
          </p:cNvPr>
          <p:cNvSpPr/>
          <p:nvPr/>
        </p:nvSpPr>
        <p:spPr>
          <a:xfrm>
            <a:off x="4038600" y="4191000"/>
            <a:ext cx="1447800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Write to file abc.txt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19592F-56E4-4630-8020-BC112B2FE8C2}"/>
              </a:ext>
            </a:extLst>
          </p:cNvPr>
          <p:cNvSpPr/>
          <p:nvPr/>
        </p:nvSpPr>
        <p:spPr>
          <a:xfrm>
            <a:off x="7110413" y="2895600"/>
            <a:ext cx="1447800" cy="355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Write to file abc.txt</a:t>
            </a:r>
          </a:p>
        </p:txBody>
      </p:sp>
      <p:grpSp>
        <p:nvGrpSpPr>
          <p:cNvPr id="6160" name="Group 31">
            <a:extLst>
              <a:ext uri="{FF2B5EF4-FFF2-40B4-BE49-F238E27FC236}">
                <a16:creationId xmlns:a16="http://schemas.microsoft.com/office/drawing/2014/main" id="{42DEC6E7-7740-4883-B009-B2589D67D222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2819400"/>
            <a:ext cx="1219200" cy="596900"/>
            <a:chOff x="5105400" y="3962400"/>
            <a:chExt cx="3276600" cy="59677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221E70-2959-481A-BBB5-CDC52A90348C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D62EEF-F428-4CCC-983D-A7158F122AD7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3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Client C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AB3637B-17C0-4438-9E94-938F86316063}"/>
              </a:ext>
            </a:extLst>
          </p:cNvPr>
          <p:cNvSpPr/>
          <p:nvPr/>
        </p:nvSpPr>
        <p:spPr>
          <a:xfrm>
            <a:off x="1981200" y="4648200"/>
            <a:ext cx="8229600" cy="609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342900" lvl="1" indent="-342900" algn="ctr" eaLnBrk="1" hangingPunct="1">
              <a:defRPr/>
            </a:pPr>
            <a:r>
              <a:rPr lang="en-US" sz="1600" dirty="0"/>
              <a:t>In uniprocessor systems, mutual exclusion to a shared resource is provided through shared variables or operating system support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86C2E7-BE42-4855-AA15-56D3CB844089}"/>
              </a:ext>
            </a:extLst>
          </p:cNvPr>
          <p:cNvSpPr/>
          <p:nvPr/>
        </p:nvSpPr>
        <p:spPr>
          <a:xfrm>
            <a:off x="1981200" y="5943600"/>
            <a:ext cx="82296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342900" algn="ctr" eaLnBrk="1" hangingPunct="1">
              <a:defRPr/>
            </a:pPr>
            <a:r>
              <a:rPr lang="en-US" sz="1600" dirty="0"/>
              <a:t>In distributed systems, processes coordinate accesses to a shared resource by passing messages to enforce </a:t>
            </a:r>
            <a:r>
              <a:rPr lang="en-US" sz="1600" i="1" dirty="0"/>
              <a:t>distributed mutual exclusion</a:t>
            </a:r>
            <a:endParaRPr lang="en-US" sz="16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A57459-BD21-47D5-BE65-C8CB69DFC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149600"/>
            <a:ext cx="838200" cy="266700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latin typeface="+mn-lt"/>
                <a:ea typeface="+mn-ea"/>
              </a:rPr>
              <a:t>P1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FF1ED99-B2BC-4871-B4F9-FD16094D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4219575"/>
            <a:ext cx="838200" cy="266700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latin typeface="+mn-lt"/>
                <a:ea typeface="+mn-ea"/>
              </a:rPr>
              <a:t>P2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7D0A45-2687-48E7-88FD-2E35F62B0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3124200"/>
            <a:ext cx="838200" cy="266700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latin typeface="+mn-lt"/>
                <a:ea typeface="+mn-ea"/>
              </a:rPr>
              <a:t>P3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826FC5-83D7-487A-8839-2AC448FB9125}"/>
              </a:ext>
            </a:extLst>
          </p:cNvPr>
          <p:cNvCxnSpPr>
            <a:stCxn id="27" idx="2"/>
          </p:cNvCxnSpPr>
          <p:nvPr/>
        </p:nvCxnSpPr>
        <p:spPr>
          <a:xfrm flipH="1">
            <a:off x="6477000" y="3257550"/>
            <a:ext cx="266700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135605B-7366-4765-81EF-F6322346617B}"/>
              </a:ext>
            </a:extLst>
          </p:cNvPr>
          <p:cNvSpPr/>
          <p:nvPr/>
        </p:nvSpPr>
        <p:spPr>
          <a:xfrm>
            <a:off x="1981200" y="5334000"/>
            <a:ext cx="8229600" cy="533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342900" lvl="1" indent="-342900" algn="ctr" eaLnBrk="1" hangingPunct="1">
              <a:defRPr/>
            </a:pPr>
            <a:r>
              <a:rPr lang="en-US" sz="1600" dirty="0"/>
              <a:t>However, such support is insufficient to enable mutual exclusion of distributed entities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4" grpId="0" animBg="1"/>
      <p:bldP spid="31" grpId="0" animBg="1"/>
      <p:bldP spid="37" grpId="0" animBg="1"/>
      <p:bldP spid="25" grpId="0" animBg="1"/>
      <p:bldP spid="2" grpId="0" animBg="1"/>
      <p:bldP spid="2" grpId="1" animBg="1"/>
      <p:bldP spid="26" grpId="0" animBg="1"/>
      <p:bldP spid="27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637DE0C-F0C5-4469-9127-A7460DD2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74320"/>
            <a:ext cx="87630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Types of Distributed Mutual Exclusion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EE54217A-784F-44DE-BA2C-A1825163B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533400"/>
          </a:xfrm>
        </p:spPr>
        <p:txBody>
          <a:bodyPr/>
          <a:lstStyle/>
          <a:p>
            <a:r>
              <a:rPr lang="en-US" altLang="en-US" sz="2400" dirty="0"/>
              <a:t>Mutual exclusion algorithms are classified into two categories</a:t>
            </a:r>
          </a:p>
        </p:txBody>
      </p:sp>
      <p:sp>
        <p:nvSpPr>
          <p:cNvPr id="33830" name="Slide Number Placeholder 70">
            <a:extLst>
              <a:ext uri="{FF2B5EF4-FFF2-40B4-BE49-F238E27FC236}">
                <a16:creationId xmlns:a16="http://schemas.microsoft.com/office/drawing/2014/main" id="{DB317B06-02E1-4789-BABF-971D82B5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354D16-C325-4070-88FA-B1020305BF80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3200370F-6129-4E3F-974F-CC81492183D5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2782888"/>
            <a:ext cx="685800" cy="417512"/>
            <a:chOff x="5105400" y="3962397"/>
            <a:chExt cx="3276600" cy="10750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702100-7410-4423-85A9-5D93343711D3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46EB35-64B2-4584-AF75-7DF212A7F461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Client 1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AA9AC8E2-9E58-4CDC-94D8-7F5007AF7F47}"/>
              </a:ext>
            </a:extLst>
          </p:cNvPr>
          <p:cNvGrpSpPr>
            <a:grpSpLocks/>
          </p:cNvGrpSpPr>
          <p:nvPr/>
        </p:nvGrpSpPr>
        <p:grpSpPr bwMode="auto">
          <a:xfrm>
            <a:off x="9242425" y="3124201"/>
            <a:ext cx="762000" cy="493713"/>
            <a:chOff x="5105400" y="3962397"/>
            <a:chExt cx="3640667" cy="127121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73EA2E-90D6-4BBE-8000-3BDD242CB7EC}"/>
                </a:ext>
              </a:extLst>
            </p:cNvPr>
            <p:cNvSpPr/>
            <p:nvPr/>
          </p:nvSpPr>
          <p:spPr>
            <a:xfrm>
              <a:off x="5105400" y="3962397"/>
              <a:ext cx="3640667" cy="12712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1D3AD8-25CC-4D51-9F68-1C7A1C9B69CF}"/>
                </a:ext>
              </a:extLst>
            </p:cNvPr>
            <p:cNvSpPr/>
            <p:nvPr/>
          </p:nvSpPr>
          <p:spPr bwMode="auto">
            <a:xfrm>
              <a:off x="5105400" y="3962397"/>
              <a:ext cx="3640667" cy="4864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E3B14-5C3D-4026-AE75-834AC3B85297}"/>
              </a:ext>
            </a:extLst>
          </p:cNvPr>
          <p:cNvSpPr/>
          <p:nvPr/>
        </p:nvSpPr>
        <p:spPr bwMode="auto">
          <a:xfrm>
            <a:off x="9285843" y="3353150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4C5286-2C39-4043-B360-49FA3FB9A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725" y="2998789"/>
            <a:ext cx="484188" cy="168275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P1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DDACDEEE-AA32-4154-9F8F-190D98FAF6F4}"/>
              </a:ext>
            </a:extLst>
          </p:cNvPr>
          <p:cNvGrpSpPr>
            <a:grpSpLocks/>
          </p:cNvGrpSpPr>
          <p:nvPr/>
        </p:nvGrpSpPr>
        <p:grpSpPr bwMode="auto">
          <a:xfrm>
            <a:off x="9193213" y="2227264"/>
            <a:ext cx="811212" cy="420687"/>
            <a:chOff x="5105400" y="3962397"/>
            <a:chExt cx="4004734" cy="93384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21C6DD-D7B4-4F60-8D37-93F9D46EE662}"/>
                </a:ext>
              </a:extLst>
            </p:cNvPr>
            <p:cNvSpPr/>
            <p:nvPr/>
          </p:nvSpPr>
          <p:spPr>
            <a:xfrm>
              <a:off x="5105400" y="3962397"/>
              <a:ext cx="4004734" cy="93384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AA9EB5-29E8-49C3-8EE1-7DF26E64C2C5}"/>
                </a:ext>
              </a:extLst>
            </p:cNvPr>
            <p:cNvSpPr/>
            <p:nvPr/>
          </p:nvSpPr>
          <p:spPr bwMode="auto">
            <a:xfrm>
              <a:off x="5105400" y="3962397"/>
              <a:ext cx="4004734" cy="4863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Coordinator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5C9DF8E-9123-4F45-B2D4-71D111B17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089" y="2455864"/>
            <a:ext cx="484187" cy="161925"/>
          </a:xfrm>
          <a:prstGeom prst="ellipse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C1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35F9C9E-3115-427E-B115-C114FB2AA5AD}"/>
              </a:ext>
            </a:extLst>
          </p:cNvPr>
          <p:cNvSpPr txBox="1">
            <a:spLocks/>
          </p:cNvSpPr>
          <p:nvPr/>
        </p:nvSpPr>
        <p:spPr bwMode="auto">
          <a:xfrm>
            <a:off x="841248" y="2057401"/>
            <a:ext cx="57150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  <a:ea typeface="+mn-ea"/>
              </a:rPr>
              <a:t>Permission-based Approaches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A process, which wants to access a shared resource, requests the permission from one or more coordinators</a:t>
            </a:r>
            <a:endParaRPr lang="en-US" sz="800" dirty="0">
              <a:ea typeface="+mn-ea"/>
            </a:endParaRPr>
          </a:p>
          <a:p>
            <a:pPr marL="1828800" lvl="4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800" dirty="0">
              <a:ea typeface="+mn-ea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  <a:ea typeface="+mn-ea"/>
              </a:rPr>
              <a:t>Token-based Approaches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Each shared resource has a token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Token is circulated among all the processes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A process can access the resource if it has the token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428F35-E5FD-4190-8997-C3026565D876}"/>
              </a:ext>
            </a:extLst>
          </p:cNvPr>
          <p:cNvCxnSpPr>
            <a:endCxn id="16" idx="1"/>
          </p:cNvCxnSpPr>
          <p:nvPr/>
        </p:nvCxnSpPr>
        <p:spPr>
          <a:xfrm flipV="1">
            <a:off x="8305801" y="2438401"/>
            <a:ext cx="887413" cy="4302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4AF1CC-730B-42C2-987F-A4ACBD487113}"/>
              </a:ext>
            </a:extLst>
          </p:cNvPr>
          <p:cNvCxnSpPr>
            <a:endCxn id="5" idx="3"/>
          </p:cNvCxnSpPr>
          <p:nvPr/>
        </p:nvCxnSpPr>
        <p:spPr>
          <a:xfrm flipH="1">
            <a:off x="8305801" y="2593976"/>
            <a:ext cx="887413" cy="396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E727B3D-4517-41E8-9FF6-AB95AE2E3451}"/>
              </a:ext>
            </a:extLst>
          </p:cNvPr>
          <p:cNvSpPr/>
          <p:nvPr/>
        </p:nvSpPr>
        <p:spPr>
          <a:xfrm>
            <a:off x="8189914" y="2227264"/>
            <a:ext cx="725487" cy="2873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Request to access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9BF246-F4C7-46D7-A427-F59D4206B517}"/>
              </a:ext>
            </a:extLst>
          </p:cNvPr>
          <p:cNvSpPr/>
          <p:nvPr/>
        </p:nvSpPr>
        <p:spPr>
          <a:xfrm>
            <a:off x="8728076" y="2819401"/>
            <a:ext cx="557213" cy="187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Grant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0AB07B-F7E8-4411-A5A7-B9385C8A0956}"/>
              </a:ext>
            </a:extLst>
          </p:cNvPr>
          <p:cNvCxnSpPr/>
          <p:nvPr/>
        </p:nvCxnSpPr>
        <p:spPr>
          <a:xfrm>
            <a:off x="8305800" y="3124200"/>
            <a:ext cx="979488" cy="3429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2A7104-F10A-472D-8A32-44F080700F48}"/>
              </a:ext>
            </a:extLst>
          </p:cNvPr>
          <p:cNvSpPr/>
          <p:nvPr/>
        </p:nvSpPr>
        <p:spPr>
          <a:xfrm>
            <a:off x="8274051" y="3317876"/>
            <a:ext cx="557213" cy="187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Access</a:t>
            </a:r>
          </a:p>
        </p:txBody>
      </p:sp>
      <p:grpSp>
        <p:nvGrpSpPr>
          <p:cNvPr id="7" name="Group 39">
            <a:extLst>
              <a:ext uri="{FF2B5EF4-FFF2-40B4-BE49-F238E27FC236}">
                <a16:creationId xmlns:a16="http://schemas.microsoft.com/office/drawing/2014/main" id="{0AB760C4-4A11-47E6-8429-52D874255417}"/>
              </a:ext>
            </a:extLst>
          </p:cNvPr>
          <p:cNvGrpSpPr>
            <a:grpSpLocks/>
          </p:cNvGrpSpPr>
          <p:nvPr/>
        </p:nvGrpSpPr>
        <p:grpSpPr bwMode="auto">
          <a:xfrm>
            <a:off x="8688388" y="4267201"/>
            <a:ext cx="762000" cy="493713"/>
            <a:chOff x="5105400" y="3962397"/>
            <a:chExt cx="3640667" cy="127121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EFBBB96-D5CC-46D1-ABB5-A0AF273B4E6F}"/>
                </a:ext>
              </a:extLst>
            </p:cNvPr>
            <p:cNvSpPr/>
            <p:nvPr/>
          </p:nvSpPr>
          <p:spPr>
            <a:xfrm>
              <a:off x="5105400" y="3962397"/>
              <a:ext cx="3640667" cy="12712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59AFD63-04F6-47EE-8B4E-C054C5843D23}"/>
                </a:ext>
              </a:extLst>
            </p:cNvPr>
            <p:cNvSpPr/>
            <p:nvPr/>
          </p:nvSpPr>
          <p:spPr bwMode="auto">
            <a:xfrm>
              <a:off x="5105400" y="3962397"/>
              <a:ext cx="3640667" cy="4864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F5DCE32-3415-4EC5-B9F8-8DBBD5A45DB9}"/>
              </a:ext>
            </a:extLst>
          </p:cNvPr>
          <p:cNvSpPr/>
          <p:nvPr/>
        </p:nvSpPr>
        <p:spPr bwMode="auto">
          <a:xfrm>
            <a:off x="8732832" y="4496149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Resource</a:t>
            </a:r>
          </a:p>
        </p:txBody>
      </p:sp>
      <p:grpSp>
        <p:nvGrpSpPr>
          <p:cNvPr id="8" name="Group 43">
            <a:extLst>
              <a:ext uri="{FF2B5EF4-FFF2-40B4-BE49-F238E27FC236}">
                <a16:creationId xmlns:a16="http://schemas.microsoft.com/office/drawing/2014/main" id="{5E098632-6FE9-423C-B416-847F8FF3B9B2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5145088"/>
            <a:ext cx="685800" cy="417512"/>
            <a:chOff x="5105400" y="3962397"/>
            <a:chExt cx="3276600" cy="107503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25EF5F-B929-4E80-A753-FBA8B4C11BC9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D37D6F5-4CAB-421A-824E-B013C47FAB99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Client 1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3D8AA146-CB15-423D-8B41-D9B26358D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25" y="5360989"/>
            <a:ext cx="484188" cy="168275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P1</a:t>
            </a:r>
          </a:p>
        </p:txBody>
      </p:sp>
      <p:grpSp>
        <p:nvGrpSpPr>
          <p:cNvPr id="9" name="Group 47">
            <a:extLst>
              <a:ext uri="{FF2B5EF4-FFF2-40B4-BE49-F238E27FC236}">
                <a16:creationId xmlns:a16="http://schemas.microsoft.com/office/drawing/2014/main" id="{B039B648-499A-4729-B7B6-BE5BF3C70164}"/>
              </a:ext>
            </a:extLst>
          </p:cNvPr>
          <p:cNvGrpSpPr>
            <a:grpSpLocks/>
          </p:cNvGrpSpPr>
          <p:nvPr/>
        </p:nvGrpSpPr>
        <p:grpSpPr bwMode="auto">
          <a:xfrm>
            <a:off x="8723313" y="5145088"/>
            <a:ext cx="685800" cy="417512"/>
            <a:chOff x="5105400" y="3962397"/>
            <a:chExt cx="3276600" cy="107503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1FC44F-8454-47D6-A062-7FE91B8C531A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2802392-AF05-4C19-B8EF-B1B53F701C4E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Client 2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5C84BE56-613D-41B2-A191-B931EE42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360989"/>
            <a:ext cx="484188" cy="168275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P2</a:t>
            </a:r>
          </a:p>
        </p:txBody>
      </p:sp>
      <p:grpSp>
        <p:nvGrpSpPr>
          <p:cNvPr id="10" name="Group 51">
            <a:extLst>
              <a:ext uri="{FF2B5EF4-FFF2-40B4-BE49-F238E27FC236}">
                <a16:creationId xmlns:a16="http://schemas.microsoft.com/office/drawing/2014/main" id="{F9AE8B70-CDC7-452F-8E2A-A456D383CC34}"/>
              </a:ext>
            </a:extLst>
          </p:cNvPr>
          <p:cNvGrpSpPr>
            <a:grpSpLocks/>
          </p:cNvGrpSpPr>
          <p:nvPr/>
        </p:nvGrpSpPr>
        <p:grpSpPr bwMode="auto">
          <a:xfrm>
            <a:off x="9677400" y="5145088"/>
            <a:ext cx="685800" cy="417512"/>
            <a:chOff x="5105400" y="3962397"/>
            <a:chExt cx="3276600" cy="107503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BE3E55B-E15A-480C-AD1C-307308BAF055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F89A3C9-CBD5-4D38-9045-953EC5620057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Client 3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B366878A-AF71-4BB9-8C48-F2FA447BF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25" y="5360989"/>
            <a:ext cx="484188" cy="168275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5FC5BD-5304-417E-BB89-D5F1D0B68EB2}"/>
              </a:ext>
            </a:extLst>
          </p:cNvPr>
          <p:cNvSpPr/>
          <p:nvPr/>
        </p:nvSpPr>
        <p:spPr>
          <a:xfrm>
            <a:off x="7888288" y="5638800"/>
            <a:ext cx="56991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bg1"/>
                </a:solidFill>
              </a:rPr>
              <a:t>Token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831D60-DE8D-470D-A78B-8822ABDC1BC6}"/>
              </a:ext>
            </a:extLst>
          </p:cNvPr>
          <p:cNvCxnSpPr>
            <a:stCxn id="46" idx="0"/>
            <a:endCxn id="41" idx="2"/>
          </p:cNvCxnSpPr>
          <p:nvPr/>
        </p:nvCxnSpPr>
        <p:spPr>
          <a:xfrm flipV="1">
            <a:off x="8191500" y="4760914"/>
            <a:ext cx="877888" cy="3841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DD92A99-D3CA-4005-91E0-20842AEBD7C6}"/>
              </a:ext>
            </a:extLst>
          </p:cNvPr>
          <p:cNvSpPr/>
          <p:nvPr/>
        </p:nvSpPr>
        <p:spPr>
          <a:xfrm>
            <a:off x="7824788" y="4821238"/>
            <a:ext cx="557212" cy="188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7D2885-4FA6-4D28-B58B-1427DBB21AFC}"/>
              </a:ext>
            </a:extLst>
          </p:cNvPr>
          <p:cNvSpPr/>
          <p:nvPr/>
        </p:nvSpPr>
        <p:spPr>
          <a:xfrm>
            <a:off x="8801101" y="5638800"/>
            <a:ext cx="569913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bg1"/>
                </a:solidFill>
              </a:rPr>
              <a:t>Token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F869E2-B3EF-4E11-A74F-1CE4C0AA6DD1}"/>
              </a:ext>
            </a:extLst>
          </p:cNvPr>
          <p:cNvCxnSpPr>
            <a:stCxn id="49" idx="0"/>
            <a:endCxn id="41" idx="2"/>
          </p:cNvCxnSpPr>
          <p:nvPr/>
        </p:nvCxnSpPr>
        <p:spPr>
          <a:xfrm flipV="1">
            <a:off x="9066214" y="4760914"/>
            <a:ext cx="3175" cy="3841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8FFEFC5-2FFA-4945-9E7A-14DF13E3421E}"/>
              </a:ext>
            </a:extLst>
          </p:cNvPr>
          <p:cNvSpPr/>
          <p:nvPr/>
        </p:nvSpPr>
        <p:spPr>
          <a:xfrm>
            <a:off x="9144001" y="4918076"/>
            <a:ext cx="557213" cy="187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6329E56-21C5-4176-BC07-299A9A4DA174}"/>
              </a:ext>
            </a:extLst>
          </p:cNvPr>
          <p:cNvSpPr/>
          <p:nvPr/>
        </p:nvSpPr>
        <p:spPr>
          <a:xfrm>
            <a:off x="9753601" y="5638800"/>
            <a:ext cx="569913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bg1"/>
                </a:solidFill>
              </a:rPr>
              <a:t>Token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7F9276-0AA6-4D0D-AE3A-D8132F159B35}"/>
              </a:ext>
            </a:extLst>
          </p:cNvPr>
          <p:cNvCxnSpPr>
            <a:endCxn id="41" idx="2"/>
          </p:cNvCxnSpPr>
          <p:nvPr/>
        </p:nvCxnSpPr>
        <p:spPr>
          <a:xfrm flipH="1" flipV="1">
            <a:off x="9069389" y="4760914"/>
            <a:ext cx="949325" cy="3841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0770138-0926-415C-B5C4-DA7A8E90E1EE}"/>
              </a:ext>
            </a:extLst>
          </p:cNvPr>
          <p:cNvSpPr/>
          <p:nvPr/>
        </p:nvSpPr>
        <p:spPr>
          <a:xfrm>
            <a:off x="9829801" y="4800601"/>
            <a:ext cx="557213" cy="187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7" grpId="0" animBg="1"/>
      <p:bldP spid="28" grpId="0" animBg="1"/>
      <p:bldP spid="32" grpId="0" animBg="1"/>
      <p:bldP spid="47" grpId="0" animBg="1"/>
      <p:bldP spid="51" grpId="0" animBg="1"/>
      <p:bldP spid="55" grpId="0" animBg="1"/>
      <p:bldP spid="56" grpId="0" animBg="1"/>
      <p:bldP spid="56" grpId="1" animBg="1"/>
      <p:bldP spid="58" grpId="0" animBg="1"/>
      <p:bldP spid="58" grpId="1" animBg="1"/>
      <p:bldP spid="61" grpId="0" animBg="1"/>
      <p:bldP spid="61" grpId="1" animBg="1"/>
      <p:bldP spid="63" grpId="0" animBg="1"/>
      <p:bldP spid="63" grpId="1" animBg="1"/>
      <p:bldP spid="67" grpId="0" animBg="1"/>
      <p:bldP spid="67" grpId="1" animBg="1"/>
      <p:bldP spid="69" grpId="0" animBg="1"/>
      <p:bldP spid="6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15447B6-46EA-4F02-89BA-869534F3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D66F-D451-480F-B1E4-B3A97642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Time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Clock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Logical Clock Synchronization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rgbClr val="0070C0"/>
                </a:solidFill>
              </a:rPr>
              <a:t>Mutual Exclusion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rgbClr val="0070C0"/>
                </a:solidFill>
              </a:rPr>
              <a:t>Permission-based Approaches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Token-based Approaches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Election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83638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>
            <a:extLst>
              <a:ext uri="{FF2B5EF4-FFF2-40B4-BE49-F238E27FC236}">
                <a16:creationId xmlns:a16="http://schemas.microsoft.com/office/drawing/2014/main" id="{790B81FB-FB74-416F-B96E-F5C0E94B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Continuing Synchronization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281A96A1-1E59-4488-A1B3-07912CBBF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5257800"/>
          </a:xfrm>
        </p:spPr>
        <p:txBody>
          <a:bodyPr/>
          <a:lstStyle/>
          <a:p>
            <a:r>
              <a:rPr lang="en-US" altLang="en-US" sz="2800" dirty="0"/>
              <a:t>Time Synchronization</a:t>
            </a:r>
          </a:p>
          <a:p>
            <a:pPr lvl="1"/>
            <a:r>
              <a:rPr lang="en-US" altLang="en-US" sz="2400" dirty="0">
                <a:ea typeface="Arial" panose="020B0604020202020204" pitchFamily="34" charset="0"/>
              </a:rPr>
              <a:t>Physical Clock Synchronization (or, simply, Clock Synchronization)</a:t>
            </a:r>
          </a:p>
          <a:p>
            <a:pPr lvl="2"/>
            <a:r>
              <a:rPr lang="en-US" altLang="en-US" sz="2000" dirty="0">
                <a:ea typeface="Arial" panose="020B0604020202020204" pitchFamily="34" charset="0"/>
              </a:rPr>
              <a:t>Here, actual time on the computers are synchronized</a:t>
            </a:r>
          </a:p>
          <a:p>
            <a:pPr marL="685800" lvl="2" indent="0">
              <a:buNone/>
            </a:pPr>
            <a:endParaRPr lang="en-US" altLang="en-US" sz="2000" dirty="0">
              <a:ea typeface="Arial" panose="020B0604020202020204" pitchFamily="34" charset="0"/>
            </a:endParaRPr>
          </a:p>
          <a:p>
            <a:pPr lvl="1"/>
            <a:r>
              <a:rPr lang="en-US" altLang="en-US" sz="2400" dirty="0">
                <a:ea typeface="Arial" panose="020B0604020202020204" pitchFamily="34" charset="0"/>
              </a:rPr>
              <a:t>Logical Clock Synchronization</a:t>
            </a:r>
          </a:p>
          <a:p>
            <a:pPr lvl="2"/>
            <a:r>
              <a:rPr lang="en-US" altLang="en-US" sz="1800" dirty="0">
                <a:ea typeface="Arial" panose="020B0604020202020204" pitchFamily="34" charset="0"/>
              </a:rPr>
              <a:t>Computers are synchronized based on the relative ordering of events</a:t>
            </a:r>
          </a:p>
          <a:p>
            <a:pPr lvl="3"/>
            <a:endParaRPr lang="en-US" altLang="en-US" sz="1400" dirty="0">
              <a:ea typeface="Arial" panose="020B0604020202020204" pitchFamily="34" charset="0"/>
            </a:endParaRPr>
          </a:p>
          <a:p>
            <a:r>
              <a:rPr lang="en-US" altLang="en-US" sz="2800" dirty="0"/>
              <a:t>Mutual Exclusion</a:t>
            </a:r>
          </a:p>
          <a:p>
            <a:pPr lvl="1"/>
            <a:r>
              <a:rPr lang="en-US" altLang="en-US" sz="2400" dirty="0">
                <a:ea typeface="Arial" panose="020B0604020202020204" pitchFamily="34" charset="0"/>
              </a:rPr>
              <a:t>How to coordinate between processes that access the same resource?</a:t>
            </a:r>
          </a:p>
          <a:p>
            <a:pPr lvl="2"/>
            <a:endParaRPr lang="en-US" altLang="en-US" sz="1600" dirty="0">
              <a:ea typeface="Arial" panose="020B0604020202020204" pitchFamily="34" charset="0"/>
            </a:endParaRPr>
          </a:p>
          <a:p>
            <a:r>
              <a:rPr lang="en-US" altLang="en-US" sz="2800" dirty="0"/>
              <a:t>Election Algorithms</a:t>
            </a:r>
          </a:p>
          <a:p>
            <a:pPr lvl="1"/>
            <a:r>
              <a:rPr lang="en-US" altLang="en-US" sz="2400" dirty="0">
                <a:ea typeface="Arial" panose="020B0604020202020204" pitchFamily="34" charset="0"/>
              </a:rPr>
              <a:t>Here, a group of entities elect one entity as the coordinator for solving a problem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D7AB5E-2BDB-479C-88D2-278FE53DD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1463040"/>
            <a:ext cx="10204704" cy="129844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D48FF-4F3E-4850-A9C6-6AA4A379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3733800"/>
            <a:ext cx="10204704" cy="25146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676D8-2C93-445F-8495-D6947D4923B4}"/>
              </a:ext>
            </a:extLst>
          </p:cNvPr>
          <p:cNvSpPr txBox="1"/>
          <p:nvPr/>
        </p:nvSpPr>
        <p:spPr>
          <a:xfrm>
            <a:off x="841248" y="1148005"/>
            <a:ext cx="175260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1400" dirty="0"/>
              <a:t>Previous lecture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A9223-1071-4733-9A7C-EBAA7D8A848C}"/>
              </a:ext>
            </a:extLst>
          </p:cNvPr>
          <p:cNvSpPr txBox="1"/>
          <p:nvPr/>
        </p:nvSpPr>
        <p:spPr>
          <a:xfrm>
            <a:off x="841248" y="6256384"/>
            <a:ext cx="1139952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/>
            </a:lvl1pPr>
          </a:lstStyle>
          <a:p>
            <a:r>
              <a:rPr lang="en-US" dirty="0"/>
              <a:t>Next lecture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59BA9-F06D-4D99-B64E-B361E0677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2761488"/>
            <a:ext cx="10204704" cy="20574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DBF03-F395-42E4-B3B9-79B1EEF8F866}"/>
              </a:ext>
            </a:extLst>
          </p:cNvPr>
          <p:cNvSpPr txBox="1"/>
          <p:nvPr/>
        </p:nvSpPr>
        <p:spPr>
          <a:xfrm rot="16200000">
            <a:off x="26166" y="4003805"/>
            <a:ext cx="132238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/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Today</a:t>
            </a:r>
            <a:r>
              <a:rPr lang="ja-JP" altLang="en-US" dirty="0"/>
              <a:t>’</a:t>
            </a:r>
            <a:r>
              <a:rPr lang="en-US" altLang="ja-JP" dirty="0"/>
              <a:t>s lecture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CADD6CA-BA4E-4C6D-85F4-CF273383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Permission-based Approaches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96B9CFB-7E65-4EAC-859A-D8914A884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668000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ea typeface="+mn-ea"/>
              </a:rPr>
              <a:t>There are two types of permission-based mutual exclusion algorithms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</a:rPr>
              <a:t>Centralized Algorithms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</a:rPr>
              <a:t>Decentralized Algorithms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2000" dirty="0">
              <a:ea typeface="+mn-ea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ea typeface="+mn-ea"/>
              </a:rPr>
              <a:t>Let us study an example of each type of algorithms</a:t>
            </a:r>
          </a:p>
          <a:p>
            <a:pPr marL="5715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2800" dirty="0">
              <a:ea typeface="+mn-ea"/>
            </a:endParaRP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lphaLcPeriod"/>
              <a:defRPr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B9D4B79B-EB88-4674-A8FB-DF377A12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0E90C5-421E-4FAA-A477-C106C1CBF1B8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12F21340-A9AA-4494-938E-775A75F3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Centralized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B06E-7E3E-4BC9-9DC5-6EB9578B7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7150228" cy="5029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One process is </a:t>
            </a:r>
            <a:r>
              <a:rPr lang="en-US" altLang="en-US" sz="2000" i="1" u="sng" dirty="0"/>
              <a:t>elected</a:t>
            </a:r>
            <a:r>
              <a:rPr lang="en-US" altLang="en-US" sz="2000" dirty="0"/>
              <a:t> as a coordinator (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dirty="0"/>
              <a:t>)  for a shared resource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Coordinator maintains a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altLang="en-US" sz="2000" dirty="0"/>
              <a:t> of access requests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Whenever a process wants to access the resource, it sends a request message to the coordinator to access the resource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When the coordinator receives the request:</a:t>
            </a:r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1600" dirty="0">
                <a:ea typeface="Arial" panose="020B0604020202020204" pitchFamily="34" charset="0"/>
              </a:rPr>
              <a:t>If no other process is currently accessing the resource, it grants the permission to the process by sending a “grant” message</a:t>
            </a:r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1600" dirty="0">
                <a:ea typeface="Arial" panose="020B0604020202020204" pitchFamily="34" charset="0"/>
              </a:rPr>
              <a:t>If another process is accessing the resource, the coordinator queues the request, and does not reply to the request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The process in action releases the exclusive access after accessing the resource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Afterwards, the coordinator sends the “grant” message to the next process in the queue</a:t>
            </a:r>
          </a:p>
        </p:txBody>
      </p:sp>
      <p:sp>
        <p:nvSpPr>
          <p:cNvPr id="36894" name="Slide Number Placeholder 73">
            <a:extLst>
              <a:ext uri="{FF2B5EF4-FFF2-40B4-BE49-F238E27FC236}">
                <a16:creationId xmlns:a16="http://schemas.microsoft.com/office/drawing/2014/main" id="{31C7FC9D-DB38-4E67-9A39-10E7735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121C7A-50B9-45E6-A903-5D4B97DAE356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11F702-4DBE-4AC9-A78A-E111E9488D20}"/>
              </a:ext>
            </a:extLst>
          </p:cNvPr>
          <p:cNvSpPr/>
          <p:nvPr/>
        </p:nvSpPr>
        <p:spPr bwMode="auto">
          <a:xfrm>
            <a:off x="8153400" y="3904481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Resource</a:t>
            </a: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14342B0C-8344-455C-89F5-987DC2198347}"/>
              </a:ext>
            </a:extLst>
          </p:cNvPr>
          <p:cNvGrpSpPr>
            <a:grpSpLocks/>
          </p:cNvGrpSpPr>
          <p:nvPr/>
        </p:nvGrpSpPr>
        <p:grpSpPr bwMode="auto">
          <a:xfrm>
            <a:off x="9582150" y="3952876"/>
            <a:ext cx="323850" cy="771525"/>
            <a:chOff x="7752790" y="3952935"/>
            <a:chExt cx="324410" cy="77187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A13E22E-7F73-4D78-B7EE-9665F9636D91}"/>
                </a:ext>
              </a:extLst>
            </p:cNvPr>
            <p:cNvCxnSpPr/>
            <p:nvPr/>
          </p:nvCxnSpPr>
          <p:spPr>
            <a:xfrm flipV="1">
              <a:off x="7752790" y="3952935"/>
              <a:ext cx="0" cy="7718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2E1021F-98CA-4F3E-8504-DA8D2616555A}"/>
                </a:ext>
              </a:extLst>
            </p:cNvPr>
            <p:cNvCxnSpPr/>
            <p:nvPr/>
          </p:nvCxnSpPr>
          <p:spPr>
            <a:xfrm flipV="1">
              <a:off x="8077200" y="3952935"/>
              <a:ext cx="0" cy="7718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9592A6-2A1A-41E6-8702-3A6021BBDFB4}"/>
                </a:ext>
              </a:extLst>
            </p:cNvPr>
            <p:cNvCxnSpPr/>
            <p:nvPr/>
          </p:nvCxnSpPr>
          <p:spPr>
            <a:xfrm flipH="1">
              <a:off x="7762331" y="3962464"/>
              <a:ext cx="3148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43966D-DE1A-4D84-B311-DC57ABEE967E}"/>
              </a:ext>
            </a:extLst>
          </p:cNvPr>
          <p:cNvCxnSpPr/>
          <p:nvPr/>
        </p:nvCxnSpPr>
        <p:spPr>
          <a:xfrm>
            <a:off x="9906000" y="4338638"/>
            <a:ext cx="1857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AE1D33-90AF-4643-9A07-AD743284D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1738" y="4237039"/>
            <a:ext cx="5762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37AF8B-6F12-480A-9910-EE29D0DE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25" y="3905250"/>
            <a:ext cx="484188" cy="160338"/>
          </a:xfrm>
          <a:prstGeom prst="ellipse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A93BB6-E5D4-498A-9395-D576A69DF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5014" y="2822576"/>
            <a:ext cx="484187" cy="169863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F22450-904D-407C-B960-30F4BB9FC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822576"/>
            <a:ext cx="484188" cy="169863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E431BB-8E91-41EE-A46F-00467946A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25" y="2822576"/>
            <a:ext cx="484188" cy="169863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567B48-0ECD-451E-8CD7-021EB4F4CC66}"/>
              </a:ext>
            </a:extLst>
          </p:cNvPr>
          <p:cNvCxnSpPr>
            <a:stCxn id="36" idx="4"/>
            <a:endCxn id="33" idx="0"/>
          </p:cNvCxnSpPr>
          <p:nvPr/>
        </p:nvCxnSpPr>
        <p:spPr>
          <a:xfrm>
            <a:off x="9178925" y="2992438"/>
            <a:ext cx="0" cy="9128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B2F907B-B315-467C-A23F-86FF1A07E0EF}"/>
              </a:ext>
            </a:extLst>
          </p:cNvPr>
          <p:cNvSpPr/>
          <p:nvPr/>
        </p:nvSpPr>
        <p:spPr>
          <a:xfrm>
            <a:off x="8780464" y="3505200"/>
            <a:ext cx="439737" cy="209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 err="1">
                <a:solidFill>
                  <a:schemeClr val="tx1"/>
                </a:solidFill>
              </a:rPr>
              <a:t>Req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F7C5B72-6D4A-456D-A9E8-082A09CE3EB7}"/>
              </a:ext>
            </a:extLst>
          </p:cNvPr>
          <p:cNvCxnSpPr>
            <a:stCxn id="33" idx="7"/>
            <a:endCxn id="36" idx="5"/>
          </p:cNvCxnSpPr>
          <p:nvPr/>
        </p:nvCxnSpPr>
        <p:spPr>
          <a:xfrm flipH="1" flipV="1">
            <a:off x="9350375" y="2967039"/>
            <a:ext cx="0" cy="960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9DF018A-F75C-4972-A7E3-ACE8224DB465}"/>
              </a:ext>
            </a:extLst>
          </p:cNvPr>
          <p:cNvSpPr/>
          <p:nvPr/>
        </p:nvSpPr>
        <p:spPr>
          <a:xfrm>
            <a:off x="9355138" y="3505200"/>
            <a:ext cx="538162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Grant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3E7B4A0-12F9-4DF9-AC75-6AA043B791A5}"/>
              </a:ext>
            </a:extLst>
          </p:cNvPr>
          <p:cNvCxnSpPr>
            <a:stCxn id="36" idx="4"/>
          </p:cNvCxnSpPr>
          <p:nvPr/>
        </p:nvCxnSpPr>
        <p:spPr>
          <a:xfrm flipH="1">
            <a:off x="8496301" y="2992438"/>
            <a:ext cx="682625" cy="91281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F01B144-C932-4437-AF67-238F41A2F145}"/>
              </a:ext>
            </a:extLst>
          </p:cNvPr>
          <p:cNvSpPr/>
          <p:nvPr/>
        </p:nvSpPr>
        <p:spPr>
          <a:xfrm>
            <a:off x="8001000" y="3568700"/>
            <a:ext cx="611188" cy="165100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rgbClr val="0000FF"/>
                </a:solidFill>
              </a:rPr>
              <a:t>Access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9AF23B-F855-4754-BFFB-9D82B19B87AB}"/>
              </a:ext>
            </a:extLst>
          </p:cNvPr>
          <p:cNvCxnSpPr>
            <a:stCxn id="35" idx="4"/>
            <a:endCxn id="33" idx="0"/>
          </p:cNvCxnSpPr>
          <p:nvPr/>
        </p:nvCxnSpPr>
        <p:spPr>
          <a:xfrm flipH="1">
            <a:off x="9178926" y="2992438"/>
            <a:ext cx="588963" cy="9128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EE35D0A-8BEE-4757-B98C-49F1E38884DA}"/>
              </a:ext>
            </a:extLst>
          </p:cNvPr>
          <p:cNvSpPr/>
          <p:nvPr/>
        </p:nvSpPr>
        <p:spPr>
          <a:xfrm>
            <a:off x="9431339" y="3560763"/>
            <a:ext cx="439737" cy="209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 err="1">
                <a:solidFill>
                  <a:schemeClr val="tx1"/>
                </a:solidFill>
              </a:rPr>
              <a:t>Req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5097CD3-17D0-4CEB-A712-A7D7B93BE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614" y="3992563"/>
            <a:ext cx="293687" cy="152400"/>
          </a:xfrm>
          <a:prstGeom prst="rect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700" dirty="0">
                <a:latin typeface="+mn-lt"/>
                <a:ea typeface="+mn-ea"/>
              </a:rPr>
              <a:t>P2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D77845-060B-4813-A44D-17C05EBC4794}"/>
              </a:ext>
            </a:extLst>
          </p:cNvPr>
          <p:cNvCxnSpPr/>
          <p:nvPr/>
        </p:nvCxnSpPr>
        <p:spPr>
          <a:xfrm>
            <a:off x="9161463" y="2971801"/>
            <a:ext cx="0" cy="9128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A7ECD61-71AA-439D-B5E0-16E2E5694A1D}"/>
              </a:ext>
            </a:extLst>
          </p:cNvPr>
          <p:cNvSpPr/>
          <p:nvPr/>
        </p:nvSpPr>
        <p:spPr>
          <a:xfrm>
            <a:off x="8763000" y="3484564"/>
            <a:ext cx="439738" cy="211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 err="1">
                <a:solidFill>
                  <a:schemeClr val="tx1"/>
                </a:solidFill>
              </a:rPr>
              <a:t>Rel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9CAFBE-41CA-4C64-967A-1F58BB7F4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914" y="4144963"/>
            <a:ext cx="293687" cy="152400"/>
          </a:xfrm>
          <a:prstGeom prst="rect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700" dirty="0">
                <a:latin typeface="+mn-lt"/>
                <a:ea typeface="+mn-ea"/>
              </a:rPr>
              <a:t>P1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14C18E9-80C9-4FA9-B65B-32EDA8EF515E}"/>
              </a:ext>
            </a:extLst>
          </p:cNvPr>
          <p:cNvCxnSpPr>
            <a:stCxn id="33" idx="7"/>
            <a:endCxn id="35" idx="5"/>
          </p:cNvCxnSpPr>
          <p:nvPr/>
        </p:nvCxnSpPr>
        <p:spPr>
          <a:xfrm flipV="1">
            <a:off x="9350376" y="2967039"/>
            <a:ext cx="587375" cy="960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E79F578-55DB-4C11-B0F3-6540374929B3}"/>
              </a:ext>
            </a:extLst>
          </p:cNvPr>
          <p:cNvSpPr/>
          <p:nvPr/>
        </p:nvSpPr>
        <p:spPr>
          <a:xfrm>
            <a:off x="9618664" y="3505200"/>
            <a:ext cx="473075" cy="146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Grant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B1EE24-2756-4AC4-A97B-AB3122F19224}"/>
              </a:ext>
            </a:extLst>
          </p:cNvPr>
          <p:cNvCxnSpPr>
            <a:stCxn id="35" idx="4"/>
          </p:cNvCxnSpPr>
          <p:nvPr/>
        </p:nvCxnSpPr>
        <p:spPr>
          <a:xfrm flipH="1">
            <a:off x="8496300" y="2992438"/>
            <a:ext cx="1271588" cy="91281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F1835B7-95E0-4569-AF57-A805764BDA5A}"/>
              </a:ext>
            </a:extLst>
          </p:cNvPr>
          <p:cNvSpPr/>
          <p:nvPr/>
        </p:nvSpPr>
        <p:spPr>
          <a:xfrm>
            <a:off x="8001000" y="3644900"/>
            <a:ext cx="611188" cy="165100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rgbClr val="0000FF"/>
                </a:solidFill>
              </a:rPr>
              <a:t>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174 L -0.05955 0.15174 L -0.05955 0.01573 " pathEditMode="relative" ptsTypes="AAAA">
                                      <p:cBhvr>
                                        <p:cTn id="10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 animBg="1"/>
      <p:bldP spid="35" grpId="0" animBg="1"/>
      <p:bldP spid="36" grpId="0" animBg="1"/>
      <p:bldP spid="39" grpId="0" animBg="1"/>
      <p:bldP spid="39" grpId="1" animBg="1"/>
      <p:bldP spid="47" grpId="0" animBg="1"/>
      <p:bldP spid="47" grpId="1" animBg="1"/>
      <p:bldP spid="51" grpId="0" animBg="1"/>
      <p:bldP spid="51" grpId="1" animBg="1"/>
      <p:bldP spid="53" grpId="0" animBg="1"/>
      <p:bldP spid="53" grpId="1" animBg="1"/>
      <p:bldP spid="53" grpId="2" animBg="1"/>
      <p:bldP spid="58" grpId="0" animBg="1"/>
      <p:bldP spid="58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70" grpId="0" animBg="1"/>
      <p:bldP spid="7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8C248707-4EDC-49FC-9207-ED8AA290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74320"/>
            <a:ext cx="91440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C523-4ACB-44D6-8DAE-1E7897339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39"/>
            <a:ext cx="10817352" cy="52584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70C0"/>
                </a:solidFill>
              </a:rPr>
              <a:t>+</a:t>
            </a:r>
            <a:r>
              <a:rPr lang="en-US" altLang="en-US" sz="2400" dirty="0"/>
              <a:t>) Flexibility: Blocking versus non-blocking requests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ea typeface="Arial" panose="020B0604020202020204" pitchFamily="34" charset="0"/>
              </a:rPr>
              <a:t>The coordinator can </a:t>
            </a:r>
            <a:r>
              <a:rPr lang="en-US" altLang="en-US" i="1" dirty="0">
                <a:ea typeface="Arial" panose="020B0604020202020204" pitchFamily="34" charset="0"/>
              </a:rPr>
              <a:t>block</a:t>
            </a:r>
            <a:r>
              <a:rPr lang="en-US" altLang="en-US" dirty="0">
                <a:ea typeface="Arial" panose="020B0604020202020204" pitchFamily="34" charset="0"/>
              </a:rPr>
              <a:t> the requesting process until the resource is free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ea typeface="Arial" panose="020B0604020202020204" pitchFamily="34" charset="0"/>
              </a:rPr>
              <a:t>Or, the coordinator can send a “permission-denied” message back to the process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dirty="0">
                <a:ea typeface="Arial" panose="020B0604020202020204" pitchFamily="34" charset="0"/>
              </a:rPr>
              <a:t>The process can poll the coordinator at a later time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dirty="0">
                <a:ea typeface="Arial" panose="020B0604020202020204" pitchFamily="34" charset="0"/>
              </a:rPr>
              <a:t>Or, the coordinator queues the request (without blocking the requestor). Once the resource is released, the coordinator will send an explicit “grant” message to the process</a:t>
            </a:r>
          </a:p>
          <a:p>
            <a:pPr lvl="4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900" dirty="0">
              <a:ea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70C0"/>
                </a:solidFill>
              </a:rPr>
              <a:t>+</a:t>
            </a:r>
            <a:r>
              <a:rPr lang="en-US" altLang="en-US" sz="2400" dirty="0"/>
              <a:t>) Simplicity: The algorithm guarantees mutual exclusion, and is simple to implement</a:t>
            </a:r>
          </a:p>
          <a:p>
            <a:pPr lvl="4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900" dirty="0">
              <a:ea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FF0000"/>
                </a:solidFill>
              </a:rPr>
              <a:t>-</a:t>
            </a:r>
            <a:r>
              <a:rPr lang="en-US" altLang="en-US" sz="2400" dirty="0"/>
              <a:t>) Fault-Tolerance Deficiency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ea typeface="Arial" panose="020B0604020202020204" pitchFamily="34" charset="0"/>
              </a:rPr>
              <a:t>Centralized algorithm is vulnerable to a single-point of failure (at coordinator)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dirty="0">
                <a:ea typeface="Arial" panose="020B0604020202020204" pitchFamily="34" charset="0"/>
              </a:rPr>
              <a:t>Processes cannot distinguish between dead coordinator and request blocking</a:t>
            </a:r>
          </a:p>
          <a:p>
            <a:pPr lvl="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800" dirty="0">
              <a:ea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FF0000"/>
                </a:solidFill>
              </a:rPr>
              <a:t>-</a:t>
            </a:r>
            <a:r>
              <a:rPr lang="en-US" altLang="en-US" sz="2400" dirty="0"/>
              <a:t>) Performance Bottleneck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ea typeface="Arial" panose="020B0604020202020204" pitchFamily="34" charset="0"/>
              </a:rPr>
              <a:t>In a large-scale system, single coordinator can be overwhelmed with requests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9ACE7F32-D205-4495-B599-D9851434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44A7DB-0892-44DB-8750-3E46AB7D1A12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06AA585-46B7-4D8B-AEB2-7FDF066E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Next Class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AD0CF4F5-01C9-487C-AB1D-91548481A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896600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ea typeface="+mn-ea"/>
              </a:rPr>
              <a:t>Mutual Exclusion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/>
              <a:t>How to coordinate between processes that access the same resource?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ea typeface="+mn-ea"/>
              </a:rPr>
              <a:t>Election Algorithms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/>
              <a:t>Here, a group of entities elect one entity as the coordinator for solving a problem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15447B6-46EA-4F02-89BA-869534F3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D66F-D451-480F-B1E4-B3A97642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rgbClr val="0070C0"/>
                </a:solidFill>
              </a:rPr>
              <a:t>Time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Clock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rgbClr val="0070C0"/>
                </a:solidFill>
              </a:rPr>
              <a:t>Logical Clock Synchronization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Mutual Exclusion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Election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397004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19EA977-C0F3-4C60-A587-B4A35CCE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Logical Clocks?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7ECE-6235-47BC-8726-1C03CDC9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800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400" dirty="0"/>
              <a:t>Lamport (in 1978) showed that:</a:t>
            </a:r>
            <a:endParaRPr lang="en-US" altLang="en-US" sz="1200" dirty="0">
              <a:ea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>
                <a:ea typeface="Arial" panose="020B0604020202020204" pitchFamily="34" charset="0"/>
              </a:rPr>
              <a:t>Clock synchronization is not necessary in all scenarios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>
                <a:ea typeface="Arial" panose="020B0604020202020204" pitchFamily="34" charset="0"/>
              </a:rPr>
              <a:t>If two processes do not interact, it is not necessary that their clocks are synchronized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000" dirty="0">
              <a:ea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>
                <a:ea typeface="Arial" panose="020B0604020202020204" pitchFamily="34" charset="0"/>
              </a:rPr>
              <a:t>Many times, it is sufficient if processes agree on the </a:t>
            </a:r>
            <a:r>
              <a:rPr lang="en-US" altLang="en-US" sz="2800" i="1" u="sng" dirty="0">
                <a:ea typeface="Arial" panose="020B0604020202020204" pitchFamily="34" charset="0"/>
              </a:rPr>
              <a:t>order</a:t>
            </a:r>
            <a:r>
              <a:rPr lang="en-US" altLang="en-US" sz="2800" dirty="0">
                <a:ea typeface="Arial" panose="020B0604020202020204" pitchFamily="34" charset="0"/>
              </a:rPr>
              <a:t> in which the events have occurred in a DS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>
                <a:ea typeface="Arial" panose="020B0604020202020204" pitchFamily="34" charset="0"/>
              </a:rPr>
              <a:t>For example, for a distributed </a:t>
            </a:r>
            <a:r>
              <a:rPr lang="en-US" altLang="en-US" sz="2600" i="1" dirty="0">
                <a:ea typeface="Arial" panose="020B0604020202020204" pitchFamily="34" charset="0"/>
              </a:rPr>
              <a:t>make</a:t>
            </a:r>
            <a:r>
              <a:rPr lang="en-US" altLang="en-US" sz="2600" dirty="0">
                <a:ea typeface="Arial" panose="020B0604020202020204" pitchFamily="34" charset="0"/>
              </a:rPr>
              <a:t> utility, it is sufficient to know if an input file was modified </a:t>
            </a:r>
            <a:r>
              <a:rPr lang="en-US" altLang="en-US" sz="2600" i="1" dirty="0">
                <a:ea typeface="Arial" panose="020B0604020202020204" pitchFamily="34" charset="0"/>
              </a:rPr>
              <a:t>before</a:t>
            </a:r>
            <a:r>
              <a:rPr lang="en-US" altLang="en-US" sz="2600" dirty="0">
                <a:ea typeface="Arial" panose="020B0604020202020204" pitchFamily="34" charset="0"/>
              </a:rPr>
              <a:t> or </a:t>
            </a:r>
            <a:r>
              <a:rPr lang="en-US" altLang="en-US" sz="2600" i="1" dirty="0">
                <a:ea typeface="Arial" panose="020B0604020202020204" pitchFamily="34" charset="0"/>
              </a:rPr>
              <a:t>after</a:t>
            </a:r>
            <a:r>
              <a:rPr lang="en-US" altLang="en-US" sz="2600" dirty="0">
                <a:ea typeface="Arial" panose="020B0604020202020204" pitchFamily="34" charset="0"/>
              </a:rPr>
              <a:t> its object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A40BFF9-C5A7-4B1D-9337-D11531CD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Clocks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0DE5A69-846F-43DB-984A-BD12D350B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 dirty="0"/>
              <a:t>Logical clocks are used to define an order of events without measuring the physical time at which the events occurred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8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 dirty="0"/>
              <a:t>We will study two types of logical clocks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800" dirty="0">
                <a:solidFill>
                  <a:srgbClr val="0070C0"/>
                </a:solidFill>
                <a:ea typeface="Arial" panose="020B0604020202020204" pitchFamily="34" charset="0"/>
              </a:rPr>
              <a:t>Lamport’s Logical Clock (or simply, Lamport’s Clock)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800" dirty="0">
                <a:solidFill>
                  <a:srgbClr val="0070C0"/>
                </a:solidFill>
                <a:ea typeface="Arial" panose="020B0604020202020204" pitchFamily="34" charset="0"/>
              </a:rPr>
              <a:t>Vector Clock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7CC26ED-B880-4990-9F96-028903AF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Clocks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D96E3F0-ABF3-482F-B685-D1403664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3200" dirty="0"/>
              <a:t>We will study two types of logical clocks</a:t>
            </a:r>
          </a:p>
          <a:p>
            <a:pPr marL="971550" lvl="1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en-US" sz="2800" dirty="0">
                <a:solidFill>
                  <a:srgbClr val="0070C0"/>
                </a:solidFill>
                <a:ea typeface="Arial" panose="020B0604020202020204" pitchFamily="34" charset="0"/>
              </a:rPr>
              <a:t>Lamport’s Clock</a:t>
            </a:r>
          </a:p>
          <a:p>
            <a:pPr marL="971550" lvl="1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en-US" sz="2800" dirty="0">
                <a:solidFill>
                  <a:srgbClr val="D9D9D9"/>
                </a:solidFill>
                <a:ea typeface="Arial" panose="020B0604020202020204" pitchFamily="34" charset="0"/>
              </a:rPr>
              <a:t>Vector Clock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DE6CFB8-109D-409D-8B5A-BD28608F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Lamport’s Logical Clock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BA20E3A-9291-44DD-B9BA-8C61B5F0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Lamport advocated maintaining </a:t>
            </a:r>
            <a:r>
              <a:rPr lang="en-US" altLang="en-US" sz="2800" i="1" dirty="0"/>
              <a:t>logical clocks at the processes</a:t>
            </a:r>
            <a:r>
              <a:rPr lang="en-US" altLang="en-US" sz="2800" dirty="0"/>
              <a:t> to keep track of the order of events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8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To synchronize logical clocks, Lamport defined a relation called </a:t>
            </a:r>
            <a:r>
              <a:rPr lang="en-US" altLang="en-US" sz="2800" dirty="0">
                <a:solidFill>
                  <a:srgbClr val="0070C0"/>
                </a:solidFill>
              </a:rPr>
              <a:t>“</a:t>
            </a:r>
            <a:r>
              <a:rPr lang="en-US" altLang="ja-JP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happened-before</a:t>
            </a:r>
            <a:r>
              <a:rPr lang="en-US" altLang="en-US" sz="2800" dirty="0">
                <a:solidFill>
                  <a:srgbClr val="0070C0"/>
                </a:solidFill>
              </a:rPr>
              <a:t>”</a:t>
            </a:r>
            <a:endParaRPr lang="en-US" altLang="ja-JP" sz="2800" dirty="0">
              <a:solidFill>
                <a:srgbClr val="0070C0"/>
              </a:solidFill>
            </a:endParaRP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4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The expression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b</a:t>
            </a:r>
            <a:r>
              <a:rPr lang="en-US" altLang="en-US" sz="2800" dirty="0">
                <a:sym typeface="Wingdings" panose="05000000000000000000" pitchFamily="2" charset="2"/>
              </a:rPr>
              <a:t> (reads as “</a:t>
            </a:r>
            <a:r>
              <a:rPr lang="en-US" altLang="ja-JP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ja-JP" sz="2800" dirty="0">
                <a:sym typeface="Wingdings" panose="05000000000000000000" pitchFamily="2" charset="2"/>
              </a:rPr>
              <a:t>happened before </a:t>
            </a:r>
            <a:r>
              <a:rPr lang="en-US" altLang="ja-JP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altLang="en-US" sz="2800" dirty="0">
                <a:sym typeface="Wingdings" panose="05000000000000000000" pitchFamily="2" charset="2"/>
              </a:rPr>
              <a:t>”</a:t>
            </a:r>
            <a:r>
              <a:rPr lang="en-US" altLang="ja-JP" sz="2800" dirty="0">
                <a:sym typeface="Wingdings" panose="05000000000000000000" pitchFamily="2" charset="2"/>
              </a:rPr>
              <a:t>) means that </a:t>
            </a:r>
            <a:r>
              <a:rPr lang="en-US" altLang="ja-JP" sz="2800" i="1" u="sng" dirty="0">
                <a:sym typeface="Wingdings" panose="05000000000000000000" pitchFamily="2" charset="2"/>
              </a:rPr>
              <a:t>all</a:t>
            </a:r>
            <a:r>
              <a:rPr lang="en-US" altLang="ja-JP" sz="2800" dirty="0">
                <a:sym typeface="Wingdings" panose="05000000000000000000" pitchFamily="2" charset="2"/>
              </a:rPr>
              <a:t> entities in a DS agree that event </a:t>
            </a:r>
            <a:r>
              <a:rPr lang="en-US" altLang="ja-JP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ja-JP" sz="2800" dirty="0">
                <a:sym typeface="Wingdings" panose="05000000000000000000" pitchFamily="2" charset="2"/>
              </a:rPr>
              <a:t> occurred before event </a:t>
            </a:r>
            <a:r>
              <a:rPr lang="en-US" altLang="ja-JP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6992AF1-A4F2-4680-A75D-42558655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638"/>
            <a:ext cx="84582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The Happened-before Relation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C6976D1-ACA0-4789-A2C3-A3416284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78536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The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happened-before</a:t>
            </a:r>
            <a:r>
              <a:rPr lang="en-US" altLang="en-US" sz="2800" dirty="0"/>
              <a:t> relation can be observed directly in two situations:</a:t>
            </a:r>
            <a:endParaRPr lang="en-US" altLang="en-US" sz="2800" dirty="0">
              <a:ea typeface="Arial" panose="020B0604020202020204" pitchFamily="34" charset="0"/>
            </a:endParaRP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ea typeface="Arial" panose="020B0604020202020204" pitchFamily="34" charset="0"/>
              </a:rPr>
              <a:t>If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dirty="0">
                <a:ea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b</a:t>
            </a:r>
            <a:r>
              <a:rPr lang="en-US" altLang="en-US" sz="2400" dirty="0">
                <a:ea typeface="Arial" panose="020B0604020202020204" pitchFamily="34" charset="0"/>
              </a:rPr>
              <a:t> are events in the same process,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dirty="0">
                <a:ea typeface="Arial" panose="020B0604020202020204" pitchFamily="34" charset="0"/>
              </a:rPr>
              <a:t> occurs before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b</a:t>
            </a:r>
            <a:r>
              <a:rPr lang="en-US" altLang="en-US" sz="2400" dirty="0">
                <a:ea typeface="Arial" panose="020B0604020202020204" pitchFamily="34" charset="0"/>
              </a:rPr>
              <a:t>, then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b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is true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endParaRPr lang="en-US" altLang="en-US" sz="24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If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is an event of message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m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being sent by a process,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b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is the event of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m </a:t>
            </a:r>
            <a:r>
              <a:rPr lang="en-US" altLang="en-US" sz="2400" dirty="0">
                <a:ea typeface="MS PGothic" panose="020B0600070205080204" pitchFamily="34" charset="-128"/>
                <a:sym typeface="Wingdings" panose="05000000000000000000" pitchFamily="2" charset="2"/>
              </a:rPr>
              <a:t>(i.e., the same message) 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being received by another process, then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ab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is true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6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>
                <a:sym typeface="Wingdings" panose="05000000000000000000" pitchFamily="2" charset="2"/>
              </a:rPr>
              <a:t>The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happened-before</a:t>
            </a:r>
            <a:r>
              <a:rPr lang="en-US" altLang="en-US" sz="2600" dirty="0">
                <a:sym typeface="Wingdings" panose="05000000000000000000" pitchFamily="2" charset="2"/>
              </a:rPr>
              <a:t> relation is </a:t>
            </a:r>
            <a:r>
              <a:rPr lang="en-US" altLang="en-US" sz="2600" i="1" dirty="0">
                <a:sym typeface="Wingdings" panose="05000000000000000000" pitchFamily="2" charset="2"/>
              </a:rPr>
              <a:t>transitive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ea typeface="Arial" panose="020B0604020202020204" pitchFamily="34" charset="0"/>
                <a:sym typeface="Wingdings" panose="05000000000000000000" pitchFamily="2" charset="2"/>
              </a:rPr>
              <a:t>If</a:t>
            </a:r>
            <a:r>
              <a:rPr lang="en-US" altLang="en-US" sz="22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2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ab</a:t>
            </a:r>
            <a:r>
              <a:rPr lang="en-US" altLang="en-US" sz="2200" dirty="0">
                <a:ea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altLang="en-US" sz="22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bc</a:t>
            </a:r>
            <a:r>
              <a:rPr lang="en-US" altLang="en-US" sz="2200" dirty="0">
                <a:ea typeface="Arial" panose="020B0604020202020204" pitchFamily="34" charset="0"/>
                <a:sym typeface="Wingdings" panose="05000000000000000000" pitchFamily="2" charset="2"/>
              </a:rPr>
              <a:t>, then </a:t>
            </a:r>
            <a:r>
              <a:rPr lang="en-US" altLang="en-US" sz="22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ac</a:t>
            </a:r>
            <a:endParaRPr lang="en-US" altLang="en-US" sz="2200" b="1" dirty="0">
              <a:ea typeface="Arial" panose="020B0604020202020204" pitchFamily="3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24818</TotalTime>
  <Words>2550</Words>
  <Application>Microsoft Macintosh PowerPoint</Application>
  <PresentationFormat>Widescreen</PresentationFormat>
  <Paragraphs>513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Times New Roman</vt:lpstr>
      <vt:lpstr>Wingdings</vt:lpstr>
      <vt:lpstr>1_Office Theme</vt:lpstr>
      <vt:lpstr>Distributed Systems Design COMP 6231 </vt:lpstr>
      <vt:lpstr>Today</vt:lpstr>
      <vt:lpstr>Continuing Synchronization</vt:lpstr>
      <vt:lpstr>Overview</vt:lpstr>
      <vt:lpstr>Why Logical Clocks?</vt:lpstr>
      <vt:lpstr>Logical Clocks</vt:lpstr>
      <vt:lpstr>Logical Clocks</vt:lpstr>
      <vt:lpstr>Lamport’s Logical Clock</vt:lpstr>
      <vt:lpstr>The Happened-before Relation</vt:lpstr>
      <vt:lpstr>Time values in Logical Clocks</vt:lpstr>
      <vt:lpstr>Properties of Logical Clock</vt:lpstr>
      <vt:lpstr>Synchronizing Logical Clocks</vt:lpstr>
      <vt:lpstr>Lamport’s Clock Algorithm</vt:lpstr>
      <vt:lpstr>Logical Clock Without a Physical Clock</vt:lpstr>
      <vt:lpstr>Implementation of Lamport’s Clock</vt:lpstr>
      <vt:lpstr>Placement of Logical Clock</vt:lpstr>
      <vt:lpstr>Limitation of Lamport’s Clock</vt:lpstr>
      <vt:lpstr>Summary of Lamport’s Clock</vt:lpstr>
      <vt:lpstr>Logical Clocks</vt:lpstr>
      <vt:lpstr>Vector Clocks</vt:lpstr>
      <vt:lpstr>Updating Vector Clocks</vt:lpstr>
      <vt:lpstr>Vector Clock Update Algorithm</vt:lpstr>
      <vt:lpstr>Inferring Events with Vector Clocks</vt:lpstr>
      <vt:lpstr>Enforcing Causal Communication</vt:lpstr>
      <vt:lpstr>Summary – Logical Clocks</vt:lpstr>
      <vt:lpstr>Overview</vt:lpstr>
      <vt:lpstr>Need for Mutual Exclusion</vt:lpstr>
      <vt:lpstr>Types of Distributed Mutual Exclusion</vt:lpstr>
      <vt:lpstr>Overview</vt:lpstr>
      <vt:lpstr>Permission-based Approaches</vt:lpstr>
      <vt:lpstr>A Centralized Algorithm</vt:lpstr>
      <vt:lpstr>Discussion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Essam Mansour</cp:lastModifiedBy>
  <cp:revision>2244</cp:revision>
  <dcterms:created xsi:type="dcterms:W3CDTF">2008-11-03T12:44:07Z</dcterms:created>
  <dcterms:modified xsi:type="dcterms:W3CDTF">2020-11-16T20:15:39Z</dcterms:modified>
</cp:coreProperties>
</file>