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300" r:id="rId3"/>
    <p:sldId id="301" r:id="rId4"/>
    <p:sldId id="302" r:id="rId5"/>
    <p:sldId id="303" r:id="rId6"/>
    <p:sldId id="305" r:id="rId7"/>
    <p:sldId id="306" r:id="rId8"/>
    <p:sldId id="307" r:id="rId9"/>
    <p:sldId id="30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EABDCC-485E-4BCD-B2C0-703FFAF67470}">
          <p14:sldIdLst>
            <p14:sldId id="256"/>
            <p14:sldId id="300"/>
            <p14:sldId id="301"/>
            <p14:sldId id="302"/>
            <p14:sldId id="303"/>
            <p14:sldId id="305"/>
            <p14:sldId id="306"/>
            <p14:sldId id="307"/>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C7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2654FC-EC93-4066-B077-2D26DB4FE727}" type="datetimeFigureOut">
              <a:rPr lang="en-IN" smtClean="0"/>
              <a:t>08-02-2021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7E17E1-4597-4254-95D4-309B9CC1227F}"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15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654FC-EC93-4066-B077-2D26DB4FE727}" type="datetimeFigureOut">
              <a:rPr lang="en-IN" smtClean="0"/>
              <a:t>08-02-2021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340009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654FC-EC93-4066-B077-2D26DB4FE727}" type="datetimeFigureOut">
              <a:rPr lang="en-IN" smtClean="0"/>
              <a:t>08-02-2021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3851188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654FC-EC93-4066-B077-2D26DB4FE727}" type="datetimeFigureOut">
              <a:rPr lang="en-IN" smtClean="0"/>
              <a:t>08-02-2021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199339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654FC-EC93-4066-B077-2D26DB4FE727}" type="datetimeFigureOut">
              <a:rPr lang="en-IN" smtClean="0"/>
              <a:t>08-02-2021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7E17E1-4597-4254-95D4-309B9CC1227F}"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95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2654FC-EC93-4066-B077-2D26DB4FE727}" type="datetimeFigureOut">
              <a:rPr lang="en-IN" smtClean="0"/>
              <a:t>08-02-2021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4109913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2654FC-EC93-4066-B077-2D26DB4FE727}" type="datetimeFigureOut">
              <a:rPr lang="en-IN" smtClean="0"/>
              <a:t>08-02-2021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135773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2654FC-EC93-4066-B077-2D26DB4FE727}" type="datetimeFigureOut">
              <a:rPr lang="en-IN" smtClean="0"/>
              <a:t>08-02-2021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256018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C2654FC-EC93-4066-B077-2D26DB4FE727}" type="datetimeFigureOut">
              <a:rPr lang="en-IN" smtClean="0"/>
              <a:t>08-02-2021</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3757413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C2654FC-EC93-4066-B077-2D26DB4FE727}" type="datetimeFigureOut">
              <a:rPr lang="en-IN" smtClean="0"/>
              <a:t>08-02-2021</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7E17E1-4597-4254-95D4-309B9CC1227F}" type="slidenum">
              <a:rPr lang="en-IN" smtClean="0"/>
              <a:t>‹#›</a:t>
            </a:fld>
            <a:endParaRPr lang="en-IN" dirty="0"/>
          </a:p>
        </p:txBody>
      </p:sp>
    </p:spTree>
    <p:extLst>
      <p:ext uri="{BB962C8B-B14F-4D97-AF65-F5344CB8AC3E}">
        <p14:creationId xmlns:p14="http://schemas.microsoft.com/office/powerpoint/2010/main" val="92807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2654FC-EC93-4066-B077-2D26DB4FE727}" type="datetimeFigureOut">
              <a:rPr lang="en-IN" smtClean="0"/>
              <a:t>08-02-2021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41931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C2654FC-EC93-4066-B077-2D26DB4FE727}" type="datetimeFigureOut">
              <a:rPr lang="en-IN" smtClean="0"/>
              <a:t>08-02-2021</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B7E17E1-4597-4254-95D4-309B9CC1227F}"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93214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C70CC1-B117-4203-8BAC-55F985702113}"/>
              </a:ext>
            </a:extLst>
          </p:cNvPr>
          <p:cNvSpPr>
            <a:spLocks noGrp="1"/>
          </p:cNvSpPr>
          <p:nvPr>
            <p:ph type="ctrTitle"/>
          </p:nvPr>
        </p:nvSpPr>
        <p:spPr>
          <a:xfrm>
            <a:off x="8098" y="1205544"/>
            <a:ext cx="10058400" cy="3892168"/>
          </a:xfrm>
        </p:spPr>
        <p:txBody>
          <a:bodyPr>
            <a:normAutofit/>
          </a:bodyPr>
          <a:lstStyle/>
          <a:p>
            <a:r>
              <a:rPr lang="en-IN" sz="7200" dirty="0"/>
              <a:t>MVC and Observer Pattern</a:t>
            </a:r>
            <a:r>
              <a:rPr lang="en-IN" b="1" dirty="0"/>
              <a:t>	</a:t>
            </a:r>
          </a:p>
        </p:txBody>
      </p:sp>
      <p:sp>
        <p:nvSpPr>
          <p:cNvPr id="96" name="Rectangle 9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EF6EE6E3-F082-4186-8EC9-04C206854A45}"/>
              </a:ext>
            </a:extLst>
          </p:cNvPr>
          <p:cNvSpPr>
            <a:spLocks noGrp="1"/>
          </p:cNvSpPr>
          <p:nvPr>
            <p:ph type="subTitle" idx="1"/>
          </p:nvPr>
        </p:nvSpPr>
        <p:spPr>
          <a:xfrm>
            <a:off x="1100051" y="5225240"/>
            <a:ext cx="10058400" cy="1143000"/>
          </a:xfrm>
        </p:spPr>
        <p:txBody>
          <a:bodyPr>
            <a:normAutofit/>
          </a:bodyPr>
          <a:lstStyle/>
          <a:p>
            <a:r>
              <a:rPr lang="en-IN" b="1" dirty="0">
                <a:solidFill>
                  <a:srgbClr val="FFFFFF"/>
                </a:solidFill>
              </a:rPr>
              <a:t>-PIYUSH KUMAR</a:t>
            </a:r>
          </a:p>
        </p:txBody>
      </p:sp>
      <p:sp>
        <p:nvSpPr>
          <p:cNvPr id="98" name="Rectangle 9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27451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147A-144E-448F-BDF8-D705E8B61DD6}"/>
              </a:ext>
            </a:extLst>
          </p:cNvPr>
          <p:cNvSpPr txBox="1"/>
          <p:nvPr/>
        </p:nvSpPr>
        <p:spPr>
          <a:xfrm>
            <a:off x="927716" y="1674674"/>
            <a:ext cx="10336567"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MVC is more of an architectural pattern, but not for complete application. </a:t>
            </a:r>
          </a:p>
          <a:p>
            <a:pPr marL="457200" indent="-457200">
              <a:buFont typeface="Arial" panose="020B0604020202020204" pitchFamily="34" charset="0"/>
              <a:buChar char="•"/>
            </a:pPr>
            <a:r>
              <a:rPr lang="en-US" sz="2800" dirty="0"/>
              <a:t>MVC mostly relates to the UI / interaction layer of an application. </a:t>
            </a:r>
          </a:p>
          <a:p>
            <a:pPr marL="457200" indent="-457200">
              <a:buFont typeface="Arial" panose="020B0604020202020204" pitchFamily="34" charset="0"/>
              <a:buChar char="•"/>
            </a:pPr>
            <a:r>
              <a:rPr lang="en-US" sz="2800" dirty="0"/>
              <a:t>The Model View Controller (MVC) pattern specifies that an application consist of a data model, presentation information, and control information. </a:t>
            </a:r>
          </a:p>
          <a:p>
            <a:pPr marL="457200" indent="-457200">
              <a:buFont typeface="Arial" panose="020B0604020202020204" pitchFamily="34" charset="0"/>
              <a:buChar char="•"/>
            </a:pPr>
            <a:r>
              <a:rPr lang="en-US" sz="2800" dirty="0"/>
              <a:t>The pattern requires that each of these be separated into different objects.</a:t>
            </a:r>
            <a:endParaRPr lang="en-CA" sz="2800" dirty="0"/>
          </a:p>
        </p:txBody>
      </p:sp>
      <p:sp>
        <p:nvSpPr>
          <p:cNvPr id="3" name="TextBox 2">
            <a:extLst>
              <a:ext uri="{FF2B5EF4-FFF2-40B4-BE49-F238E27FC236}">
                <a16:creationId xmlns:a16="http://schemas.microsoft.com/office/drawing/2014/main" id="{2F2DF4B1-6159-4679-A63A-97709908560E}"/>
              </a:ext>
            </a:extLst>
          </p:cNvPr>
          <p:cNvSpPr txBox="1"/>
          <p:nvPr/>
        </p:nvSpPr>
        <p:spPr>
          <a:xfrm>
            <a:off x="1251751" y="683581"/>
            <a:ext cx="8753383" cy="707886"/>
          </a:xfrm>
          <a:prstGeom prst="rect">
            <a:avLst/>
          </a:prstGeom>
          <a:noFill/>
        </p:spPr>
        <p:txBody>
          <a:bodyPr wrap="square" rtlCol="0">
            <a:spAutoFit/>
          </a:bodyPr>
          <a:lstStyle/>
          <a:p>
            <a:r>
              <a:rPr lang="en-CA" sz="4000" dirty="0"/>
              <a:t>Model View Controller Architecture</a:t>
            </a:r>
          </a:p>
        </p:txBody>
      </p:sp>
    </p:spTree>
    <p:extLst>
      <p:ext uri="{BB962C8B-B14F-4D97-AF65-F5344CB8AC3E}">
        <p14:creationId xmlns:p14="http://schemas.microsoft.com/office/powerpoint/2010/main" val="3095414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30BD8D-49EF-40DD-842E-CB769F76127E}"/>
              </a:ext>
            </a:extLst>
          </p:cNvPr>
          <p:cNvPicPr>
            <a:picLocks noChangeAspect="1"/>
          </p:cNvPicPr>
          <p:nvPr/>
        </p:nvPicPr>
        <p:blipFill>
          <a:blip r:embed="rId2"/>
          <a:stretch>
            <a:fillRect/>
          </a:stretch>
        </p:blipFill>
        <p:spPr>
          <a:xfrm>
            <a:off x="1933575" y="658860"/>
            <a:ext cx="6910387" cy="4598940"/>
          </a:xfrm>
          <a:prstGeom prst="rect">
            <a:avLst/>
          </a:prstGeom>
        </p:spPr>
      </p:pic>
    </p:spTree>
    <p:extLst>
      <p:ext uri="{BB962C8B-B14F-4D97-AF65-F5344CB8AC3E}">
        <p14:creationId xmlns:p14="http://schemas.microsoft.com/office/powerpoint/2010/main" val="3733069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8F7A97-509E-4541-9F8D-568D9ED74A46}"/>
              </a:ext>
            </a:extLst>
          </p:cNvPr>
          <p:cNvSpPr/>
          <p:nvPr/>
        </p:nvSpPr>
        <p:spPr>
          <a:xfrm>
            <a:off x="577049" y="807867"/>
            <a:ext cx="9934112" cy="4154984"/>
          </a:xfrm>
          <a:prstGeom prst="rect">
            <a:avLst/>
          </a:prstGeom>
        </p:spPr>
        <p:txBody>
          <a:bodyPr wrap="square">
            <a:spAutoFit/>
          </a:bodyPr>
          <a:lstStyle/>
          <a:p>
            <a:pPr fontAlgn="base">
              <a:buFont typeface="Arial" panose="020B0604020202020204" pitchFamily="34" charset="0"/>
              <a:buChar char="•"/>
            </a:pPr>
            <a:r>
              <a:rPr lang="en-US" sz="2400" dirty="0">
                <a:solidFill>
                  <a:srgbClr val="40424E"/>
                </a:solidFill>
                <a:latin typeface="urw-din"/>
              </a:rPr>
              <a:t>The </a:t>
            </a:r>
            <a:r>
              <a:rPr lang="en-US" sz="2400" b="1" dirty="0">
                <a:solidFill>
                  <a:srgbClr val="40424E"/>
                </a:solidFill>
                <a:latin typeface="urw-din"/>
              </a:rPr>
              <a:t>Model</a:t>
            </a:r>
            <a:r>
              <a:rPr lang="en-US" sz="2400" dirty="0">
                <a:solidFill>
                  <a:srgbClr val="40424E"/>
                </a:solidFill>
                <a:latin typeface="urw-din"/>
              </a:rPr>
              <a:t> contains only the data, it contains no logic describing how to present the data to a user.</a:t>
            </a:r>
          </a:p>
          <a:p>
            <a:pPr fontAlgn="base">
              <a:buFont typeface="Arial" panose="020B0604020202020204" pitchFamily="34" charset="0"/>
              <a:buChar char="•"/>
            </a:pPr>
            <a:r>
              <a:rPr lang="en-US" sz="2400" dirty="0">
                <a:solidFill>
                  <a:srgbClr val="40424E"/>
                </a:solidFill>
                <a:latin typeface="urw-din"/>
              </a:rPr>
              <a:t>The </a:t>
            </a:r>
            <a:r>
              <a:rPr lang="en-US" sz="2400" b="1" dirty="0">
                <a:solidFill>
                  <a:srgbClr val="40424E"/>
                </a:solidFill>
                <a:latin typeface="urw-din"/>
              </a:rPr>
              <a:t>View</a:t>
            </a:r>
            <a:r>
              <a:rPr lang="en-US" sz="2400" dirty="0">
                <a:solidFill>
                  <a:srgbClr val="40424E"/>
                </a:solidFill>
                <a:latin typeface="urw-din"/>
              </a:rPr>
              <a:t> presents the model’s data to the user. The view knows how to access the data, but it does not know what this data means or what the user can do to manipulate it. It also interacts with the user and sends the input to the controller.</a:t>
            </a:r>
          </a:p>
          <a:p>
            <a:pPr fontAlgn="base">
              <a:buFont typeface="Arial" panose="020B0604020202020204" pitchFamily="34" charset="0"/>
              <a:buChar char="•"/>
            </a:pPr>
            <a:r>
              <a:rPr lang="en-US" sz="2400" dirty="0">
                <a:solidFill>
                  <a:srgbClr val="40424E"/>
                </a:solidFill>
                <a:latin typeface="urw-din"/>
              </a:rPr>
              <a:t>The </a:t>
            </a:r>
            <a:r>
              <a:rPr lang="en-US" sz="2400" b="1" dirty="0">
                <a:solidFill>
                  <a:srgbClr val="40424E"/>
                </a:solidFill>
                <a:latin typeface="urw-din"/>
              </a:rPr>
              <a:t>Controller</a:t>
            </a:r>
            <a:r>
              <a:rPr lang="en-US" sz="2400" dirty="0">
                <a:solidFill>
                  <a:srgbClr val="40424E"/>
                </a:solidFill>
                <a:latin typeface="urw-din"/>
              </a:rPr>
              <a:t> exists between the view and the model. It listens to events triggered by the view (or another external source) and executes the appropriate reaction to these events. In most cases, the reaction is to call a method on the model. The result of this action is then automatically reflected in the view.</a:t>
            </a:r>
            <a:endParaRPr lang="en-US" sz="2400" b="0" i="0" dirty="0">
              <a:solidFill>
                <a:srgbClr val="40424E"/>
              </a:solidFill>
              <a:effectLst/>
              <a:latin typeface="urw-din"/>
            </a:endParaRPr>
          </a:p>
        </p:txBody>
      </p:sp>
    </p:spTree>
    <p:extLst>
      <p:ext uri="{BB962C8B-B14F-4D97-AF65-F5344CB8AC3E}">
        <p14:creationId xmlns:p14="http://schemas.microsoft.com/office/powerpoint/2010/main" val="1805747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502449-D8D3-47D2-9DFB-6100FF9FA0BD}"/>
              </a:ext>
            </a:extLst>
          </p:cNvPr>
          <p:cNvSpPr/>
          <p:nvPr/>
        </p:nvSpPr>
        <p:spPr>
          <a:xfrm>
            <a:off x="1127464" y="1864310"/>
            <a:ext cx="9019713" cy="3046988"/>
          </a:xfrm>
          <a:prstGeom prst="rect">
            <a:avLst/>
          </a:prstGeom>
        </p:spPr>
        <p:txBody>
          <a:bodyPr wrap="square">
            <a:spAutoFit/>
          </a:bodyPr>
          <a:lstStyle/>
          <a:p>
            <a:pPr>
              <a:buFont typeface="Arial" panose="020B0604020202020204" pitchFamily="34" charset="0"/>
              <a:buChar char="•"/>
            </a:pPr>
            <a:r>
              <a:rPr lang="en-US" sz="2400" dirty="0">
                <a:solidFill>
                  <a:srgbClr val="202124"/>
                </a:solidFill>
                <a:latin typeface="arial" panose="020B0604020202020204" pitchFamily="34" charset="0"/>
              </a:rPr>
              <a:t>A main advantage of MVC is separation of concern.</a:t>
            </a:r>
          </a:p>
          <a:p>
            <a:endParaRPr lang="en-US" sz="2400" dirty="0">
              <a:solidFill>
                <a:srgbClr val="202124"/>
              </a:solidFill>
              <a:latin typeface="arial" panose="020B0604020202020204" pitchFamily="34" charset="0"/>
            </a:endParaRPr>
          </a:p>
          <a:p>
            <a:pPr>
              <a:buFont typeface="Arial" panose="020B0604020202020204" pitchFamily="34" charset="0"/>
              <a:buChar char="•"/>
            </a:pPr>
            <a:r>
              <a:rPr lang="en-US" sz="2400" dirty="0">
                <a:solidFill>
                  <a:srgbClr val="202124"/>
                </a:solidFill>
                <a:latin typeface="arial" panose="020B0604020202020204" pitchFamily="34" charset="0"/>
              </a:rPr>
              <a:t>We can easily maintain our application because of separation of concern.</a:t>
            </a:r>
          </a:p>
          <a:p>
            <a:pPr>
              <a:buFont typeface="Arial" panose="020B0604020202020204" pitchFamily="34" charset="0"/>
              <a:buChar char="•"/>
            </a:pPr>
            <a:endParaRPr lang="en-US" sz="2400" dirty="0">
              <a:solidFill>
                <a:srgbClr val="202124"/>
              </a:solidFill>
              <a:latin typeface="arial" panose="020B0604020202020204" pitchFamily="34" charset="0"/>
            </a:endParaRPr>
          </a:p>
          <a:p>
            <a:pPr>
              <a:buFont typeface="Arial" panose="020B0604020202020204" pitchFamily="34" charset="0"/>
              <a:buChar char="•"/>
            </a:pPr>
            <a:r>
              <a:rPr lang="en-US" sz="2400" dirty="0">
                <a:solidFill>
                  <a:srgbClr val="202124"/>
                </a:solidFill>
                <a:latin typeface="arial" panose="020B0604020202020204" pitchFamily="34" charset="0"/>
              </a:rPr>
              <a:t>We can split many developers work at a time to develop faster. </a:t>
            </a:r>
          </a:p>
          <a:p>
            <a:pPr>
              <a:buFont typeface="Arial" panose="020B0604020202020204" pitchFamily="34" charset="0"/>
              <a:buChar char="•"/>
            </a:pPr>
            <a:endParaRPr lang="en-US" sz="2400" dirty="0">
              <a:solidFill>
                <a:srgbClr val="202124"/>
              </a:solidFill>
              <a:latin typeface="arial" panose="020B0604020202020204" pitchFamily="34" charset="0"/>
            </a:endParaRPr>
          </a:p>
          <a:p>
            <a:pPr>
              <a:buFont typeface="Arial" panose="020B0604020202020204" pitchFamily="34" charset="0"/>
              <a:buChar char="•"/>
            </a:pPr>
            <a:r>
              <a:rPr lang="en-US" sz="2400" dirty="0">
                <a:solidFill>
                  <a:srgbClr val="202124"/>
                </a:solidFill>
                <a:latin typeface="arial" panose="020B0604020202020204" pitchFamily="34" charset="0"/>
              </a:rPr>
              <a:t>It supports TTD (test-driven development)</a:t>
            </a:r>
          </a:p>
        </p:txBody>
      </p:sp>
      <p:sp>
        <p:nvSpPr>
          <p:cNvPr id="4" name="TextBox 3">
            <a:extLst>
              <a:ext uri="{FF2B5EF4-FFF2-40B4-BE49-F238E27FC236}">
                <a16:creationId xmlns:a16="http://schemas.microsoft.com/office/drawing/2014/main" id="{B23E74C2-F4DB-46FC-9EB7-5D91E56757CA}"/>
              </a:ext>
            </a:extLst>
          </p:cNvPr>
          <p:cNvSpPr txBox="1"/>
          <p:nvPr/>
        </p:nvSpPr>
        <p:spPr>
          <a:xfrm flipH="1">
            <a:off x="2975349" y="861134"/>
            <a:ext cx="4517403" cy="646331"/>
          </a:xfrm>
          <a:prstGeom prst="rect">
            <a:avLst/>
          </a:prstGeom>
          <a:noFill/>
        </p:spPr>
        <p:txBody>
          <a:bodyPr wrap="square" rtlCol="0">
            <a:spAutoFit/>
          </a:bodyPr>
          <a:lstStyle/>
          <a:p>
            <a:r>
              <a:rPr lang="en-CA" sz="3600" dirty="0"/>
              <a:t>Advantages of MVC</a:t>
            </a:r>
          </a:p>
        </p:txBody>
      </p:sp>
    </p:spTree>
    <p:extLst>
      <p:ext uri="{BB962C8B-B14F-4D97-AF65-F5344CB8AC3E}">
        <p14:creationId xmlns:p14="http://schemas.microsoft.com/office/powerpoint/2010/main" val="394790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502449-D8D3-47D2-9DFB-6100FF9FA0BD}"/>
              </a:ext>
            </a:extLst>
          </p:cNvPr>
          <p:cNvSpPr/>
          <p:nvPr/>
        </p:nvSpPr>
        <p:spPr>
          <a:xfrm>
            <a:off x="1127464" y="1864310"/>
            <a:ext cx="9019713" cy="3416320"/>
          </a:xfrm>
          <a:prstGeom prst="rect">
            <a:avLst/>
          </a:prstGeom>
        </p:spPr>
        <p:txBody>
          <a:bodyPr wrap="square">
            <a:spAutoFit/>
          </a:bodyPr>
          <a:lstStyle/>
          <a:p>
            <a:pPr marL="342900" indent="-342900">
              <a:buFont typeface="Arial" panose="020B0604020202020204" pitchFamily="34" charset="0"/>
              <a:buChar char="•"/>
            </a:pPr>
            <a:r>
              <a:rPr lang="en-US" sz="2400" dirty="0"/>
              <a:t>The observer pattern is a software design pattern in which an object, named the subject, maintains a list of its dependents, called observers, and notifies them automatically of any state changes</a:t>
            </a:r>
          </a:p>
          <a:p>
            <a:pPr marL="342900" indent="-342900">
              <a:buFont typeface="Arial" panose="020B0604020202020204" pitchFamily="34" charset="0"/>
              <a:buChar char="•"/>
            </a:pPr>
            <a:endParaRPr lang="en-US" sz="2400" dirty="0">
              <a:solidFill>
                <a:srgbClr val="202124"/>
              </a:solidFill>
              <a:latin typeface="arial" panose="020B0604020202020204" pitchFamily="34" charset="0"/>
            </a:endParaRPr>
          </a:p>
          <a:p>
            <a:pPr marL="342900" indent="-342900">
              <a:buFont typeface="Arial" panose="020B0604020202020204" pitchFamily="34" charset="0"/>
              <a:buChar char="•"/>
            </a:pPr>
            <a:r>
              <a:rPr lang="en-US" sz="2400" dirty="0"/>
              <a:t>Observer pattern is used when there is one-to-many relationship between objects such as if one object is modified, its dependents are to be notified automatically. Observer pattern falls under behavioral pattern category.</a:t>
            </a:r>
            <a:endParaRPr lang="en-US" sz="2400" dirty="0">
              <a:solidFill>
                <a:srgbClr val="202124"/>
              </a:solidFill>
              <a:latin typeface="arial" panose="020B0604020202020204" pitchFamily="34" charset="0"/>
            </a:endParaRPr>
          </a:p>
        </p:txBody>
      </p:sp>
      <p:sp>
        <p:nvSpPr>
          <p:cNvPr id="2" name="TextBox 1">
            <a:extLst>
              <a:ext uri="{FF2B5EF4-FFF2-40B4-BE49-F238E27FC236}">
                <a16:creationId xmlns:a16="http://schemas.microsoft.com/office/drawing/2014/main" id="{819529A4-BFD9-4842-9FD5-28181435A607}"/>
              </a:ext>
            </a:extLst>
          </p:cNvPr>
          <p:cNvSpPr txBox="1"/>
          <p:nvPr/>
        </p:nvSpPr>
        <p:spPr>
          <a:xfrm flipH="1">
            <a:off x="3241679" y="772358"/>
            <a:ext cx="4428627" cy="646331"/>
          </a:xfrm>
          <a:prstGeom prst="rect">
            <a:avLst/>
          </a:prstGeom>
          <a:noFill/>
        </p:spPr>
        <p:txBody>
          <a:bodyPr wrap="square" rtlCol="0">
            <a:spAutoFit/>
          </a:bodyPr>
          <a:lstStyle/>
          <a:p>
            <a:r>
              <a:rPr lang="en-CA" sz="3600" b="1" dirty="0"/>
              <a:t>Observer Pattern</a:t>
            </a:r>
          </a:p>
        </p:txBody>
      </p:sp>
    </p:spTree>
    <p:extLst>
      <p:ext uri="{BB962C8B-B14F-4D97-AF65-F5344CB8AC3E}">
        <p14:creationId xmlns:p14="http://schemas.microsoft.com/office/powerpoint/2010/main" val="3959203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3.bp.blogspot.com/-o86dRecLY68/TzaAg7N9BpI/AAAAAAAAAAs/vf1oNiVOAMw/s1600/Observer.png">
            <a:extLst>
              <a:ext uri="{FF2B5EF4-FFF2-40B4-BE49-F238E27FC236}">
                <a16:creationId xmlns:a16="http://schemas.microsoft.com/office/drawing/2014/main" id="{B424E123-0E71-43B5-9CA2-7BAC66A10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712" y="1052513"/>
            <a:ext cx="5430837" cy="4085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319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90B597-1C22-4B3A-B5A1-AEEBF09C7C12}"/>
              </a:ext>
            </a:extLst>
          </p:cNvPr>
          <p:cNvSpPr/>
          <p:nvPr/>
        </p:nvSpPr>
        <p:spPr>
          <a:xfrm>
            <a:off x="1068280" y="1259280"/>
            <a:ext cx="9806866" cy="3785652"/>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242729"/>
                </a:solidFill>
                <a:latin typeface="Arial" panose="020B0604020202020204" pitchFamily="34" charset="0"/>
                <a:cs typeface="Arial" panose="020B0604020202020204" pitchFamily="34" charset="0"/>
              </a:rPr>
              <a:t>MVC is more an architecture style rather than a design pattern whereas </a:t>
            </a:r>
            <a:r>
              <a:rPr lang="en-US" sz="2400" dirty="0">
                <a:latin typeface="Arial" panose="020B0604020202020204" pitchFamily="34" charset="0"/>
                <a:cs typeface="Arial" panose="020B0604020202020204" pitchFamily="34" charset="0"/>
              </a:rPr>
              <a:t>Observer Design pattern is a Behavioral pattern which is used when we want to notify all of the dependents of an object(say x) in the event of change of the object x</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Both are closely related, we can say one way to achieve MVC is by using Observer design pattern.</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MVC to me is an architectural pattern where it "contains" the observer pattern as well.</a:t>
            </a:r>
            <a:endParaRPr lang="en-CA" sz="24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2D9CA22-C13C-40DD-91B1-9E48D940E66B}"/>
              </a:ext>
            </a:extLst>
          </p:cNvPr>
          <p:cNvSpPr txBox="1"/>
          <p:nvPr/>
        </p:nvSpPr>
        <p:spPr>
          <a:xfrm flipH="1">
            <a:off x="2930960" y="612949"/>
            <a:ext cx="4632813" cy="646331"/>
          </a:xfrm>
          <a:prstGeom prst="rect">
            <a:avLst/>
          </a:prstGeom>
          <a:noFill/>
        </p:spPr>
        <p:txBody>
          <a:bodyPr wrap="square" rtlCol="0">
            <a:spAutoFit/>
          </a:bodyPr>
          <a:lstStyle/>
          <a:p>
            <a:r>
              <a:rPr lang="en-CA" sz="3600" b="1" dirty="0"/>
              <a:t>MVC vs Observer</a:t>
            </a:r>
          </a:p>
        </p:txBody>
      </p:sp>
    </p:spTree>
    <p:extLst>
      <p:ext uri="{BB962C8B-B14F-4D97-AF65-F5344CB8AC3E}">
        <p14:creationId xmlns:p14="http://schemas.microsoft.com/office/powerpoint/2010/main" val="1872389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90B597-1C22-4B3A-B5A1-AEEBF09C7C12}"/>
              </a:ext>
            </a:extLst>
          </p:cNvPr>
          <p:cNvSpPr/>
          <p:nvPr/>
        </p:nvSpPr>
        <p:spPr>
          <a:xfrm>
            <a:off x="1068280" y="1259280"/>
            <a:ext cx="9806866" cy="461665"/>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242729"/>
                </a:solidFill>
                <a:latin typeface="Arial" panose="020B0604020202020204" pitchFamily="34" charset="0"/>
                <a:cs typeface="Arial" panose="020B0604020202020204" pitchFamily="34" charset="0"/>
              </a:rPr>
              <a:t>Let’s see an example code.</a:t>
            </a:r>
            <a:endParaRPr lang="en-CA"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36661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265</TotalTime>
  <Words>422</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vt:lpstr>
      <vt:lpstr>Calibri</vt:lpstr>
      <vt:lpstr>Calibri Light</vt:lpstr>
      <vt:lpstr>urw-din</vt:lpstr>
      <vt:lpstr>Retrospect</vt:lpstr>
      <vt:lpstr>MVC and Observer Pattern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 and Observer Pattern </dc:title>
  <dc:creator>Piyush Kumar</dc:creator>
  <cp:lastModifiedBy>Piyush Kumar</cp:lastModifiedBy>
  <cp:revision>10</cp:revision>
  <dcterms:created xsi:type="dcterms:W3CDTF">2021-02-08T17:18:12Z</dcterms:created>
  <dcterms:modified xsi:type="dcterms:W3CDTF">2021-02-08T21:44:32Z</dcterms:modified>
</cp:coreProperties>
</file>