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300" r:id="rId3"/>
    <p:sldId id="301" r:id="rId4"/>
    <p:sldId id="309" r:id="rId5"/>
    <p:sldId id="310" r:id="rId6"/>
    <p:sldId id="302" r:id="rId7"/>
    <p:sldId id="311" r:id="rId8"/>
    <p:sldId id="312" r:id="rId9"/>
    <p:sldId id="303" r:id="rId10"/>
    <p:sldId id="305" r:id="rId11"/>
    <p:sldId id="31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EABDCC-485E-4BCD-B2C0-703FFAF67470}">
          <p14:sldIdLst>
            <p14:sldId id="256"/>
            <p14:sldId id="300"/>
            <p14:sldId id="301"/>
            <p14:sldId id="309"/>
            <p14:sldId id="310"/>
            <p14:sldId id="302"/>
            <p14:sldId id="311"/>
            <p14:sldId id="312"/>
            <p14:sldId id="303"/>
            <p14:sldId id="305"/>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15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40009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85118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9933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95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0991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35773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256018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75741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2654FC-EC93-4066-B077-2D26DB4FE727}" type="datetimeFigureOut">
              <a:rPr lang="en-IN" smtClean="0"/>
              <a:t>15-03-2021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7E17E1-4597-4254-95D4-309B9CC1227F}" type="slidenum">
              <a:rPr lang="en-IN" smtClean="0"/>
              <a:t>‹#›</a:t>
            </a:fld>
            <a:endParaRPr lang="en-IN" dirty="0"/>
          </a:p>
        </p:txBody>
      </p:sp>
    </p:spTree>
    <p:extLst>
      <p:ext uri="{BB962C8B-B14F-4D97-AF65-F5344CB8AC3E}">
        <p14:creationId xmlns:p14="http://schemas.microsoft.com/office/powerpoint/2010/main" val="9280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654FC-EC93-4066-B077-2D26DB4FE727}" type="datetimeFigureOut">
              <a:rPr lang="en-IN" smtClean="0"/>
              <a:t>15-03-2021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9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2654FC-EC93-4066-B077-2D26DB4FE727}" type="datetimeFigureOut">
              <a:rPr lang="en-IN" smtClean="0"/>
              <a:t>15-03-2021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7E17E1-4597-4254-95D4-309B9CC1227F}"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93214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70CC1-B117-4203-8BAC-55F985702113}"/>
              </a:ext>
            </a:extLst>
          </p:cNvPr>
          <p:cNvSpPr>
            <a:spLocks noGrp="1"/>
          </p:cNvSpPr>
          <p:nvPr>
            <p:ph type="ctrTitle"/>
          </p:nvPr>
        </p:nvSpPr>
        <p:spPr>
          <a:xfrm>
            <a:off x="8098" y="1205544"/>
            <a:ext cx="10058400" cy="3892168"/>
          </a:xfrm>
        </p:spPr>
        <p:txBody>
          <a:bodyPr>
            <a:normAutofit/>
          </a:bodyPr>
          <a:lstStyle/>
          <a:p>
            <a:r>
              <a:rPr lang="en-IN" sz="6600" dirty="0"/>
              <a:t>Strategy and Adapter Pattern</a:t>
            </a:r>
            <a:r>
              <a:rPr lang="en-IN" sz="6600" b="1" dirty="0"/>
              <a:t>	</a:t>
            </a:r>
          </a:p>
        </p:txBody>
      </p:sp>
      <p:sp>
        <p:nvSpPr>
          <p:cNvPr id="96" name="Rectangle 9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EF6EE6E3-F082-4186-8EC9-04C206854A45}"/>
              </a:ext>
            </a:extLst>
          </p:cNvPr>
          <p:cNvSpPr>
            <a:spLocks noGrp="1"/>
          </p:cNvSpPr>
          <p:nvPr>
            <p:ph type="subTitle" idx="1"/>
          </p:nvPr>
        </p:nvSpPr>
        <p:spPr>
          <a:xfrm>
            <a:off x="1100051" y="5225240"/>
            <a:ext cx="10058400" cy="1143000"/>
          </a:xfrm>
        </p:spPr>
        <p:txBody>
          <a:bodyPr>
            <a:normAutofit/>
          </a:bodyPr>
          <a:lstStyle/>
          <a:p>
            <a:r>
              <a:rPr lang="en-IN" b="1" dirty="0">
                <a:solidFill>
                  <a:srgbClr val="FFFFFF"/>
                </a:solidFill>
              </a:rPr>
              <a:t>-PIYUSH KUMAR</a:t>
            </a:r>
          </a:p>
        </p:txBody>
      </p:sp>
      <p:sp>
        <p:nvSpPr>
          <p:cNvPr id="98" name="Rectangle 9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745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502449-D8D3-47D2-9DFB-6100FF9FA0BD}"/>
              </a:ext>
            </a:extLst>
          </p:cNvPr>
          <p:cNvSpPr/>
          <p:nvPr/>
        </p:nvSpPr>
        <p:spPr>
          <a:xfrm>
            <a:off x="1127464" y="1864310"/>
            <a:ext cx="9019713" cy="461665"/>
          </a:xfrm>
          <a:prstGeom prst="rect">
            <a:avLst/>
          </a:prstGeom>
        </p:spPr>
        <p:txBody>
          <a:bodyPr wrap="square">
            <a:spAutoFit/>
          </a:bodyPr>
          <a:lstStyle/>
          <a:p>
            <a:pPr marL="342900" indent="-342900">
              <a:buFont typeface="Arial" panose="020B0604020202020204" pitchFamily="34" charset="0"/>
              <a:buChar char="•"/>
            </a:pPr>
            <a:r>
              <a:rPr lang="en-US" sz="2400" dirty="0"/>
              <a:t>Let’s see an example </a:t>
            </a:r>
            <a:endParaRPr lang="en-US" sz="2400" dirty="0">
              <a:solidFill>
                <a:srgbClr val="202124"/>
              </a:solidFill>
              <a:latin typeface="arial" panose="020B0604020202020204" pitchFamily="34" charset="0"/>
            </a:endParaRPr>
          </a:p>
        </p:txBody>
      </p:sp>
    </p:spTree>
    <p:extLst>
      <p:ext uri="{BB962C8B-B14F-4D97-AF65-F5344CB8AC3E}">
        <p14:creationId xmlns:p14="http://schemas.microsoft.com/office/powerpoint/2010/main" val="395920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502449-D8D3-47D2-9DFB-6100FF9FA0BD}"/>
              </a:ext>
            </a:extLst>
          </p:cNvPr>
          <p:cNvSpPr/>
          <p:nvPr/>
        </p:nvSpPr>
        <p:spPr>
          <a:xfrm>
            <a:off x="1500326" y="452761"/>
            <a:ext cx="9019713" cy="461665"/>
          </a:xfrm>
          <a:prstGeom prst="rect">
            <a:avLst/>
          </a:prstGeom>
        </p:spPr>
        <p:txBody>
          <a:bodyPr wrap="square">
            <a:spAutoFit/>
          </a:bodyPr>
          <a:lstStyle/>
          <a:p>
            <a:pPr marL="342900" indent="-342900">
              <a:buFont typeface="Arial" panose="020B0604020202020204" pitchFamily="34" charset="0"/>
              <a:buChar char="•"/>
            </a:pPr>
            <a:r>
              <a:rPr lang="en-US" sz="2400" dirty="0"/>
              <a:t>We can also have two-way adapters. </a:t>
            </a:r>
            <a:endParaRPr lang="en-US" sz="2400" dirty="0">
              <a:solidFill>
                <a:srgbClr val="202124"/>
              </a:solidFill>
              <a:latin typeface="arial" panose="020B0604020202020204" pitchFamily="34" charset="0"/>
            </a:endParaRPr>
          </a:p>
        </p:txBody>
      </p:sp>
      <p:pic>
        <p:nvPicPr>
          <p:cNvPr id="4" name="Picture 3" descr="classAdapter">
            <a:extLst>
              <a:ext uri="{FF2B5EF4-FFF2-40B4-BE49-F238E27FC236}">
                <a16:creationId xmlns:a16="http://schemas.microsoft.com/office/drawing/2014/main" id="{4483E560-9389-4C4E-BC98-53BCD3F18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301750"/>
            <a:ext cx="6326031"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BF348FD2-761F-4B73-AA70-1E510D900F2A}"/>
              </a:ext>
            </a:extLst>
          </p:cNvPr>
          <p:cNvSpPr txBox="1"/>
          <p:nvPr/>
        </p:nvSpPr>
        <p:spPr>
          <a:xfrm>
            <a:off x="1606858" y="5255581"/>
            <a:ext cx="3977196" cy="369332"/>
          </a:xfrm>
          <a:prstGeom prst="rect">
            <a:avLst/>
          </a:prstGeom>
          <a:noFill/>
        </p:spPr>
        <p:txBody>
          <a:bodyPr wrap="square" rtlCol="0">
            <a:spAutoFit/>
          </a:bodyPr>
          <a:lstStyle/>
          <a:p>
            <a:r>
              <a:rPr lang="en-CA" dirty="0"/>
              <a:t>Let’s see an example</a:t>
            </a:r>
          </a:p>
        </p:txBody>
      </p:sp>
    </p:spTree>
    <p:extLst>
      <p:ext uri="{BB962C8B-B14F-4D97-AF65-F5344CB8AC3E}">
        <p14:creationId xmlns:p14="http://schemas.microsoft.com/office/powerpoint/2010/main" val="292448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147A-144E-448F-BDF8-D705E8B61DD6}"/>
              </a:ext>
            </a:extLst>
          </p:cNvPr>
          <p:cNvSpPr txBox="1"/>
          <p:nvPr/>
        </p:nvSpPr>
        <p:spPr>
          <a:xfrm>
            <a:off x="927716" y="1674674"/>
            <a:ext cx="1033656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In Strategy pattern, a class behavior or its algorithm can be changed at run time. This type of design pattern comes under behavior pattern.</a:t>
            </a:r>
          </a:p>
          <a:p>
            <a:pPr marL="457200" indent="-457200">
              <a:buFont typeface="Arial" panose="020B0604020202020204" pitchFamily="34" charset="0"/>
              <a:buChar char="•"/>
            </a:pPr>
            <a:r>
              <a:rPr lang="en-US" sz="2800" dirty="0"/>
              <a:t>In Strategy pattern, we create objects which represent various strategies and a context object whose behavior varies as per its strategy object. The strategy object changes the executing algorithm of the context object.</a:t>
            </a:r>
          </a:p>
          <a:p>
            <a:endParaRPr lang="en-CA" sz="2800" dirty="0"/>
          </a:p>
        </p:txBody>
      </p:sp>
      <p:sp>
        <p:nvSpPr>
          <p:cNvPr id="3" name="TextBox 2">
            <a:extLst>
              <a:ext uri="{FF2B5EF4-FFF2-40B4-BE49-F238E27FC236}">
                <a16:creationId xmlns:a16="http://schemas.microsoft.com/office/drawing/2014/main" id="{2F2DF4B1-6159-4679-A63A-97709908560E}"/>
              </a:ext>
            </a:extLst>
          </p:cNvPr>
          <p:cNvSpPr txBox="1"/>
          <p:nvPr/>
        </p:nvSpPr>
        <p:spPr>
          <a:xfrm>
            <a:off x="1251751" y="683581"/>
            <a:ext cx="8753383" cy="707886"/>
          </a:xfrm>
          <a:prstGeom prst="rect">
            <a:avLst/>
          </a:prstGeom>
          <a:noFill/>
        </p:spPr>
        <p:txBody>
          <a:bodyPr wrap="square" rtlCol="0">
            <a:spAutoFit/>
          </a:bodyPr>
          <a:lstStyle/>
          <a:p>
            <a:r>
              <a:rPr lang="en-CA" sz="4000" dirty="0"/>
              <a:t>Strategy Pattern</a:t>
            </a:r>
          </a:p>
        </p:txBody>
      </p:sp>
    </p:spTree>
    <p:extLst>
      <p:ext uri="{BB962C8B-B14F-4D97-AF65-F5344CB8AC3E}">
        <p14:creationId xmlns:p14="http://schemas.microsoft.com/office/powerpoint/2010/main" val="309541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C03270-87B1-4149-829F-01718C177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9222" b="59061"/>
          <a:stretch>
            <a:fillRect/>
          </a:stretch>
        </p:blipFill>
        <p:spPr bwMode="auto">
          <a:xfrm>
            <a:off x="717026" y="1440309"/>
            <a:ext cx="10084831" cy="468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C69894A-F184-4328-AFA7-71F9DDA27905}"/>
              </a:ext>
            </a:extLst>
          </p:cNvPr>
          <p:cNvSpPr txBox="1"/>
          <p:nvPr/>
        </p:nvSpPr>
        <p:spPr>
          <a:xfrm>
            <a:off x="4110361" y="292963"/>
            <a:ext cx="2618913" cy="369332"/>
          </a:xfrm>
          <a:prstGeom prst="rect">
            <a:avLst/>
          </a:prstGeom>
          <a:noFill/>
        </p:spPr>
        <p:txBody>
          <a:bodyPr wrap="square" rtlCol="0">
            <a:spAutoFit/>
          </a:bodyPr>
          <a:lstStyle/>
          <a:p>
            <a:r>
              <a:rPr lang="en-CA" dirty="0"/>
              <a:t>Structure</a:t>
            </a:r>
          </a:p>
        </p:txBody>
      </p:sp>
    </p:spTree>
    <p:extLst>
      <p:ext uri="{BB962C8B-B14F-4D97-AF65-F5344CB8AC3E}">
        <p14:creationId xmlns:p14="http://schemas.microsoft.com/office/powerpoint/2010/main" val="373306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147A-144E-448F-BDF8-D705E8B61DD6}"/>
              </a:ext>
            </a:extLst>
          </p:cNvPr>
          <p:cNvSpPr txBox="1"/>
          <p:nvPr/>
        </p:nvSpPr>
        <p:spPr>
          <a:xfrm>
            <a:off x="927716" y="1674674"/>
            <a:ext cx="10336567"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Context- it is the class whose behavior is dependent on the strategy object it has. Each strategy has different implementation.</a:t>
            </a:r>
          </a:p>
          <a:p>
            <a:pPr marL="457200" indent="-457200">
              <a:buFont typeface="Arial" panose="020B0604020202020204" pitchFamily="34" charset="0"/>
              <a:buChar char="•"/>
            </a:pPr>
            <a:r>
              <a:rPr lang="en-US" sz="2800" dirty="0"/>
              <a:t>Strategy- Abstract class or interface to declare the methods to be implemented in each strategy.</a:t>
            </a:r>
          </a:p>
          <a:p>
            <a:pPr marL="457200" indent="-457200">
              <a:buFont typeface="Arial" panose="020B0604020202020204" pitchFamily="34" charset="0"/>
              <a:buChar char="•"/>
            </a:pPr>
            <a:r>
              <a:rPr lang="en-US" sz="2800" dirty="0" err="1"/>
              <a:t>ConcreteStrategy</a:t>
            </a:r>
            <a:r>
              <a:rPr lang="en-US" sz="2800" dirty="0"/>
              <a:t>- Actual Implementation of the strategies.</a:t>
            </a:r>
          </a:p>
          <a:p>
            <a:endParaRPr lang="en-CA" sz="2800" dirty="0"/>
          </a:p>
        </p:txBody>
      </p:sp>
    </p:spTree>
    <p:extLst>
      <p:ext uri="{BB962C8B-B14F-4D97-AF65-F5344CB8AC3E}">
        <p14:creationId xmlns:p14="http://schemas.microsoft.com/office/powerpoint/2010/main" val="392730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147A-144E-448F-BDF8-D705E8B61DD6}"/>
              </a:ext>
            </a:extLst>
          </p:cNvPr>
          <p:cNvSpPr txBox="1"/>
          <p:nvPr/>
        </p:nvSpPr>
        <p:spPr>
          <a:xfrm>
            <a:off x="856695" y="782121"/>
            <a:ext cx="10336567"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t>State and Strategy pattern might seem similar, but they are not, the intent is the main difference.</a:t>
            </a:r>
          </a:p>
          <a:p>
            <a:pPr marL="457200" indent="-457200">
              <a:buFont typeface="Arial" panose="020B0604020202020204" pitchFamily="34" charset="0"/>
              <a:buChar char="•"/>
            </a:pPr>
            <a:r>
              <a:rPr lang="en-US" sz="2400" dirty="0"/>
              <a:t>In state pattern the state of the context changes and according to the current state, the functionality is implemented. Note that the state object can change anytime.</a:t>
            </a:r>
          </a:p>
          <a:p>
            <a:pPr marL="457200" indent="-457200">
              <a:buFont typeface="Arial" panose="020B0604020202020204" pitchFamily="34" charset="0"/>
              <a:buChar char="•"/>
            </a:pPr>
            <a:r>
              <a:rPr lang="en-US" sz="2400" dirty="0"/>
              <a:t>States store a reference to the context object that contains them. Strategies do not.</a:t>
            </a:r>
          </a:p>
          <a:p>
            <a:pPr marL="457200" indent="-457200">
              <a:buFont typeface="Arial" panose="020B0604020202020204" pitchFamily="34" charset="0"/>
              <a:buChar char="•"/>
            </a:pPr>
            <a:r>
              <a:rPr lang="en-US" sz="2400" dirty="0"/>
              <a:t>In Strategy pattern, the strategy is decided at runtime according to the concrete strategy object specified which sets the strategy object of the context and all the implementation is executed according to the methods of that concrete strategy.</a:t>
            </a:r>
          </a:p>
          <a:p>
            <a:pPr marL="457200" indent="-457200">
              <a:buFont typeface="Arial" panose="020B0604020202020204" pitchFamily="34" charset="0"/>
              <a:buChar char="•"/>
            </a:pPr>
            <a:r>
              <a:rPr lang="en-CA" sz="2400" dirty="0"/>
              <a:t>So, state pattern encapsulates state-dependent behavior(object behaves as per its current state) whereas strategy encapsulates algorithm (how different objects perform a task depending upon their type).</a:t>
            </a:r>
          </a:p>
        </p:txBody>
      </p:sp>
      <p:sp>
        <p:nvSpPr>
          <p:cNvPr id="3" name="TextBox 2">
            <a:extLst>
              <a:ext uri="{FF2B5EF4-FFF2-40B4-BE49-F238E27FC236}">
                <a16:creationId xmlns:a16="http://schemas.microsoft.com/office/drawing/2014/main" id="{73085872-675A-4756-96C5-D22F93EACAAF}"/>
              </a:ext>
            </a:extLst>
          </p:cNvPr>
          <p:cNvSpPr txBox="1"/>
          <p:nvPr/>
        </p:nvSpPr>
        <p:spPr>
          <a:xfrm flipH="1">
            <a:off x="3729953" y="258901"/>
            <a:ext cx="4303008" cy="523220"/>
          </a:xfrm>
          <a:prstGeom prst="rect">
            <a:avLst/>
          </a:prstGeom>
          <a:noFill/>
        </p:spPr>
        <p:txBody>
          <a:bodyPr wrap="square" rtlCol="0">
            <a:spAutoFit/>
          </a:bodyPr>
          <a:lstStyle/>
          <a:p>
            <a:r>
              <a:rPr lang="en-CA" sz="2800" dirty="0"/>
              <a:t>State vs Strategy Pattern</a:t>
            </a:r>
          </a:p>
        </p:txBody>
      </p:sp>
    </p:spTree>
    <p:extLst>
      <p:ext uri="{BB962C8B-B14F-4D97-AF65-F5344CB8AC3E}">
        <p14:creationId xmlns:p14="http://schemas.microsoft.com/office/powerpoint/2010/main" val="340505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8F7A97-509E-4541-9F8D-568D9ED74A46}"/>
              </a:ext>
            </a:extLst>
          </p:cNvPr>
          <p:cNvSpPr/>
          <p:nvPr/>
        </p:nvSpPr>
        <p:spPr>
          <a:xfrm>
            <a:off x="577049" y="807867"/>
            <a:ext cx="9934112" cy="461665"/>
          </a:xfrm>
          <a:prstGeom prst="rect">
            <a:avLst/>
          </a:prstGeom>
        </p:spPr>
        <p:txBody>
          <a:bodyPr wrap="square">
            <a:spAutoFit/>
          </a:bodyPr>
          <a:lstStyle/>
          <a:p>
            <a:pPr fontAlgn="base">
              <a:buFont typeface="Arial" panose="020B0604020202020204" pitchFamily="34" charset="0"/>
              <a:buChar char="•"/>
            </a:pPr>
            <a:r>
              <a:rPr lang="en-US" sz="2400" dirty="0">
                <a:solidFill>
                  <a:srgbClr val="40424E"/>
                </a:solidFill>
                <a:latin typeface="urw-din"/>
              </a:rPr>
              <a:t>Let’s see an example of strategy pattern</a:t>
            </a:r>
            <a:endParaRPr lang="en-US" sz="2400" b="0" i="0" dirty="0">
              <a:solidFill>
                <a:srgbClr val="40424E"/>
              </a:solidFill>
              <a:effectLst/>
              <a:latin typeface="urw-din"/>
            </a:endParaRPr>
          </a:p>
        </p:txBody>
      </p:sp>
    </p:spTree>
    <p:extLst>
      <p:ext uri="{BB962C8B-B14F-4D97-AF65-F5344CB8AC3E}">
        <p14:creationId xmlns:p14="http://schemas.microsoft.com/office/powerpoint/2010/main" val="1805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8F7A97-509E-4541-9F8D-568D9ED74A46}"/>
              </a:ext>
            </a:extLst>
          </p:cNvPr>
          <p:cNvSpPr/>
          <p:nvPr/>
        </p:nvSpPr>
        <p:spPr>
          <a:xfrm>
            <a:off x="577049" y="807867"/>
            <a:ext cx="9934112" cy="707886"/>
          </a:xfrm>
          <a:prstGeom prst="rect">
            <a:avLst/>
          </a:prstGeom>
        </p:spPr>
        <p:txBody>
          <a:bodyPr wrap="square">
            <a:spAutoFit/>
          </a:bodyPr>
          <a:lstStyle/>
          <a:p>
            <a:pPr fontAlgn="base"/>
            <a:r>
              <a:rPr lang="en-US" sz="2400" b="0" i="0" dirty="0">
                <a:solidFill>
                  <a:srgbClr val="40424E"/>
                </a:solidFill>
                <a:effectLst/>
                <a:latin typeface="urw-din"/>
              </a:rPr>
              <a:t>							</a:t>
            </a:r>
            <a:r>
              <a:rPr lang="en-US" sz="4000" b="0" i="0" dirty="0">
                <a:solidFill>
                  <a:srgbClr val="40424E"/>
                </a:solidFill>
                <a:effectLst/>
                <a:latin typeface="urw-din"/>
              </a:rPr>
              <a:t>Adapter Pattern</a:t>
            </a:r>
          </a:p>
        </p:txBody>
      </p:sp>
      <p:sp>
        <p:nvSpPr>
          <p:cNvPr id="4" name="TextBox 3">
            <a:extLst>
              <a:ext uri="{FF2B5EF4-FFF2-40B4-BE49-F238E27FC236}">
                <a16:creationId xmlns:a16="http://schemas.microsoft.com/office/drawing/2014/main" id="{AEE79688-35EF-45E3-82A8-A88D8079BB14}"/>
              </a:ext>
            </a:extLst>
          </p:cNvPr>
          <p:cNvSpPr txBox="1"/>
          <p:nvPr/>
        </p:nvSpPr>
        <p:spPr>
          <a:xfrm>
            <a:off x="656948" y="1890943"/>
            <a:ext cx="10878104" cy="3323987"/>
          </a:xfrm>
          <a:prstGeom prst="rect">
            <a:avLst/>
          </a:prstGeom>
          <a:noFill/>
        </p:spPr>
        <p:txBody>
          <a:bodyPr wrap="square" rtlCol="0">
            <a:spAutoFit/>
          </a:bodyPr>
          <a:lstStyle/>
          <a:p>
            <a:pPr marL="285750" indent="-285750">
              <a:buFont typeface="Arial" panose="020B0604020202020204" pitchFamily="34" charset="0"/>
              <a:buChar char="•"/>
            </a:pPr>
            <a:r>
              <a:rPr lang="en-US" sz="2800" dirty="0"/>
              <a:t>Adapter pattern works as a bridge between two incompatible interfaces. </a:t>
            </a:r>
          </a:p>
          <a:p>
            <a:pPr marL="285750" indent="-285750">
              <a:buFont typeface="Arial" panose="020B0604020202020204" pitchFamily="34" charset="0"/>
              <a:buChar char="•"/>
            </a:pPr>
            <a:r>
              <a:rPr lang="en-US" sz="2800" dirty="0"/>
              <a:t>This type of design pattern comes under structural pattern as this pattern combines the capability of two independent interfaces.</a:t>
            </a:r>
          </a:p>
          <a:p>
            <a:pPr marL="285750" indent="-285750">
              <a:buFont typeface="Arial" panose="020B0604020202020204" pitchFamily="34" charset="0"/>
              <a:buChar char="•"/>
            </a:pPr>
            <a:r>
              <a:rPr lang="en-US" sz="2800" dirty="0"/>
              <a:t>Exactly like the real-world adapters.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7311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8F7A97-509E-4541-9F8D-568D9ED74A46}"/>
              </a:ext>
            </a:extLst>
          </p:cNvPr>
          <p:cNvSpPr/>
          <p:nvPr/>
        </p:nvSpPr>
        <p:spPr>
          <a:xfrm>
            <a:off x="577049" y="807867"/>
            <a:ext cx="9934112" cy="461665"/>
          </a:xfrm>
          <a:prstGeom prst="rect">
            <a:avLst/>
          </a:prstGeom>
        </p:spPr>
        <p:txBody>
          <a:bodyPr wrap="square">
            <a:spAutoFit/>
          </a:bodyPr>
          <a:lstStyle/>
          <a:p>
            <a:pPr fontAlgn="base">
              <a:buFont typeface="Arial" panose="020B0604020202020204" pitchFamily="34" charset="0"/>
              <a:buChar char="•"/>
            </a:pPr>
            <a:r>
              <a:rPr lang="en-US" sz="2400" dirty="0">
                <a:solidFill>
                  <a:srgbClr val="40424E"/>
                </a:solidFill>
                <a:latin typeface="urw-din"/>
              </a:rPr>
              <a:t>Structure</a:t>
            </a:r>
            <a:endParaRPr lang="en-US" sz="2400" b="0" i="0" dirty="0">
              <a:solidFill>
                <a:srgbClr val="40424E"/>
              </a:solidFill>
              <a:effectLst/>
              <a:latin typeface="urw-din"/>
            </a:endParaRPr>
          </a:p>
        </p:txBody>
      </p:sp>
      <p:pic>
        <p:nvPicPr>
          <p:cNvPr id="4" name="Picture 3">
            <a:extLst>
              <a:ext uri="{FF2B5EF4-FFF2-40B4-BE49-F238E27FC236}">
                <a16:creationId xmlns:a16="http://schemas.microsoft.com/office/drawing/2014/main" id="{45645BB9-0A96-445F-A8D0-10E1C535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396" y="1269532"/>
            <a:ext cx="6005791" cy="3464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174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502449-D8D3-47D2-9DFB-6100FF9FA0BD}"/>
              </a:ext>
            </a:extLst>
          </p:cNvPr>
          <p:cNvSpPr/>
          <p:nvPr/>
        </p:nvSpPr>
        <p:spPr>
          <a:xfrm>
            <a:off x="941033" y="834500"/>
            <a:ext cx="9019713" cy="4228850"/>
          </a:xfrm>
          <a:prstGeom prst="rect">
            <a:avLst/>
          </a:prstGeom>
        </p:spPr>
        <p:txBody>
          <a:bodyPr wrap="square">
            <a:spAutoFit/>
          </a:bodyPr>
          <a:lstStyle/>
          <a:p>
            <a:pPr lvl="1">
              <a:spcBef>
                <a:spcPct val="20000"/>
              </a:spcBef>
              <a:buClr>
                <a:schemeClr val="accent1"/>
              </a:buClr>
              <a:buSzPct val="85000"/>
            </a:pPr>
            <a:r>
              <a:rPr lang="en-US" altLang="en-US" sz="2800" b="1" dirty="0">
                <a:latin typeface="Calibri Light" panose="020F0302020204030204" pitchFamily="34" charset="0"/>
              </a:rPr>
              <a:t>Target </a:t>
            </a:r>
            <a:r>
              <a:rPr lang="en-US" altLang="en-US" sz="2800" dirty="0">
                <a:latin typeface="Calibri Light" panose="020F0302020204030204" pitchFamily="34" charset="0"/>
              </a:rPr>
              <a:t>– this is what the client uses and needs a new functionality to  be added.</a:t>
            </a:r>
          </a:p>
          <a:p>
            <a:pPr lvl="1">
              <a:spcBef>
                <a:spcPct val="20000"/>
              </a:spcBef>
              <a:buClr>
                <a:schemeClr val="accent1"/>
              </a:buClr>
              <a:buSzPct val="85000"/>
            </a:pPr>
            <a:r>
              <a:rPr lang="en-US" altLang="en-US" sz="2800" b="1" dirty="0" err="1">
                <a:latin typeface="Calibri Light" panose="020F0302020204030204" pitchFamily="34" charset="0"/>
              </a:rPr>
              <a:t>Adaptee</a:t>
            </a:r>
            <a:r>
              <a:rPr lang="en-US" altLang="en-US" sz="2800" dirty="0">
                <a:latin typeface="Calibri Light" panose="020F0302020204030204" pitchFamily="34" charset="0"/>
              </a:rPr>
              <a:t> - defines an existing interface which provides the required functionality.</a:t>
            </a:r>
          </a:p>
          <a:p>
            <a:pPr lvl="1">
              <a:spcBef>
                <a:spcPct val="20000"/>
              </a:spcBef>
              <a:buClr>
                <a:schemeClr val="accent1"/>
              </a:buClr>
              <a:buSzPct val="85000"/>
            </a:pPr>
            <a:r>
              <a:rPr lang="en-US" altLang="en-US" sz="2800" b="1" dirty="0">
                <a:latin typeface="Calibri Light" panose="020F0302020204030204" pitchFamily="34" charset="0"/>
              </a:rPr>
              <a:t>Adapter</a:t>
            </a:r>
            <a:r>
              <a:rPr lang="en-US" altLang="en-US" sz="2800" dirty="0">
                <a:latin typeface="Calibri Light" panose="020F0302020204030204" pitchFamily="34" charset="0"/>
              </a:rPr>
              <a:t> - adapts the interface </a:t>
            </a:r>
            <a:r>
              <a:rPr lang="en-US" altLang="en-US" sz="2800" dirty="0" err="1">
                <a:latin typeface="Calibri Light" panose="020F0302020204030204" pitchFamily="34" charset="0"/>
              </a:rPr>
              <a:t>Adaptee</a:t>
            </a:r>
            <a:r>
              <a:rPr lang="en-US" altLang="en-US" sz="2800" dirty="0">
                <a:latin typeface="Calibri Light" panose="020F0302020204030204" pitchFamily="34" charset="0"/>
              </a:rPr>
              <a:t> to the Target interface. It inherits Target and contains an object of </a:t>
            </a:r>
            <a:r>
              <a:rPr lang="en-US" altLang="en-US" sz="2800" dirty="0" err="1">
                <a:latin typeface="Calibri Light" panose="020F0302020204030204" pitchFamily="34" charset="0"/>
              </a:rPr>
              <a:t>adaptee</a:t>
            </a:r>
            <a:r>
              <a:rPr lang="en-US" altLang="en-US" sz="2800" dirty="0">
                <a:latin typeface="Calibri Light" panose="020F0302020204030204" pitchFamily="34" charset="0"/>
              </a:rPr>
              <a:t> to get the required functionality.</a:t>
            </a:r>
          </a:p>
          <a:p>
            <a:pPr lvl="1">
              <a:spcBef>
                <a:spcPct val="20000"/>
              </a:spcBef>
              <a:buClr>
                <a:schemeClr val="accent1"/>
              </a:buClr>
              <a:buSzPct val="85000"/>
            </a:pPr>
            <a:r>
              <a:rPr lang="en-US" altLang="en-US" sz="2800" b="1" dirty="0">
                <a:latin typeface="Calibri Light" panose="020F0302020204030204" pitchFamily="34" charset="0"/>
              </a:rPr>
              <a:t>Client</a:t>
            </a:r>
            <a:r>
              <a:rPr lang="en-US" altLang="en-US" sz="2800" dirty="0">
                <a:latin typeface="Calibri Light" panose="020F0302020204030204" pitchFamily="34" charset="0"/>
              </a:rPr>
              <a:t> - collaborates with objects conforming to the Target interface</a:t>
            </a:r>
            <a:endParaRPr lang="en-US" sz="2800" dirty="0">
              <a:solidFill>
                <a:srgbClr val="202124"/>
              </a:solidFill>
              <a:latin typeface="arial" panose="020B0604020202020204" pitchFamily="34" charset="0"/>
            </a:endParaRPr>
          </a:p>
        </p:txBody>
      </p:sp>
    </p:spTree>
    <p:extLst>
      <p:ext uri="{BB962C8B-B14F-4D97-AF65-F5344CB8AC3E}">
        <p14:creationId xmlns:p14="http://schemas.microsoft.com/office/powerpoint/2010/main" val="39479073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480</TotalTime>
  <Words>395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Calibri Light</vt:lpstr>
      <vt:lpstr>urw-din</vt:lpstr>
      <vt:lpstr>Retrospect</vt:lpstr>
      <vt:lpstr>Strategy and Adapter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and Observer Pattern </dc:title>
  <dc:creator>Piyush Kumar</dc:creator>
  <cp:lastModifiedBy>Piyush Kumar</cp:lastModifiedBy>
  <cp:revision>21</cp:revision>
  <dcterms:created xsi:type="dcterms:W3CDTF">2021-02-08T17:18:12Z</dcterms:created>
  <dcterms:modified xsi:type="dcterms:W3CDTF">2021-03-15T05:14:34Z</dcterms:modified>
</cp:coreProperties>
</file>