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70" r:id="rId9"/>
    <p:sldId id="265" r:id="rId10"/>
    <p:sldId id="272" r:id="rId11"/>
    <p:sldId id="266" r:id="rId12"/>
    <p:sldId id="264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4744" y="721843"/>
            <a:ext cx="9211733" cy="1659573"/>
          </a:xfrm>
        </p:spPr>
        <p:txBody>
          <a:bodyPr/>
          <a:lstStyle/>
          <a:p>
            <a:pPr algn="ctr"/>
            <a:r>
              <a:rPr lang="en-US" b="1" dirty="0"/>
              <a:t>DAA Final Project</a:t>
            </a:r>
            <a:br>
              <a:rPr lang="en-US" b="1" dirty="0"/>
            </a:br>
            <a:r>
              <a:rPr lang="en-US" b="1" dirty="0"/>
              <a:t>Title: Employee Churn Prediction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7451-83C4-0929-2E49-C1CE1531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37" y="112627"/>
            <a:ext cx="10972800" cy="582613"/>
          </a:xfrm>
        </p:spPr>
        <p:txBody>
          <a:bodyPr/>
          <a:lstStyle/>
          <a:p>
            <a:r>
              <a:rPr lang="en-US" b="1" dirty="0"/>
              <a:t>Decision Tree Model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3FC52-816A-AF5E-E55B-315B2BCAC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4" t="26925" r="14442" b="10032"/>
          <a:stretch/>
        </p:blipFill>
        <p:spPr>
          <a:xfrm>
            <a:off x="609600" y="1267286"/>
            <a:ext cx="9546454" cy="518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4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126" y="158671"/>
            <a:ext cx="10972800" cy="582613"/>
          </a:xfrm>
        </p:spPr>
        <p:txBody>
          <a:bodyPr/>
          <a:lstStyle/>
          <a:p>
            <a:r>
              <a:rPr lang="en-US" b="1" dirty="0"/>
              <a:t>Decision Tree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8" t="31305" r="14458" b="5047"/>
          <a:stretch/>
        </p:blipFill>
        <p:spPr>
          <a:xfrm>
            <a:off x="674703" y="1393794"/>
            <a:ext cx="9294919" cy="47229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147637"/>
            <a:ext cx="10972800" cy="582613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744" y="1547613"/>
            <a:ext cx="10274300" cy="4915332"/>
          </a:xfrm>
        </p:spPr>
        <p:txBody>
          <a:bodyPr/>
          <a:lstStyle/>
          <a:p>
            <a:r>
              <a:rPr lang="en-US" sz="2800" dirty="0"/>
              <a:t>One of the primary point also involves low salary employees are high likely to churn.</a:t>
            </a:r>
          </a:p>
          <a:p>
            <a:r>
              <a:rPr lang="en-US" sz="2800" dirty="0"/>
              <a:t>The HR department has the highest churn rate, so the company needs to consider what factors contributed to this.</a:t>
            </a:r>
          </a:p>
          <a:p>
            <a:r>
              <a:rPr lang="en-US" sz="2800" dirty="0"/>
              <a:t>The decision tree model is performing well with good precision and recall score.</a:t>
            </a:r>
          </a:p>
          <a:p>
            <a:r>
              <a:rPr lang="en-US" sz="2800" dirty="0"/>
              <a:t>This project involved dataset exploration, data preprocessing, handling missing values and the construction of a Decision Tree Classifier model to forecast employee churn.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70" y="147637"/>
            <a:ext cx="10972800" cy="582613"/>
          </a:xfrm>
        </p:spPr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7715" y="1174750"/>
            <a:ext cx="10814685" cy="4953000"/>
          </a:xfrm>
        </p:spPr>
        <p:txBody>
          <a:bodyPr/>
          <a:lstStyle/>
          <a:p>
            <a:r>
              <a:rPr lang="en-US"/>
              <a:t>1)Dogan, A., &amp; Birant, D. (2021). Machine learning and data mining in manufacturing. Expert Systems with Applications, 166, 114060.</a:t>
            </a:r>
          </a:p>
          <a:p>
            <a:r>
              <a:rPr lang="en-US"/>
              <a:t>2)Wang, S., Cao, J., &amp; Philip, S. Y. (2020). Deep learning for spatio-temporal data mining: A survey. IEEE transactions on knowledge and data engineering, 34(8), 3681-3700.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41BE-27A1-672D-E8B6-B21BCC49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6241"/>
            <a:ext cx="10972800" cy="5468643"/>
          </a:xfrm>
        </p:spPr>
        <p:txBody>
          <a:bodyPr/>
          <a:lstStyle/>
          <a:p>
            <a:pPr marL="0" indent="0">
              <a:buNone/>
            </a:pPr>
            <a:r>
              <a:rPr lang="en-US" sz="9600" b="1" dirty="0">
                <a:latin typeface="+mj-lt"/>
              </a:rPr>
              <a:t>Thank you</a:t>
            </a:r>
          </a:p>
          <a:p>
            <a:pPr marL="0" indent="0">
              <a:buNone/>
            </a:pPr>
            <a:endParaRPr lang="en-US" sz="9600" b="1" dirty="0">
              <a:latin typeface="+mj-lt"/>
            </a:endParaRPr>
          </a:p>
          <a:p>
            <a:pPr marL="0" indent="0" algn="r">
              <a:buNone/>
            </a:pPr>
            <a:r>
              <a:rPr lang="en-US" dirty="0"/>
              <a:t>Harshil Vekaria (@01441789)</a:t>
            </a:r>
          </a:p>
          <a:p>
            <a:pPr marL="0" indent="0" algn="r">
              <a:buNone/>
            </a:pPr>
            <a:r>
              <a:rPr lang="en-US" dirty="0"/>
              <a:t>Bala Krishna </a:t>
            </a:r>
            <a:r>
              <a:rPr lang="en-US" dirty="0" err="1"/>
              <a:t>Mundru</a:t>
            </a:r>
            <a:r>
              <a:rPr lang="en-US" dirty="0"/>
              <a:t> (@01449014)</a:t>
            </a:r>
          </a:p>
          <a:p>
            <a:pPr marL="0" indent="0" algn="r">
              <a:buNone/>
            </a:pPr>
            <a:r>
              <a:rPr lang="en-US" dirty="0" err="1"/>
              <a:t>Phani</a:t>
            </a:r>
            <a:r>
              <a:rPr lang="en-US" dirty="0"/>
              <a:t> Madhav </a:t>
            </a:r>
            <a:r>
              <a:rPr lang="en-US" dirty="0" err="1"/>
              <a:t>Addanki</a:t>
            </a:r>
            <a:r>
              <a:rPr lang="en-US" dirty="0"/>
              <a:t> (@01443682)</a:t>
            </a:r>
          </a:p>
          <a:p>
            <a:pPr marL="0" indent="0" algn="r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4190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248" y="128356"/>
            <a:ext cx="10972800" cy="582613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492750"/>
          </a:xfrm>
        </p:spPr>
        <p:txBody>
          <a:bodyPr/>
          <a:lstStyle/>
          <a:p>
            <a:r>
              <a:rPr lang="en-US" sz="3100" dirty="0"/>
              <a:t>The problem aims early detection of employee who is likely to leave the organization.</a:t>
            </a:r>
          </a:p>
          <a:p>
            <a:r>
              <a:rPr lang="en-US" sz="3100" dirty="0"/>
              <a:t>Employee churn, represents the phenomenon in which employees leave a company either voluntarily or involuntarily. </a:t>
            </a:r>
          </a:p>
          <a:p>
            <a:r>
              <a:rPr lang="en-US" sz="3100" dirty="0"/>
              <a:t>High employee churn rates can have detrimental effects on an organization.</a:t>
            </a:r>
          </a:p>
          <a:p>
            <a:r>
              <a:rPr lang="en-US" sz="3100" dirty="0"/>
              <a:t>For that, employee retention is a critical concern for organizations, as high employee turnover can lead to increased recruitment costs, loss of institutional knowledge, and a negative impact on overall productivity.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637" y="154989"/>
            <a:ext cx="10972800" cy="582613"/>
          </a:xfrm>
        </p:spPr>
        <p:txBody>
          <a:bodyPr/>
          <a:lstStyle/>
          <a:p>
            <a:r>
              <a:rPr lang="en-US" b="1" dirty="0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6832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project begin with the acquisition of a dataset, "HR_comma_sep.csv," obtained from Kaggle containing information about 14,999 employees. This dataset encompasses the following key features: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Satisfaction Level:</a:t>
            </a:r>
            <a:r>
              <a:rPr lang="en-US" sz="2000" dirty="0"/>
              <a:t> A measure of employee job satisfaction.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Last Evaluation:</a:t>
            </a:r>
            <a:r>
              <a:rPr lang="en-US" sz="2000" dirty="0"/>
              <a:t> The most recent performance evaluation score.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Number of Projects:</a:t>
            </a:r>
            <a:r>
              <a:rPr lang="en-US" sz="2000" dirty="0"/>
              <a:t> The number of projects each employee has been involved in.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Average Monthly Hours:</a:t>
            </a:r>
            <a:r>
              <a:rPr lang="en-US" sz="2000" dirty="0"/>
              <a:t> The average number of hours worked per month.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Time Spent in the Company:</a:t>
            </a:r>
            <a:r>
              <a:rPr lang="en-US" sz="2000" dirty="0"/>
              <a:t> The duration an employee has worked in the organization.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Promotion in the Last 5 Years:</a:t>
            </a:r>
            <a:r>
              <a:rPr lang="en-US" sz="2000" dirty="0"/>
              <a:t> Whether an employee has been promoted in the last five years (binary feature).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Work Accident:</a:t>
            </a:r>
            <a:r>
              <a:rPr lang="en-US" sz="2000" dirty="0"/>
              <a:t> Whether an employee involved in any work accident or not (binary feature).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Department:</a:t>
            </a:r>
            <a:r>
              <a:rPr lang="en-US" sz="2000" dirty="0"/>
              <a:t> The department in which the employee is employed.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Salary:</a:t>
            </a:r>
            <a:r>
              <a:rPr lang="en-US" sz="2000" dirty="0"/>
              <a:t> The salary level of the employee(High, Medium &amp; Low).</a:t>
            </a: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Left:</a:t>
            </a:r>
            <a:r>
              <a:rPr lang="en-US" sz="2000" dirty="0"/>
              <a:t> A binary variable indicating whether the employee left the company (our target variable).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60" y="147637"/>
            <a:ext cx="10972800" cy="582613"/>
          </a:xfrm>
        </p:spPr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Effective data preprocessing is a crucial step in preparing the dataset for analysis and modeling. </a:t>
            </a:r>
          </a:p>
          <a:p>
            <a:pPr marL="0" indent="0">
              <a:buNone/>
            </a:pPr>
            <a:r>
              <a:rPr lang="en-US" sz="2400" b="1" dirty="0"/>
              <a:t>The following preprocessing steps were carried out: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Salary Categorization:</a:t>
            </a:r>
            <a:r>
              <a:rPr lang="en-US" sz="2400" dirty="0"/>
              <a:t> The "Salary" column was transformed into a categorical variable and encoded into numerical values (e.g., low, medium, high) to facilitate machine learning algorithms' utilization.</a:t>
            </a:r>
          </a:p>
          <a:p>
            <a:endParaRPr lang="en-US" sz="2400" dirty="0"/>
          </a:p>
          <a:p>
            <a:r>
              <a:rPr lang="en-US" sz="2400" b="1" dirty="0"/>
              <a:t>Department One-Hot Encoding:</a:t>
            </a:r>
            <a:r>
              <a:rPr lang="en-US" sz="2400" dirty="0"/>
              <a:t> To make the "Department" feature suitable for machine learning models, it was one-hot encoded into binary columns representing each department.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A78C-7E52-495E-FE25-0D89D312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05" y="147637"/>
            <a:ext cx="10972800" cy="582613"/>
          </a:xfrm>
        </p:spPr>
        <p:txBody>
          <a:bodyPr/>
          <a:lstStyle/>
          <a:p>
            <a:r>
              <a:rPr lang="en-US" b="1" dirty="0"/>
              <a:t>Data Preprocessing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30495-6991-6F4C-9CF0-C35D5E69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749"/>
            <a:ext cx="6359371" cy="5535613"/>
          </a:xfrm>
        </p:spPr>
        <p:txBody>
          <a:bodyPr/>
          <a:lstStyle/>
          <a:p>
            <a:r>
              <a:rPr lang="en-US" sz="2800" dirty="0"/>
              <a:t>Also, handling the missing values is the crucial part for any dataset.</a:t>
            </a:r>
          </a:p>
          <a:p>
            <a:r>
              <a:rPr lang="en-US" sz="2800" dirty="0"/>
              <a:t>While checking for missing values we found there are two attributes with some missing values.</a:t>
            </a:r>
          </a:p>
          <a:p>
            <a:r>
              <a:rPr lang="en-US" sz="2800" b="1" dirty="0"/>
              <a:t>To handle that missing values we used two different methods: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For </a:t>
            </a:r>
            <a:r>
              <a:rPr lang="en-US" sz="2800" dirty="0" err="1"/>
              <a:t>time_spend_company</a:t>
            </a:r>
            <a:r>
              <a:rPr lang="en-US" sz="2800" dirty="0"/>
              <a:t> column we used forward fill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And for left column we used drop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486B4-5686-21D6-8D43-811A4BF67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7" t="43495" r="48447" b="21813"/>
          <a:stretch/>
        </p:blipFill>
        <p:spPr>
          <a:xfrm>
            <a:off x="7315200" y="1740021"/>
            <a:ext cx="4518734" cy="373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9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15" y="147637"/>
            <a:ext cx="10972800" cy="582613"/>
          </a:xfrm>
        </p:spPr>
        <p:txBody>
          <a:bodyPr/>
          <a:lstStyle/>
          <a:p>
            <a:r>
              <a:rPr lang="en-US" b="1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49"/>
            <a:ext cx="10972800" cy="5535613"/>
          </a:xfrm>
        </p:spPr>
        <p:txBody>
          <a:bodyPr/>
          <a:lstStyle/>
          <a:p>
            <a:r>
              <a:rPr lang="en-US" b="1" dirty="0"/>
              <a:t>After analyzing the data we found these several reasons:</a:t>
            </a:r>
            <a:r>
              <a:rPr lang="en-US" dirty="0"/>
              <a:t> </a:t>
            </a:r>
          </a:p>
          <a:p>
            <a:r>
              <a:rPr lang="en-US" dirty="0"/>
              <a:t>Approximately 76% of employees chose to remain with the company, while roughly 24% decided to leave.</a:t>
            </a:r>
          </a:p>
          <a:p>
            <a:r>
              <a:rPr lang="en-US" dirty="0"/>
              <a:t>The departments with the highest number of employees were Sales, Technical, and Support, in descending order.</a:t>
            </a:r>
          </a:p>
          <a:p>
            <a:r>
              <a:rPr lang="en-US" dirty="0"/>
              <a:t>The HR department had the highest employee churn rate, followed by Accounting, Technical, Sales, and Support.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D982-F097-93D8-A529-EC9564EA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82" y="147637"/>
            <a:ext cx="10972800" cy="582613"/>
          </a:xfrm>
        </p:spPr>
        <p:txBody>
          <a:bodyPr/>
          <a:lstStyle/>
          <a:p>
            <a:r>
              <a:rPr lang="en-US" b="1" dirty="0"/>
              <a:t>Exploratory Data Analysis (EDA)</a:t>
            </a:r>
            <a:endParaRPr lang="en-IN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F79BD5-70CE-0D3D-74B2-55652969BD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67" y="1441951"/>
            <a:ext cx="10403615" cy="427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A2B0B-A512-0B82-021A-38C9496A8F62}"/>
              </a:ext>
            </a:extLst>
          </p:cNvPr>
          <p:cNvSpPr txBox="1"/>
          <p:nvPr/>
        </p:nvSpPr>
        <p:spPr>
          <a:xfrm>
            <a:off x="985421" y="5783459"/>
            <a:ext cx="10013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we can see in the chart sales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epartment has more employees, next comes technical and Support departments.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9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FBA5-1AAB-4AAD-F682-7C284C93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93" y="147637"/>
            <a:ext cx="10972800" cy="582613"/>
          </a:xfrm>
        </p:spPr>
        <p:txBody>
          <a:bodyPr/>
          <a:lstStyle/>
          <a:p>
            <a:r>
              <a:rPr lang="en-US" b="1" dirty="0"/>
              <a:t>Exploratory Data Analysis (EDA)</a:t>
            </a:r>
            <a:endParaRPr lang="en-IN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3F1337-48D5-9F52-153C-A3512CA505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47" y="1331651"/>
            <a:ext cx="10499213" cy="477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4DEB6B-E965-89A1-5987-00EA276B2DA8}"/>
              </a:ext>
            </a:extLst>
          </p:cNvPr>
          <p:cNvSpPr txBox="1"/>
          <p:nvPr/>
        </p:nvSpPr>
        <p:spPr>
          <a:xfrm>
            <a:off x="656946" y="6084441"/>
            <a:ext cx="10499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By,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this chart we can see HR department has highest churn rate, next was accounting, technical, sales and support so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0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64" y="176428"/>
            <a:ext cx="10972800" cy="582613"/>
          </a:xfrm>
        </p:spPr>
        <p:txBody>
          <a:bodyPr/>
          <a:lstStyle/>
          <a:p>
            <a:r>
              <a:rPr lang="en-US" b="1" dirty="0"/>
              <a:t>Exploratory Data Analysis (EDA)</a:t>
            </a: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948967"/>
            <a:ext cx="8710271" cy="514999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502CA4-4836-53AC-7C80-6A229302C557}"/>
              </a:ext>
            </a:extLst>
          </p:cNvPr>
          <p:cNvSpPr txBox="1"/>
          <p:nvPr/>
        </p:nvSpPr>
        <p:spPr>
          <a:xfrm>
            <a:off x="609600" y="6098959"/>
            <a:ext cx="10576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correlation matrix was constructed to identify potential relationships and dependencies among the various features.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766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Helvetica Neue</vt:lpstr>
      <vt:lpstr>Data Pie Charts</vt:lpstr>
      <vt:lpstr>DAA Final Project Title: Employee Churn Prediction </vt:lpstr>
      <vt:lpstr>Problem Statement</vt:lpstr>
      <vt:lpstr>Data Description</vt:lpstr>
      <vt:lpstr>Data Preprocessing</vt:lpstr>
      <vt:lpstr>Data Preprocessing </vt:lpstr>
      <vt:lpstr>Exploratory Data Analysis (EDA)</vt:lpstr>
      <vt:lpstr>Exploratory Data Analysis (EDA)</vt:lpstr>
      <vt:lpstr>Exploratory Data Analysis (EDA)</vt:lpstr>
      <vt:lpstr>Exploratory Data Analysis (EDA)</vt:lpstr>
      <vt:lpstr>Decision Tree Model</vt:lpstr>
      <vt:lpstr>Decision Tree Model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Pooja Agarwal</dc:creator>
  <cp:lastModifiedBy>Harshil Vekaria</cp:lastModifiedBy>
  <cp:revision>30</cp:revision>
  <dcterms:created xsi:type="dcterms:W3CDTF">2023-12-03T10:58:40Z</dcterms:created>
  <dcterms:modified xsi:type="dcterms:W3CDTF">2024-04-29T14:47:02Z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CDE9002798774B188E57458FE8B5CBA1_12</vt:lpwstr>
  </property>
  <property fmtid="{D5CDD505-2E9C-101B-9397-08002B2CF9AE}" pid="3" name="KSOProductBuildVer">
    <vt:lpwstr>1033-12.2.0.13306</vt:lpwstr>
  </property>
</Properties>
</file>