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7"/>
  </p:notesMasterIdLst>
  <p:handoutMasterIdLst>
    <p:handoutMasterId r:id="rId8"/>
  </p:handoutMasterIdLst>
  <p:sldIdLst>
    <p:sldId id="285" r:id="rId2"/>
    <p:sldId id="286" r:id="rId3"/>
    <p:sldId id="287" r:id="rId4"/>
    <p:sldId id="289" r:id="rId5"/>
    <p:sldId id="288" r:id="rId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1C52B1-7DA2-4EC8-8045-D50BACDCA3AE}">
          <p14:sldIdLst>
            <p14:sldId id="285"/>
          </p14:sldIdLst>
        </p14:section>
        <p14:section name="Untitled Section" id="{E1286476-9C9D-4F60-AA76-298414936297}">
          <p14:sldIdLst>
            <p14:sldId id="286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3" autoAdjust="0"/>
    <p:restoredTop sz="94036" autoAdjust="0"/>
  </p:normalViewPr>
  <p:slideViewPr>
    <p:cSldViewPr snapToGrid="0">
      <p:cViewPr varScale="1">
        <p:scale>
          <a:sx n="118" d="100"/>
          <a:sy n="118" d="100"/>
        </p:scale>
        <p:origin x="41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69A4FC-5576-463A-870B-BC8DFB4E61BB}" type="datetime1">
              <a:rPr lang="en-US"/>
              <a:pPr>
                <a:defRPr/>
              </a:pPr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&lt;&lt;Enrollment No&gt;&gt;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0F25C4E-FE22-4978-A6EF-7347B76CE6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9601A61-30BC-414C-8F09-B0D81171F9DF}" type="datetime1">
              <a:rPr lang="en-US"/>
              <a:pPr>
                <a:defRPr/>
              </a:pPr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&lt;&lt;Enrollment No&gt;&gt;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4625E40-9BD7-4D08-9AF8-D0F0D6504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D559C6-0B35-44C9-92D9-585C6AC83202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9/17/24</a:t>
            </a:fld>
            <a:endParaRPr lang="en-US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AAA549B-72C1-400F-BD6B-909FBEC023D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222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9223" name="Footer Placeholder 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&lt;&lt;Enrollment No&gt;&gt;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D559C6-0B35-44C9-92D9-585C6AC83202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9/17/24</a:t>
            </a:fld>
            <a:endParaRPr lang="en-US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AAA549B-72C1-400F-BD6B-909FBEC023D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2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9223" name="Footer Placeholder 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&lt;&lt;Enrollment No&gt;&gt;</a:t>
            </a:r>
          </a:p>
        </p:txBody>
      </p:sp>
    </p:spTree>
    <p:extLst>
      <p:ext uri="{BB962C8B-B14F-4D97-AF65-F5344CB8AC3E}">
        <p14:creationId xmlns:p14="http://schemas.microsoft.com/office/powerpoint/2010/main" val="104948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D559C6-0B35-44C9-92D9-585C6AC83202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9/17/24</a:t>
            </a:fld>
            <a:endParaRPr lang="en-US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AAA549B-72C1-400F-BD6B-909FBEC023D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2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9223" name="Footer Placeholder 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&lt;&lt;Enrollment No&gt;&gt;</a:t>
            </a:r>
          </a:p>
        </p:txBody>
      </p:sp>
    </p:spTree>
    <p:extLst>
      <p:ext uri="{BB962C8B-B14F-4D97-AF65-F5344CB8AC3E}">
        <p14:creationId xmlns:p14="http://schemas.microsoft.com/office/powerpoint/2010/main" val="169850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D456F-6DF6-2237-EA80-CD9C55732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A82A7161-6A58-7407-ECFD-123A2BA8B2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CD6D9752-36B1-0B33-85DD-D3E2FDA449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70F1ED19-2CC6-F419-58B2-309ABE7AFA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D559C6-0B35-44C9-92D9-585C6AC83202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9/17/24</a:t>
            </a:fld>
            <a:endParaRPr lang="en-US" altLang="en-US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EAEF4BE7-5B1F-B3B0-D258-F279A478F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AAA549B-72C1-400F-BD6B-909FBEC023D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2" name="Header Placeholder 1">
            <a:extLst>
              <a:ext uri="{FF2B5EF4-FFF2-40B4-BE49-F238E27FC236}">
                <a16:creationId xmlns:a16="http://schemas.microsoft.com/office/drawing/2014/main" id="{42EB2525-C4EB-1C49-9791-9BD1289676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9223" name="Footer Placeholder 2">
            <a:extLst>
              <a:ext uri="{FF2B5EF4-FFF2-40B4-BE49-F238E27FC236}">
                <a16:creationId xmlns:a16="http://schemas.microsoft.com/office/drawing/2014/main" id="{59FB9DC6-8EBC-6E39-8E15-D41BAEC662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&lt;&lt;Enrollment No&gt;&gt;</a:t>
            </a:r>
          </a:p>
        </p:txBody>
      </p:sp>
    </p:spTree>
    <p:extLst>
      <p:ext uri="{BB962C8B-B14F-4D97-AF65-F5344CB8AC3E}">
        <p14:creationId xmlns:p14="http://schemas.microsoft.com/office/powerpoint/2010/main" val="301361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D559C6-0B35-44C9-92D9-585C6AC83202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9/17/24</a:t>
            </a:fld>
            <a:endParaRPr lang="en-US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AAA549B-72C1-400F-BD6B-909FBEC023D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2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9223" name="Footer Placeholder 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&lt;&lt;Enrollment No&gt;&gt;</a:t>
            </a:r>
          </a:p>
        </p:txBody>
      </p:sp>
    </p:spTree>
    <p:extLst>
      <p:ext uri="{BB962C8B-B14F-4D97-AF65-F5344CB8AC3E}">
        <p14:creationId xmlns:p14="http://schemas.microsoft.com/office/powerpoint/2010/main" val="37566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66B35-26EF-46C5-BE04-9916F2EBD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30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19F24-A4BB-4BFE-A9B1-325741B54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0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94" indent="-228594">
              <a:buFont typeface="Wingdings" panose="05000000000000000000" pitchFamily="2" charset="2"/>
              <a:buChar char="v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2971" indent="-228594">
              <a:buFont typeface="Wingdings" panose="05000000000000000000" pitchFamily="2" charset="2"/>
              <a:buChar char="v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160" indent="-228594"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349" indent="-228594"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000" b="1" cap="none" spc="0">
                <a:ln/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0600" y="6381754"/>
            <a:ext cx="2743200" cy="365125"/>
          </a:xfrm>
        </p:spPr>
        <p:txBody>
          <a:bodyPr anchor="t"/>
          <a:lstStyle>
            <a:lvl1pPr>
              <a:defRPr sz="1400" smtClean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2E27C606-BD4D-4158-99AC-730DBF2B6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45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381754"/>
            <a:ext cx="2743200" cy="365125"/>
          </a:xfrm>
        </p:spPr>
        <p:txBody>
          <a:bodyPr anchor="t"/>
          <a:lstStyle>
            <a:lvl1pPr>
              <a:defRPr smtClean="0"/>
            </a:lvl1pPr>
          </a:lstStyle>
          <a:p>
            <a:pPr>
              <a:defRPr/>
            </a:pPr>
            <a:fld id="{07867F9B-B7F0-4DEC-A72F-B1FC5489C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10152-A20B-428F-94F7-FAFDBF31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94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398BA-8200-41F7-B43C-215A722809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76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65117-F4D6-4F71-A3FB-7B51E3C84F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0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4AF8-45F5-41B2-8F77-911F4AE270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6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F307B-3D53-4E3E-8706-DE4858301D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73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Academic Year - 2021-22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C1BB6C-E8AD-47E1-93AF-5CA96C3914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22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A669F-4F3A-4B63-AF6E-988FC9C11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08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34B30-31B1-4BA5-BDD2-9DE0AAEA06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74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8/14/2020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/>
              <a:t>Academic Year - 2021-22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6EB18C5-2515-4077-8F7D-5DD9DE7427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9" r:id="rId7"/>
    <p:sldLayoutId id="2147483744" r:id="rId8"/>
    <p:sldLayoutId id="2147483745" r:id="rId9"/>
    <p:sldLayoutId id="2147483746" r:id="rId10"/>
    <p:sldLayoutId id="2147483747" r:id="rId11"/>
    <p:sldLayoutId id="2147483750" r:id="rId12"/>
    <p:sldLayoutId id="2147483751" r:id="rId1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525" y="6445253"/>
            <a:ext cx="12192000" cy="409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5276" y="1641477"/>
            <a:ext cx="11691939" cy="4668839"/>
          </a:xfrm>
        </p:spPr>
        <p:txBody>
          <a:bodyPr rtlCol="0">
            <a:normAutofit fontScale="92500"/>
          </a:bodyPr>
          <a:lstStyle/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Department of Computer Engineering</a:t>
            </a: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MINI-PROJECT – I [CE-270]</a:t>
            </a: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3000" dirty="0"/>
              <a:t>Word Counter</a:t>
            </a:r>
            <a:endParaRPr lang="en-US" dirty="0"/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/>
              <a:t>Name of Student</a:t>
            </a:r>
            <a:r>
              <a:rPr lang="en-US" sz="2400" dirty="0"/>
              <a:t>:                                                                                         Suggested By: Ms. Kinjal Gandhi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		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Harnish Patel  – 23DCE080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Harshil Patel   – 23DCE081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err="1"/>
              <a:t>Monal</a:t>
            </a:r>
            <a:r>
              <a:rPr lang="en-US" sz="2400" dirty="0"/>
              <a:t> Patel    –  23DCE087 		</a:t>
            </a:r>
            <a:endParaRPr lang="en-IN" dirty="0"/>
          </a:p>
        </p:txBody>
      </p:sp>
      <p:sp>
        <p:nvSpPr>
          <p:cNvPr id="8197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459541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1600" dirty="0">
                <a:solidFill>
                  <a:schemeClr val="bg1"/>
                </a:solidFill>
              </a:rPr>
              <a:t>Academic Year - 2024-25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8198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244013" y="6445253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2BC64E-61DF-46E3-AF44-AED4E67C986A}" type="slidenum">
              <a:rPr lang="en-US" altLang="en-US" sz="160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14287"/>
            <a:ext cx="12192000" cy="392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chemeClr val="accent1"/>
              </a:solidFill>
              <a:highlight>
                <a:srgbClr val="0000FF"/>
              </a:highlight>
            </a:endParaRPr>
          </a:p>
        </p:txBody>
      </p:sp>
      <p:sp>
        <p:nvSpPr>
          <p:cNvPr id="8200" name="TextBox 12"/>
          <p:cNvSpPr txBox="1">
            <a:spLocks noChangeArrowheads="1"/>
          </p:cNvSpPr>
          <p:nvPr/>
        </p:nvSpPr>
        <p:spPr bwMode="auto">
          <a:xfrm>
            <a:off x="920751" y="434004"/>
            <a:ext cx="10440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CHAROTAR UNIVERSITY OF SCIENCE &amp; TECHNOLOGY (CHARUSAT)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FACULTY OF TECHNOLOGY &amp;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DEVANG PATEL INSTITUTE OF ADVANCE TECHNOLOGY &amp; RESEARCH (DEPSTAR)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0" y="165576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525" y="6445253"/>
            <a:ext cx="12192000" cy="409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IN" dirty="0"/>
          </a:p>
        </p:txBody>
      </p:sp>
      <p:sp>
        <p:nvSpPr>
          <p:cNvPr id="8197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1600" dirty="0">
                <a:solidFill>
                  <a:schemeClr val="bg1"/>
                </a:solidFill>
              </a:rPr>
              <a:t>Academic Year - 2024-25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8198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2BC64E-61DF-46E3-AF44-AED4E67C986A}" type="slidenum">
              <a:rPr lang="en-US" altLang="en-US" sz="160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14287"/>
            <a:ext cx="12192000" cy="392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chemeClr val="accent1"/>
              </a:solidFill>
              <a:highlight>
                <a:srgbClr val="0000FF"/>
              </a:highlight>
            </a:endParaRPr>
          </a:p>
        </p:txBody>
      </p:sp>
      <p:sp>
        <p:nvSpPr>
          <p:cNvPr id="8200" name="TextBox 12"/>
          <p:cNvSpPr txBox="1">
            <a:spLocks noChangeArrowheads="1"/>
          </p:cNvSpPr>
          <p:nvPr/>
        </p:nvSpPr>
        <p:spPr bwMode="auto">
          <a:xfrm>
            <a:off x="920751" y="434004"/>
            <a:ext cx="10440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CHAROTAR UNIVERSITY OF SCIENCE &amp; TECHNOLOGY (CHARUSAT)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FACULTY OF TECHNOLOGY &amp;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DEVANG PATEL INSTITUTE OF ADVANCE TECHNOLOGY &amp; RESEARCH (DEPSTAR)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0" y="165576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3499E8-6DA0-D6D6-2101-2A0135BBE9E4}"/>
              </a:ext>
            </a:extLst>
          </p:cNvPr>
          <p:cNvSpPr txBox="1"/>
          <p:nvPr/>
        </p:nvSpPr>
        <p:spPr>
          <a:xfrm>
            <a:off x="45246" y="33380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000" b="1" dirty="0"/>
          </a:p>
          <a:p>
            <a:pPr algn="ctr"/>
            <a:endParaRPr lang="en-IN" sz="2000" b="1" dirty="0"/>
          </a:p>
          <a:p>
            <a:pPr algn="ctr"/>
            <a:endParaRPr lang="en-IN" sz="2000" b="1" dirty="0"/>
          </a:p>
          <a:p>
            <a:pPr algn="ctr"/>
            <a:endParaRPr lang="en-IN" sz="2000" b="1" dirty="0"/>
          </a:p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MINI-PROJECT DESCRIPTION :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90340E8-7656-0A01-1B03-F222B70A9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18857" y="2206247"/>
            <a:ext cx="8318389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b="0" dirty="0">
                <a:ln>
                  <a:noFill/>
                </a:ln>
                <a:latin typeface="Arial" panose="020B0604020202020204" pitchFamily="34" charset="0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Word Counter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designed to analyze a given piece of text by breaking it down into individual words.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It includes features like calculating word 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effectLst/>
              </a:rPr>
              <a:t>frequencies , identifying the most &amp; least frequent words , replacing or removing specific words and maintaining total word count</a:t>
            </a:r>
            <a:r>
              <a:rPr lang="en-IN" altLang="en-US" sz="2400" b="0" dirty="0">
                <a:ln>
                  <a:noFill/>
                </a:ln>
              </a:rPr>
              <a:t>.</a:t>
            </a:r>
            <a:br>
              <a:rPr lang="en-IN" altLang="en-US" sz="2400" b="0" dirty="0">
                <a:ln>
                  <a:noFill/>
                </a:ln>
              </a:rPr>
            </a:br>
            <a:r>
              <a:rPr lang="en-US" sz="2400" dirty="0"/>
              <a:t> -&gt;</a:t>
            </a:r>
            <a:r>
              <a:rPr lang="en-US" sz="2400" b="0" dirty="0"/>
              <a:t>It leverages data structures like arrays and HashMap to store &amp; count words, &amp; applies regular expressions for text cleaning &amp; manipulation. The Stream API is used for sorting &amp; filtering word frequencies, while control structures (loops, switch-case) handle user input and processing . The program also includes basic input/output handling &amp; exception handling for robust interaction.</a:t>
            </a:r>
            <a:br>
              <a:rPr kumimoji="0" lang="en-IN" altLang="en-US" sz="4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b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b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F2249-C259-A695-EEC5-9A15E24BE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" y="2090058"/>
            <a:ext cx="39933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525" y="6445253"/>
            <a:ext cx="12192000" cy="409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5276" y="1641477"/>
            <a:ext cx="11691939" cy="4668839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	                                             </a:t>
            </a:r>
            <a:endParaRPr lang="en-IN" dirty="0"/>
          </a:p>
        </p:txBody>
      </p:sp>
      <p:sp>
        <p:nvSpPr>
          <p:cNvPr id="8197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459541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1600" dirty="0">
                <a:solidFill>
                  <a:schemeClr val="bg1"/>
                </a:solidFill>
              </a:rPr>
              <a:t>Academic Year - 2024-25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8198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244013" y="6445253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2BC64E-61DF-46E3-AF44-AED4E67C986A}" type="slidenum">
              <a:rPr lang="en-US" altLang="en-US" sz="160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14287"/>
            <a:ext cx="12192000" cy="392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chemeClr val="accent1"/>
              </a:solidFill>
              <a:highlight>
                <a:srgbClr val="0000FF"/>
              </a:highlight>
            </a:endParaRPr>
          </a:p>
        </p:txBody>
      </p:sp>
      <p:sp>
        <p:nvSpPr>
          <p:cNvPr id="8200" name="TextBox 12"/>
          <p:cNvSpPr txBox="1">
            <a:spLocks noChangeArrowheads="1"/>
          </p:cNvSpPr>
          <p:nvPr/>
        </p:nvSpPr>
        <p:spPr bwMode="auto">
          <a:xfrm>
            <a:off x="920751" y="434004"/>
            <a:ext cx="10440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CHAROTAR UNIVERSITY OF SCIENCE &amp; TECHNOLOGY (CHARUSAT)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FACULTY OF TECHNOLOGY &amp;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DEVANG PATEL INSTITUTE OF ADVANCE TECHNOLOGY &amp; RESEARCH (DEPSTAR)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0" y="165576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840D0D3-C562-9095-B849-94310084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646012"/>
            <a:ext cx="12192000" cy="47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A0EF7-382F-30E4-2E24-D52CE7FBE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A56027-DB2D-A024-DEDF-913CE0BA2A03}"/>
              </a:ext>
            </a:extLst>
          </p:cNvPr>
          <p:cNvSpPr/>
          <p:nvPr/>
        </p:nvSpPr>
        <p:spPr>
          <a:xfrm>
            <a:off x="9525" y="6445253"/>
            <a:ext cx="12192000" cy="409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21E53-35A9-AE70-36CE-B2E94D7D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1641477"/>
            <a:ext cx="11691939" cy="4668839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	                                             </a:t>
            </a:r>
            <a:endParaRPr lang="en-IN" dirty="0"/>
          </a:p>
        </p:txBody>
      </p:sp>
      <p:sp>
        <p:nvSpPr>
          <p:cNvPr id="8197" name="Footer Placeholder 4">
            <a:extLst>
              <a:ext uri="{FF2B5EF4-FFF2-40B4-BE49-F238E27FC236}">
                <a16:creationId xmlns:a16="http://schemas.microsoft.com/office/drawing/2014/main" id="{D7B8B9D1-C35E-DBF0-0CCD-CC1E45029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459541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1600" dirty="0">
                <a:solidFill>
                  <a:schemeClr val="bg1"/>
                </a:solidFill>
              </a:rPr>
              <a:t>Academic Year - 2024-25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8198" name="Slide Number Placeholder 5">
            <a:extLst>
              <a:ext uri="{FF2B5EF4-FFF2-40B4-BE49-F238E27FC236}">
                <a16:creationId xmlns:a16="http://schemas.microsoft.com/office/drawing/2014/main" id="{4D8374CF-5D1F-3450-64D6-4B012771FB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244013" y="6445253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2BC64E-61DF-46E3-AF44-AED4E67C986A}" type="slidenum">
              <a:rPr lang="en-US" altLang="en-US" sz="160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6C61FA-0864-F388-F437-F54C2490F50C}"/>
              </a:ext>
            </a:extLst>
          </p:cNvPr>
          <p:cNvSpPr/>
          <p:nvPr/>
        </p:nvSpPr>
        <p:spPr>
          <a:xfrm>
            <a:off x="0" y="-14287"/>
            <a:ext cx="12192000" cy="392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chemeClr val="accent1"/>
              </a:solidFill>
              <a:highlight>
                <a:srgbClr val="0000FF"/>
              </a:highlight>
            </a:endParaRPr>
          </a:p>
        </p:txBody>
      </p:sp>
      <p:sp>
        <p:nvSpPr>
          <p:cNvPr id="8200" name="TextBox 12">
            <a:extLst>
              <a:ext uri="{FF2B5EF4-FFF2-40B4-BE49-F238E27FC236}">
                <a16:creationId xmlns:a16="http://schemas.microsoft.com/office/drawing/2014/main" id="{71B7257F-DCCF-5429-14BD-74C2873EE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1" y="434004"/>
            <a:ext cx="10440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CHAROTAR UNIVERSITY OF SCIENCE &amp; TECHNOLOGY (CHARUSAT)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FACULTY OF TECHNOLOGY &amp;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DEVANG PATEL INSTITUTE OF ADVANCE TECHNOLOGY &amp; RESEARCH (DEPSTAR)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42E0E3-4EB0-1F1F-3EFB-51DD90CB5C94}"/>
              </a:ext>
            </a:extLst>
          </p:cNvPr>
          <p:cNvCxnSpPr>
            <a:cxnSpLocks/>
          </p:cNvCxnSpPr>
          <p:nvPr/>
        </p:nvCxnSpPr>
        <p:spPr>
          <a:xfrm>
            <a:off x="0" y="165576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A9E985-9494-F331-2BF1-A2002CDFCFD5}"/>
              </a:ext>
            </a:extLst>
          </p:cNvPr>
          <p:cNvSpPr txBox="1"/>
          <p:nvPr/>
        </p:nvSpPr>
        <p:spPr>
          <a:xfrm>
            <a:off x="512992" y="1769270"/>
            <a:ext cx="1176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Course Content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AD623-F11E-0080-EE68-1876C2EB0B3B}"/>
              </a:ext>
            </a:extLst>
          </p:cNvPr>
          <p:cNvSpPr txBox="1"/>
          <p:nvPr/>
        </p:nvSpPr>
        <p:spPr>
          <a:xfrm>
            <a:off x="9525" y="2438400"/>
            <a:ext cx="7185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solidFill>
                  <a:srgbClr val="373A3C"/>
                </a:solidFill>
                <a:latin typeface="OpenSans"/>
              </a:rPr>
              <a:t>B</a:t>
            </a:r>
            <a:r>
              <a:rPr lang="en-IN" b="0" i="0" u="none" strike="noStrike" dirty="0">
                <a:solidFill>
                  <a:srgbClr val="373A3C"/>
                </a:solidFill>
                <a:effectLst/>
                <a:latin typeface="OpenSans"/>
              </a:rPr>
              <a:t>asic Java syntax using Java data types							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F0502020204030204" pitchFamily="34" charset="0"/>
              </a:rPr>
              <a:t>Arrays</a:t>
            </a:r>
            <a:endParaRPr lang="en-IN" b="0" i="0" u="none" strike="noStrike" dirty="0">
              <a:solidFill>
                <a:srgbClr val="373A3C"/>
              </a:solidFill>
              <a:effectLst/>
              <a:latin typeface="OpenSans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Java Operators</a:t>
            </a:r>
            <a:endParaRPr lang="en-IN" dirty="0">
              <a:solidFill>
                <a:srgbClr val="373A3C"/>
              </a:solidFill>
              <a:latin typeface="OpenSans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Objects</a:t>
            </a:r>
            <a:r>
              <a:rPr lang="en-IN" b="0" i="0" u="none" strike="noStrike" dirty="0">
                <a:solidFill>
                  <a:srgbClr val="373A3C"/>
                </a:solidFill>
                <a:effectLst/>
                <a:latin typeface="OpenSans"/>
              </a:rPr>
              <a:t> and classes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Java Access Modifiers</a:t>
            </a:r>
            <a:endParaRPr lang="en-IN" dirty="0">
              <a:solidFill>
                <a:srgbClr val="373A3C"/>
              </a:solidFill>
              <a:latin typeface="OpenSans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Constructor Methods</a:t>
            </a:r>
            <a:endParaRPr lang="en-IN" dirty="0">
              <a:solidFill>
                <a:srgbClr val="373A3C"/>
              </a:solidFill>
              <a:latin typeface="OpenSans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The String Class</a:t>
            </a:r>
            <a:endParaRPr lang="en-IN" b="0" i="0" u="none" strike="noStrike" dirty="0">
              <a:solidFill>
                <a:srgbClr val="373A3C"/>
              </a:solidFill>
              <a:effectLst/>
              <a:latin typeface="OpenSans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JAR Files and Namespaces (Packages)</a:t>
            </a:r>
            <a:endParaRPr lang="en-US" b="0" i="0" u="none" strike="noStrike" dirty="0">
              <a:solidFill>
                <a:srgbClr val="0F1114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 err="1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StringBuffer</a:t>
            </a: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 and StringBuilder</a:t>
            </a:r>
            <a:endParaRPr lang="en-IN" dirty="0">
              <a:solidFill>
                <a:srgbClr val="0F1114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Inheritance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Polymorphism</a:t>
            </a:r>
            <a:endParaRPr lang="en-IN" dirty="0">
              <a:solidFill>
                <a:srgbClr val="0F1114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Class Hierarchies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Overloading and Overriding.  								</a:t>
            </a:r>
            <a:endParaRPr lang="en-US" dirty="0">
              <a:solidFill>
                <a:srgbClr val="0F1114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5C074-B4D6-CD8C-FC86-000D7B3355AA}"/>
              </a:ext>
            </a:extLst>
          </p:cNvPr>
          <p:cNvSpPr txBox="1"/>
          <p:nvPr/>
        </p:nvSpPr>
        <p:spPr>
          <a:xfrm>
            <a:off x="5377543" y="2449286"/>
            <a:ext cx="6379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Abstract Classes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Interfaces</a:t>
            </a:r>
            <a:endParaRPr lang="en-IN" dirty="0">
              <a:solidFill>
                <a:srgbClr val="0F1114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Generics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373A3C"/>
                </a:solidFill>
                <a:effectLst/>
                <a:latin typeface="OpenSans"/>
              </a:rPr>
              <a:t>Generic Methods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Collections</a:t>
            </a:r>
            <a:endParaRPr lang="en-IN" dirty="0">
              <a:solidFill>
                <a:srgbClr val="373A3C"/>
              </a:solidFill>
              <a:latin typeface="OpenSans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Collections Framework</a:t>
            </a:r>
            <a:endParaRPr lang="en-US" b="0" i="0" u="none" strike="noStrike" dirty="0">
              <a:solidFill>
                <a:srgbClr val="0F1114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Exception Handling</a:t>
            </a:r>
            <a:endParaRPr lang="en-US" dirty="0">
              <a:solidFill>
                <a:srgbClr val="0F1114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File I/O</a:t>
            </a:r>
            <a:endParaRPr lang="en-US" b="0" i="0" u="none" strike="noStrike" dirty="0">
              <a:solidFill>
                <a:srgbClr val="0F1114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 err="1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Javadocs</a:t>
            </a:r>
            <a:endParaRPr lang="en-US" dirty="0">
              <a:solidFill>
                <a:srgbClr val="0F1114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Enums</a:t>
            </a:r>
            <a:endParaRPr lang="en-US" b="0" i="0" u="none" strike="noStrike" dirty="0">
              <a:solidFill>
                <a:srgbClr val="0F1114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b="0" i="0" u="none" strike="noStrike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Annotations</a:t>
            </a:r>
            <a:endParaRPr lang="en-IN" b="0" i="0" u="none" strike="noStrike" dirty="0">
              <a:solidFill>
                <a:srgbClr val="373A3C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259588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525" y="6445253"/>
            <a:ext cx="12192000" cy="409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solidFill>
                <a:schemeClr val="accent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1612FFB-D070-08BA-532C-564AE9A6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78636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Hacker Rank Progress :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	                                             </a:t>
            </a:r>
            <a:endParaRPr lang="en-IN" dirty="0"/>
          </a:p>
        </p:txBody>
      </p:sp>
      <p:sp>
        <p:nvSpPr>
          <p:cNvPr id="8197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altLang="en-US" sz="1600" dirty="0">
                <a:solidFill>
                  <a:schemeClr val="bg1"/>
                </a:solidFill>
              </a:rPr>
              <a:t>Academic Year - 2024-25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8198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defTabSz="457189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2BC64E-61DF-46E3-AF44-AED4E67C986A}" type="slidenum">
              <a:rPr lang="en-US" altLang="en-US" sz="160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14287"/>
            <a:ext cx="12192000" cy="392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chemeClr val="accent1"/>
              </a:solidFill>
              <a:highlight>
                <a:srgbClr val="0000FF"/>
              </a:highlight>
            </a:endParaRPr>
          </a:p>
        </p:txBody>
      </p:sp>
      <p:sp>
        <p:nvSpPr>
          <p:cNvPr id="8200" name="TextBox 12"/>
          <p:cNvSpPr txBox="1">
            <a:spLocks noChangeArrowheads="1"/>
          </p:cNvSpPr>
          <p:nvPr/>
        </p:nvSpPr>
        <p:spPr bwMode="auto">
          <a:xfrm>
            <a:off x="920751" y="434004"/>
            <a:ext cx="10440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CHAROTAR UNIVERSITY OF SCIENCE &amp; TECHNOLOGY (CHARUSAT)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FACULTY OF TECHNOLOGY &amp;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</a:rPr>
              <a:t>DEVANG PATEL INSTITUTE OF ADVANCE TECHNOLOGY &amp; RESEARCH (DEPSTAR)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0" y="165576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97BAF75-8291-07D4-35A6-53B52FB86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21229"/>
            <a:ext cx="5791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23836</TotalTime>
  <Words>435</Words>
  <Application>Microsoft Macintosh PowerPoint</Application>
  <PresentationFormat>Widescreen</PresentationFormat>
  <Paragraphs>85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OpenSans</vt:lpstr>
      <vt:lpstr>Source Sans Pro</vt:lpstr>
      <vt:lpstr>Times New Roman</vt:lpstr>
      <vt:lpstr>Wingdings</vt:lpstr>
      <vt:lpstr>Office Theme</vt:lpstr>
      <vt:lpstr>PowerPoint Presentation</vt:lpstr>
      <vt:lpstr>-&gt; The Word Counter designed to analyze a given piece of text by breaking it down into individual words. It includes features like calculating word frequencies , identifying the most &amp; least frequent words , replacing or removing specific words and maintaining total word count.  -&gt;It leverages data structures like arrays and HashMap to store &amp; count words, &amp; applies regular expressions for text cleaning &amp; manipulation. The Stream API is used for sorting &amp; filtering word frequencies, while control structures (loops, switch-case) handle user input and processing . The program also includes basic input/output handling &amp; exception handling for robust interaction.         </vt:lpstr>
      <vt:lpstr>PowerPoint Presentation</vt:lpstr>
      <vt:lpstr>PowerPoint Presentation</vt:lpstr>
      <vt:lpstr>Hacker Rank Progress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access  control of different devices using advance port knocking technique</dc:title>
  <dc:creator>yami1</dc:creator>
  <cp:lastModifiedBy>Harshil Patel</cp:lastModifiedBy>
  <cp:revision>746</cp:revision>
  <dcterms:created xsi:type="dcterms:W3CDTF">2019-08-28T03:08:06Z</dcterms:created>
  <dcterms:modified xsi:type="dcterms:W3CDTF">2024-09-17T04:12:20Z</dcterms:modified>
</cp:coreProperties>
</file>