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7" r:id="rId2"/>
    <p:sldId id="311" r:id="rId3"/>
    <p:sldId id="296" r:id="rId4"/>
    <p:sldId id="256" r:id="rId5"/>
    <p:sldId id="295" r:id="rId6"/>
    <p:sldId id="297" r:id="rId7"/>
    <p:sldId id="298" r:id="rId8"/>
    <p:sldId id="299" r:id="rId9"/>
    <p:sldId id="301" r:id="rId10"/>
    <p:sldId id="300" r:id="rId11"/>
    <p:sldId id="306" r:id="rId12"/>
    <p:sldId id="312" r:id="rId13"/>
    <p:sldId id="313" r:id="rId14"/>
    <p:sldId id="314" r:id="rId15"/>
    <p:sldId id="315" r:id="rId16"/>
    <p:sldId id="316" r:id="rId17"/>
    <p:sldId id="317" r:id="rId18"/>
    <p:sldId id="318" r:id="rId19"/>
    <p:sldId id="320" r:id="rId20"/>
    <p:sldId id="303" r:id="rId21"/>
    <p:sldId id="310" r:id="rId22"/>
    <p:sldId id="319" r:id="rId23"/>
    <p:sldId id="304" r:id="rId24"/>
    <p:sldId id="309" r:id="rId25"/>
    <p:sldId id="308"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p:cViewPr varScale="1">
        <p:scale>
          <a:sx n="86" d="100"/>
          <a:sy n="86" d="100"/>
        </p:scale>
        <p:origin x="1421" y="67"/>
      </p:cViewPr>
      <p:guideLst>
        <p:guide orient="horz" pos="2160"/>
        <p:guide pos="2880"/>
      </p:guideLst>
    </p:cSldViewPr>
  </p:slid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1/31/2018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9371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90552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430084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28385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6547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36157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1769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963718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390891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547530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1372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121113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801113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45612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72668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36743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2472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7583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829412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6240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438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13301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062867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4224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1/31/2018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7.png"/><Relationship Id="rId5" Type="http://schemas.openxmlformats.org/officeDocument/2006/relationships/oleObject" Target="../embeddings/oleObject1.bin"/><Relationship Id="rId10" Type="http://schemas.openxmlformats.org/officeDocument/2006/relationships/image" Target="../media/image11.png"/><Relationship Id="rId4" Type="http://schemas.openxmlformats.org/officeDocument/2006/relationships/notesSlide" Target="../notesSlides/notesSlide9.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12.png"/><Relationship Id="rId5" Type="http://schemas.openxmlformats.org/officeDocument/2006/relationships/oleObject" Target="../embeddings/oleObject1.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13.png"/><Relationship Id="rId5" Type="http://schemas.openxmlformats.org/officeDocument/2006/relationships/oleObject" Target="../embeddings/oleObject1.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image" Target="../media/image15.png"/><Relationship Id="rId5" Type="http://schemas.openxmlformats.org/officeDocument/2006/relationships/oleObject" Target="../embeddings/oleObject1.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16.png"/><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5.v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6.vml"/><Relationship Id="rId6" Type="http://schemas.openxmlformats.org/officeDocument/2006/relationships/image" Target="../media/image17.png"/><Relationship Id="rId5" Type="http://schemas.openxmlformats.org/officeDocument/2006/relationships/oleObject" Target="../embeddings/oleObject1.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7.vml"/><Relationship Id="rId6" Type="http://schemas.openxmlformats.org/officeDocument/2006/relationships/image" Target="../media/image18.png"/><Relationship Id="rId5" Type="http://schemas.openxmlformats.org/officeDocument/2006/relationships/oleObject" Target="../embeddings/oleObject1.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8.vml"/><Relationship Id="rId6" Type="http://schemas.openxmlformats.org/officeDocument/2006/relationships/image" Target="../media/image19.png"/><Relationship Id="rId5" Type="http://schemas.openxmlformats.org/officeDocument/2006/relationships/oleObject" Target="../embeddings/oleObject1.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19.vml"/><Relationship Id="rId6" Type="http://schemas.openxmlformats.org/officeDocument/2006/relationships/image" Target="../media/image20.png"/><Relationship Id="rId5" Type="http://schemas.openxmlformats.org/officeDocument/2006/relationships/oleObject" Target="../embeddings/oleObject1.bin"/><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20.vml"/><Relationship Id="rId6" Type="http://schemas.openxmlformats.org/officeDocument/2006/relationships/image" Target="../media/image21.png"/><Relationship Id="rId5" Type="http://schemas.openxmlformats.org/officeDocument/2006/relationships/oleObject" Target="../embeddings/oleObject1.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21.xml"/><Relationship Id="rId1" Type="http://schemas.openxmlformats.org/officeDocument/2006/relationships/vmlDrawing" Target="../drawings/vmlDrawing21.vml"/><Relationship Id="rId6" Type="http://schemas.openxmlformats.org/officeDocument/2006/relationships/image" Target="../media/image22.png"/><Relationship Id="rId5" Type="http://schemas.openxmlformats.org/officeDocument/2006/relationships/oleObject" Target="../embeddings/oleObject1.bin"/><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22.vml"/><Relationship Id="rId5" Type="http://schemas.openxmlformats.org/officeDocument/2006/relationships/oleObject" Target="../embeddings/oleObject1.bin"/><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23.vml"/><Relationship Id="rId5" Type="http://schemas.openxmlformats.org/officeDocument/2006/relationships/oleObject" Target="../embeddings/oleObject1.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vmlDrawing" Target="../drawings/vmlDrawing24.vml"/><Relationship Id="rId5" Type="http://schemas.openxmlformats.org/officeDocument/2006/relationships/oleObject" Target="../embeddings/oleObject1.bin"/><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02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1800" b="1" dirty="0">
                <a:solidFill>
                  <a:srgbClr val="000066"/>
                </a:solidFill>
              </a:rPr>
              <a:t>Safe Harbor Statement</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975985"/>
            <a:ext cx="7772400" cy="5078313"/>
          </a:xfrm>
          <a:prstGeom prst="rect">
            <a:avLst/>
          </a:prstGeom>
          <a:noFill/>
        </p:spPr>
        <p:txBody>
          <a:bodyPr wrap="square" rtlCol="0">
            <a:spAutoFit/>
          </a:bodyPr>
          <a:lstStyle/>
          <a:p>
            <a:pPr fontAlgn="base"/>
            <a:r>
              <a:rPr lang="en-US" dirty="0"/>
              <a:t>The analyst in this presentation are not financial advisers or brokers and do not offer financial advice based on your personal financial situation or goals and shall not be held liable for any investment or trading losses you may incur by using the information provided. This includes your trading the stocks mentioned on the Internet, various Internet chat rooms, message boards, video charts, in daily or weekly alerts or any other company publications. None of the information contained on messages in various Internet chat rooms, message boards, video charts, in daily or weekly alerts or any other company publications constitutes a recommendation to buy or sell a particular security. The content provided by the company is provided solely as an informational aid to your investment research and all investment decisions are solely the responsibility of the user. The information contained in any alerts, various Internet chat rooms, video charts, and other materials offered is believed to be accurate; however, we make no warranties or guarantees to its accuracy. All information is taken from SEC filings, company websites and Internet search engines and is believed to be deemed accurate and we take no responsibility if the information was not accurate and up to date.</a:t>
            </a:r>
          </a:p>
          <a:p>
            <a:pPr fontAlgn="base"/>
            <a:endParaRPr lang="en-US" dirty="0"/>
          </a:p>
        </p:txBody>
      </p:sp>
    </p:spTree>
    <p:extLst>
      <p:ext uri="{BB962C8B-B14F-4D97-AF65-F5344CB8AC3E}">
        <p14:creationId xmlns:p14="http://schemas.microsoft.com/office/powerpoint/2010/main" val="37494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921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Additional Events</a:t>
            </a:r>
          </a:p>
        </p:txBody>
      </p:sp>
      <p:grpSp>
        <p:nvGrpSpPr>
          <p:cNvPr id="13" name="Group 12">
            <a:extLst>
              <a:ext uri="{FF2B5EF4-FFF2-40B4-BE49-F238E27FC236}">
                <a16:creationId xmlns:a16="http://schemas.microsoft.com/office/drawing/2014/main" id="{AF8D378F-06B0-4C7D-A8DC-3897EBC527B2}"/>
              </a:ext>
            </a:extLst>
          </p:cNvPr>
          <p:cNvGrpSpPr/>
          <p:nvPr/>
        </p:nvGrpSpPr>
        <p:grpSpPr>
          <a:xfrm>
            <a:off x="838200" y="1219199"/>
            <a:ext cx="5185502" cy="3417835"/>
            <a:chOff x="838200" y="1219200"/>
            <a:chExt cx="1965367" cy="1295400"/>
          </a:xfrm>
        </p:grpSpPr>
        <p:sp>
          <p:nvSpPr>
            <p:cNvPr id="11" name="Rectangle 2">
              <a:extLst>
                <a:ext uri="{FF2B5EF4-FFF2-40B4-BE49-F238E27FC236}">
                  <a16:creationId xmlns:a16="http://schemas.microsoft.com/office/drawing/2014/main" id="{340A7B56-754B-452D-844A-C81239CEB0F3}"/>
                </a:ext>
              </a:extLst>
            </p:cNvPr>
            <p:cNvSpPr txBox="1">
              <a:spLocks noChangeArrowheads="1"/>
            </p:cNvSpPr>
            <p:nvPr/>
          </p:nvSpPr>
          <p:spPr>
            <a:xfrm>
              <a:off x="838200" y="2314831"/>
              <a:ext cx="1885123" cy="199769"/>
            </a:xfrm>
            <a:prstGeom prst="rect">
              <a:avLst/>
            </a:prstGeom>
            <a:solidFill>
              <a:srgbClr val="000066"/>
            </a:solidFill>
          </p:spPr>
          <p:txBody>
            <a:bodyPr/>
            <a:lstStyle/>
            <a:p>
              <a:pPr lvl="0" eaLnBrk="0" hangingPunct="0">
                <a:defRPr/>
              </a:pPr>
              <a:r>
                <a:rPr lang="en-US" sz="1100" b="1" kern="0" dirty="0">
                  <a:solidFill>
                    <a:schemeClr val="bg1"/>
                  </a:solidFill>
                </a:rPr>
                <a:t>Samsung Galaxy  phones explode</a:t>
              </a:r>
              <a:endParaRPr lang="en-US" sz="1100" kern="0" dirty="0">
                <a:solidFill>
                  <a:schemeClr val="bg1"/>
                </a:solidFill>
                <a:latin typeface="+mj-lt"/>
                <a:ea typeface="+mj-ea"/>
                <a:cs typeface="+mj-cs"/>
              </a:endParaRPr>
            </a:p>
          </p:txBody>
        </p:sp>
        <p:pic>
          <p:nvPicPr>
            <p:cNvPr id="2" name="Picture 1">
              <a:extLst>
                <a:ext uri="{FF2B5EF4-FFF2-40B4-BE49-F238E27FC236}">
                  <a16:creationId xmlns:a16="http://schemas.microsoft.com/office/drawing/2014/main" id="{B69BA337-7192-4723-A968-65052031615B}"/>
                </a:ext>
              </a:extLst>
            </p:cNvPr>
            <p:cNvPicPr>
              <a:picLocks noChangeAspect="1"/>
            </p:cNvPicPr>
            <p:nvPr/>
          </p:nvPicPr>
          <p:blipFill>
            <a:blip r:embed="rId6"/>
            <a:stretch>
              <a:fillRect/>
            </a:stretch>
          </p:blipFill>
          <p:spPr>
            <a:xfrm>
              <a:off x="838200" y="1219200"/>
              <a:ext cx="1965367" cy="1090636"/>
            </a:xfrm>
            <a:prstGeom prst="rect">
              <a:avLst/>
            </a:prstGeom>
          </p:spPr>
        </p:pic>
        <p:sp>
          <p:nvSpPr>
            <p:cNvPr id="20" name="Rectangle 19">
              <a:extLst>
                <a:ext uri="{FF2B5EF4-FFF2-40B4-BE49-F238E27FC236}">
                  <a16:creationId xmlns:a16="http://schemas.microsoft.com/office/drawing/2014/main" id="{F52B8517-3790-47B2-B06A-A7D51337D86B}"/>
                </a:ext>
              </a:extLst>
            </p:cNvPr>
            <p:cNvSpPr/>
            <p:nvPr/>
          </p:nvSpPr>
          <p:spPr>
            <a:xfrm>
              <a:off x="1107503" y="1944293"/>
              <a:ext cx="323165" cy="3457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9E04D29-E4EB-43C5-91C3-07324CA56B40}"/>
              </a:ext>
            </a:extLst>
          </p:cNvPr>
          <p:cNvGrpSpPr/>
          <p:nvPr/>
        </p:nvGrpSpPr>
        <p:grpSpPr>
          <a:xfrm>
            <a:off x="1414299" y="1524000"/>
            <a:ext cx="5210631" cy="3568693"/>
            <a:chOff x="2279312" y="2709589"/>
            <a:chExt cx="1974891" cy="1352577"/>
          </a:xfrm>
        </p:grpSpPr>
        <p:pic>
          <p:nvPicPr>
            <p:cNvPr id="8" name="Picture 7">
              <a:extLst>
                <a:ext uri="{FF2B5EF4-FFF2-40B4-BE49-F238E27FC236}">
                  <a16:creationId xmlns:a16="http://schemas.microsoft.com/office/drawing/2014/main" id="{3D694C7A-BA08-4C78-9C38-C235F05AD0BC}"/>
                </a:ext>
              </a:extLst>
            </p:cNvPr>
            <p:cNvPicPr>
              <a:picLocks noChangeAspect="1"/>
            </p:cNvPicPr>
            <p:nvPr/>
          </p:nvPicPr>
          <p:blipFill>
            <a:blip r:embed="rId7"/>
            <a:stretch>
              <a:fillRect/>
            </a:stretch>
          </p:blipFill>
          <p:spPr>
            <a:xfrm>
              <a:off x="2279312" y="2709589"/>
              <a:ext cx="1974891" cy="1104923"/>
            </a:xfrm>
            <a:prstGeom prst="rect">
              <a:avLst/>
            </a:prstGeom>
          </p:spPr>
        </p:pic>
        <p:sp>
          <p:nvSpPr>
            <p:cNvPr id="15" name="Rectangle 2">
              <a:extLst>
                <a:ext uri="{FF2B5EF4-FFF2-40B4-BE49-F238E27FC236}">
                  <a16:creationId xmlns:a16="http://schemas.microsoft.com/office/drawing/2014/main" id="{C8362624-861F-43A9-B40A-5DE35CE921CE}"/>
                </a:ext>
              </a:extLst>
            </p:cNvPr>
            <p:cNvSpPr txBox="1">
              <a:spLocks noChangeArrowheads="1"/>
            </p:cNvSpPr>
            <p:nvPr/>
          </p:nvSpPr>
          <p:spPr>
            <a:xfrm>
              <a:off x="2279312" y="3862397"/>
              <a:ext cx="1885123" cy="199769"/>
            </a:xfrm>
            <a:prstGeom prst="rect">
              <a:avLst/>
            </a:prstGeom>
            <a:solidFill>
              <a:srgbClr val="000066"/>
            </a:solidFill>
          </p:spPr>
          <p:txBody>
            <a:bodyPr/>
            <a:lstStyle/>
            <a:p>
              <a:pPr lvl="0" eaLnBrk="0" hangingPunct="0">
                <a:defRPr/>
              </a:pPr>
              <a:r>
                <a:rPr lang="en-US" sz="1100" b="1" kern="0" dirty="0">
                  <a:solidFill>
                    <a:schemeClr val="bg1"/>
                  </a:solidFill>
                </a:rPr>
                <a:t>Mylan called to hearing for EpiPen pricing</a:t>
              </a:r>
              <a:endParaRPr lang="en-US" sz="1100" kern="0" dirty="0">
                <a:solidFill>
                  <a:schemeClr val="bg1"/>
                </a:solidFill>
                <a:latin typeface="+mj-lt"/>
                <a:ea typeface="+mj-ea"/>
                <a:cs typeface="+mj-cs"/>
              </a:endParaRPr>
            </a:p>
          </p:txBody>
        </p:sp>
        <p:sp>
          <p:nvSpPr>
            <p:cNvPr id="21" name="Rectangle 20">
              <a:extLst>
                <a:ext uri="{FF2B5EF4-FFF2-40B4-BE49-F238E27FC236}">
                  <a16:creationId xmlns:a16="http://schemas.microsoft.com/office/drawing/2014/main" id="{D6B3708A-7098-4058-AD99-BEE78F192AB7}"/>
                </a:ext>
              </a:extLst>
            </p:cNvPr>
            <p:cNvSpPr/>
            <p:nvPr/>
          </p:nvSpPr>
          <p:spPr>
            <a:xfrm>
              <a:off x="3269035" y="3359559"/>
              <a:ext cx="518375" cy="45495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837C4E7-E6DD-4169-B741-FD7251C7CD8E}"/>
              </a:ext>
            </a:extLst>
          </p:cNvPr>
          <p:cNvGrpSpPr/>
          <p:nvPr/>
        </p:nvGrpSpPr>
        <p:grpSpPr>
          <a:xfrm>
            <a:off x="1767022" y="1954020"/>
            <a:ext cx="5257999" cy="3556559"/>
            <a:chOff x="1080803" y="4109591"/>
            <a:chExt cx="1992844" cy="1347978"/>
          </a:xfrm>
        </p:grpSpPr>
        <p:pic>
          <p:nvPicPr>
            <p:cNvPr id="14" name="Picture 13">
              <a:extLst>
                <a:ext uri="{FF2B5EF4-FFF2-40B4-BE49-F238E27FC236}">
                  <a16:creationId xmlns:a16="http://schemas.microsoft.com/office/drawing/2014/main" id="{32BAD7AC-85E4-4FE2-A08A-6F0AF3FAC27B}"/>
                </a:ext>
              </a:extLst>
            </p:cNvPr>
            <p:cNvPicPr>
              <a:picLocks noChangeAspect="1"/>
            </p:cNvPicPr>
            <p:nvPr/>
          </p:nvPicPr>
          <p:blipFill>
            <a:blip r:embed="rId8"/>
            <a:stretch>
              <a:fillRect/>
            </a:stretch>
          </p:blipFill>
          <p:spPr>
            <a:xfrm>
              <a:off x="1100343" y="4109591"/>
              <a:ext cx="1973304" cy="1119211"/>
            </a:xfrm>
            <a:prstGeom prst="rect">
              <a:avLst/>
            </a:prstGeom>
          </p:spPr>
        </p:pic>
        <p:sp>
          <p:nvSpPr>
            <p:cNvPr id="19" name="Rectangle 2">
              <a:extLst>
                <a:ext uri="{FF2B5EF4-FFF2-40B4-BE49-F238E27FC236}">
                  <a16:creationId xmlns:a16="http://schemas.microsoft.com/office/drawing/2014/main" id="{11A81F7D-89AE-4543-AC28-D15A3978268E}"/>
                </a:ext>
              </a:extLst>
            </p:cNvPr>
            <p:cNvSpPr txBox="1">
              <a:spLocks noChangeArrowheads="1"/>
            </p:cNvSpPr>
            <p:nvPr/>
          </p:nvSpPr>
          <p:spPr>
            <a:xfrm>
              <a:off x="1080803" y="5257800"/>
              <a:ext cx="1885123" cy="199769"/>
            </a:xfrm>
            <a:prstGeom prst="rect">
              <a:avLst/>
            </a:prstGeom>
            <a:solidFill>
              <a:srgbClr val="000066"/>
            </a:solidFill>
          </p:spPr>
          <p:txBody>
            <a:bodyPr/>
            <a:lstStyle/>
            <a:p>
              <a:pPr lvl="0" eaLnBrk="0" hangingPunct="0">
                <a:defRPr/>
              </a:pPr>
              <a:r>
                <a:rPr lang="en-US" sz="1100" b="1" kern="0" dirty="0">
                  <a:solidFill>
                    <a:schemeClr val="bg1"/>
                  </a:solidFill>
                </a:rPr>
                <a:t>Kobe Steel misrepresent financials</a:t>
              </a:r>
              <a:endParaRPr lang="en-US" sz="1100" kern="0" dirty="0">
                <a:solidFill>
                  <a:schemeClr val="bg1"/>
                </a:solidFill>
              </a:endParaRPr>
            </a:p>
          </p:txBody>
        </p:sp>
        <p:sp>
          <p:nvSpPr>
            <p:cNvPr id="24" name="Rectangle 23">
              <a:extLst>
                <a:ext uri="{FF2B5EF4-FFF2-40B4-BE49-F238E27FC236}">
                  <a16:creationId xmlns:a16="http://schemas.microsoft.com/office/drawing/2014/main" id="{FE291957-6303-4956-B24C-E9D19A6D1282}"/>
                </a:ext>
              </a:extLst>
            </p:cNvPr>
            <p:cNvSpPr/>
            <p:nvPr/>
          </p:nvSpPr>
          <p:spPr>
            <a:xfrm>
              <a:off x="1680693" y="4535021"/>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EA8F59B-A5D2-43EB-8F99-2AED90B6D324}"/>
              </a:ext>
            </a:extLst>
          </p:cNvPr>
          <p:cNvGrpSpPr/>
          <p:nvPr/>
        </p:nvGrpSpPr>
        <p:grpSpPr>
          <a:xfrm>
            <a:off x="2092470" y="2325549"/>
            <a:ext cx="5206945" cy="3460002"/>
            <a:chOff x="4572000" y="1479187"/>
            <a:chExt cx="1973494" cy="1311382"/>
          </a:xfrm>
        </p:grpSpPr>
        <p:pic>
          <p:nvPicPr>
            <p:cNvPr id="12" name="Picture 11">
              <a:extLst>
                <a:ext uri="{FF2B5EF4-FFF2-40B4-BE49-F238E27FC236}">
                  <a16:creationId xmlns:a16="http://schemas.microsoft.com/office/drawing/2014/main" id="{F5047BBE-332B-48E6-B054-5D95898F1882}"/>
                </a:ext>
              </a:extLst>
            </p:cNvPr>
            <p:cNvPicPr>
              <a:picLocks noChangeAspect="1"/>
            </p:cNvPicPr>
            <p:nvPr/>
          </p:nvPicPr>
          <p:blipFill>
            <a:blip r:embed="rId9"/>
            <a:stretch>
              <a:fillRect/>
            </a:stretch>
          </p:blipFill>
          <p:spPr>
            <a:xfrm>
              <a:off x="4588064" y="1479187"/>
              <a:ext cx="1957430" cy="1089048"/>
            </a:xfrm>
            <a:prstGeom prst="rect">
              <a:avLst/>
            </a:prstGeom>
          </p:spPr>
        </p:pic>
        <p:sp>
          <p:nvSpPr>
            <p:cNvPr id="17" name="Rectangle 2">
              <a:extLst>
                <a:ext uri="{FF2B5EF4-FFF2-40B4-BE49-F238E27FC236}">
                  <a16:creationId xmlns:a16="http://schemas.microsoft.com/office/drawing/2014/main" id="{34796B36-8460-4AA7-BB8F-D2D4FE1A7AE5}"/>
                </a:ext>
              </a:extLst>
            </p:cNvPr>
            <p:cNvSpPr txBox="1">
              <a:spLocks noChangeArrowheads="1"/>
            </p:cNvSpPr>
            <p:nvPr/>
          </p:nvSpPr>
          <p:spPr>
            <a:xfrm>
              <a:off x="4572000" y="2590800"/>
              <a:ext cx="1885123" cy="199769"/>
            </a:xfrm>
            <a:prstGeom prst="rect">
              <a:avLst/>
            </a:prstGeom>
            <a:solidFill>
              <a:srgbClr val="000066"/>
            </a:solidFill>
          </p:spPr>
          <p:txBody>
            <a:bodyPr/>
            <a:lstStyle/>
            <a:p>
              <a:pPr lvl="0" eaLnBrk="0" hangingPunct="0">
                <a:defRPr/>
              </a:pPr>
              <a:r>
                <a:rPr lang="en-US" sz="1100" b="1" kern="0" dirty="0">
                  <a:solidFill>
                    <a:schemeClr val="bg1"/>
                  </a:solidFill>
                </a:rPr>
                <a:t>Tesco misrepresent financials</a:t>
              </a:r>
              <a:endParaRPr lang="en-US" sz="1100" kern="0" dirty="0">
                <a:solidFill>
                  <a:schemeClr val="bg1"/>
                </a:solidFill>
                <a:latin typeface="+mj-lt"/>
                <a:ea typeface="+mj-ea"/>
                <a:cs typeface="+mj-cs"/>
              </a:endParaRPr>
            </a:p>
          </p:txBody>
        </p:sp>
        <p:sp>
          <p:nvSpPr>
            <p:cNvPr id="23" name="Rectangle 22">
              <a:extLst>
                <a:ext uri="{FF2B5EF4-FFF2-40B4-BE49-F238E27FC236}">
                  <a16:creationId xmlns:a16="http://schemas.microsoft.com/office/drawing/2014/main" id="{B13B3A79-E38B-4AAE-A79C-3C3B02C83F06}"/>
                </a:ext>
              </a:extLst>
            </p:cNvPr>
            <p:cNvSpPr/>
            <p:nvPr/>
          </p:nvSpPr>
          <p:spPr>
            <a:xfrm>
              <a:off x="5346280" y="1796234"/>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70E882FA-D878-4031-AE0D-F2063BCDFEFD}"/>
              </a:ext>
            </a:extLst>
          </p:cNvPr>
          <p:cNvGrpSpPr/>
          <p:nvPr/>
        </p:nvGrpSpPr>
        <p:grpSpPr>
          <a:xfrm>
            <a:off x="2619616" y="2683828"/>
            <a:ext cx="5152783" cy="3568690"/>
            <a:chOff x="6042527" y="1058227"/>
            <a:chExt cx="2762982" cy="1913573"/>
          </a:xfrm>
        </p:grpSpPr>
        <p:pic>
          <p:nvPicPr>
            <p:cNvPr id="9" name="Picture 8">
              <a:extLst>
                <a:ext uri="{FF2B5EF4-FFF2-40B4-BE49-F238E27FC236}">
                  <a16:creationId xmlns:a16="http://schemas.microsoft.com/office/drawing/2014/main" id="{BAF1E3F6-0C2C-480D-B395-F4CFBB522C23}"/>
                </a:ext>
              </a:extLst>
            </p:cNvPr>
            <p:cNvPicPr>
              <a:picLocks noChangeAspect="1"/>
            </p:cNvPicPr>
            <p:nvPr/>
          </p:nvPicPr>
          <p:blipFill>
            <a:blip r:embed="rId10"/>
            <a:stretch>
              <a:fillRect/>
            </a:stretch>
          </p:blipFill>
          <p:spPr>
            <a:xfrm>
              <a:off x="6047443" y="1058227"/>
              <a:ext cx="2758066" cy="1578925"/>
            </a:xfrm>
            <a:prstGeom prst="rect">
              <a:avLst/>
            </a:prstGeom>
          </p:spPr>
        </p:pic>
        <p:sp>
          <p:nvSpPr>
            <p:cNvPr id="16" name="Rectangle 2">
              <a:extLst>
                <a:ext uri="{FF2B5EF4-FFF2-40B4-BE49-F238E27FC236}">
                  <a16:creationId xmlns:a16="http://schemas.microsoft.com/office/drawing/2014/main" id="{9726BE47-F08A-411E-B579-8E0033EF1C64}"/>
                </a:ext>
              </a:extLst>
            </p:cNvPr>
            <p:cNvSpPr txBox="1">
              <a:spLocks noChangeArrowheads="1"/>
            </p:cNvSpPr>
            <p:nvPr/>
          </p:nvSpPr>
          <p:spPr>
            <a:xfrm>
              <a:off x="6042527" y="2689174"/>
              <a:ext cx="2667000" cy="282626"/>
            </a:xfrm>
            <a:prstGeom prst="rect">
              <a:avLst/>
            </a:prstGeom>
            <a:solidFill>
              <a:srgbClr val="000066"/>
            </a:solidFill>
          </p:spPr>
          <p:txBody>
            <a:bodyPr/>
            <a:lstStyle/>
            <a:p>
              <a:pPr lvl="0" eaLnBrk="0" hangingPunct="0">
                <a:defRPr/>
              </a:pPr>
              <a:r>
                <a:rPr lang="en-US" sz="1100" b="1" kern="0" dirty="0">
                  <a:solidFill>
                    <a:schemeClr val="bg1"/>
                  </a:solidFill>
                </a:rPr>
                <a:t>VW falsifies emissions</a:t>
              </a:r>
              <a:endParaRPr lang="en-US" sz="1100" kern="0" dirty="0">
                <a:solidFill>
                  <a:schemeClr val="bg1"/>
                </a:solidFill>
                <a:latin typeface="+mj-lt"/>
                <a:ea typeface="+mj-ea"/>
                <a:cs typeface="+mj-cs"/>
              </a:endParaRPr>
            </a:p>
          </p:txBody>
        </p:sp>
        <p:sp>
          <p:nvSpPr>
            <p:cNvPr id="22" name="Rectangle 21">
              <a:extLst>
                <a:ext uri="{FF2B5EF4-FFF2-40B4-BE49-F238E27FC236}">
                  <a16:creationId xmlns:a16="http://schemas.microsoft.com/office/drawing/2014/main" id="{1FD29097-FDFD-438B-B3A7-17FBC442A115}"/>
                </a:ext>
              </a:extLst>
            </p:cNvPr>
            <p:cNvSpPr/>
            <p:nvPr/>
          </p:nvSpPr>
          <p:spPr>
            <a:xfrm>
              <a:off x="6477000" y="1697687"/>
              <a:ext cx="1295400" cy="81691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02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024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fontScale="90000"/>
          </a:bodyPr>
          <a:lstStyle/>
          <a:p>
            <a:pPr algn="l"/>
            <a:r>
              <a:rPr lang="en-US" sz="2400" b="1" dirty="0">
                <a:solidFill>
                  <a:srgbClr val="000066"/>
                </a:solidFill>
              </a:rPr>
              <a:t>Process of proving the thesis with a Statistical Model using Machine Learning</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1143923"/>
            <a:ext cx="7772400" cy="2308324"/>
          </a:xfrm>
          <a:prstGeom prst="rect">
            <a:avLst/>
          </a:prstGeom>
          <a:noFill/>
        </p:spPr>
        <p:txBody>
          <a:bodyPr wrap="square" rtlCol="0">
            <a:spAutoFit/>
          </a:bodyPr>
          <a:lstStyle/>
          <a:p>
            <a:r>
              <a:rPr lang="en-US" b="1" dirty="0">
                <a:solidFill>
                  <a:srgbClr val="000066"/>
                </a:solidFill>
              </a:rPr>
              <a:t>Grouped news events into five categories: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Product Failure, Service Failure or Fraudulent Practice</a:t>
            </a:r>
          </a:p>
          <a:p>
            <a:pPr marL="285750" indent="-285750">
              <a:buFont typeface="Arial" panose="020B0604020202020204" pitchFamily="34" charset="0"/>
              <a:buChar char="•"/>
            </a:pPr>
            <a:r>
              <a:rPr lang="en-US" b="1" i="1" dirty="0">
                <a:solidFill>
                  <a:srgbClr val="000066"/>
                </a:solidFill>
              </a:rPr>
              <a:t>Accounting and Financial Misrepresentation</a:t>
            </a:r>
          </a:p>
          <a:p>
            <a:pPr marL="285750" indent="-285750">
              <a:buFont typeface="Arial" panose="020B0604020202020204" pitchFamily="34" charset="0"/>
              <a:buChar char="•"/>
            </a:pPr>
            <a:r>
              <a:rPr lang="en-US" b="1" i="1" dirty="0">
                <a:solidFill>
                  <a:srgbClr val="000066"/>
                </a:solidFill>
              </a:rPr>
              <a:t>Environmental or Ecological Hazzard</a:t>
            </a:r>
          </a:p>
          <a:p>
            <a:pPr marL="285750" indent="-285750">
              <a:buFont typeface="Arial" panose="020B0604020202020204" pitchFamily="34" charset="0"/>
              <a:buChar char="•"/>
            </a:pPr>
            <a:r>
              <a:rPr lang="en-US" b="1" i="1" dirty="0">
                <a:solidFill>
                  <a:srgbClr val="000066"/>
                </a:solidFill>
              </a:rPr>
              <a:t>Human Health Hazzard</a:t>
            </a:r>
          </a:p>
          <a:p>
            <a:pPr marL="285750" indent="-285750">
              <a:buFont typeface="Arial" panose="020B0604020202020204" pitchFamily="34" charset="0"/>
              <a:buChar char="•"/>
            </a:pPr>
            <a:r>
              <a:rPr lang="en-US" b="1" i="1" dirty="0">
                <a:solidFill>
                  <a:srgbClr val="000066"/>
                </a:solidFill>
              </a:rPr>
              <a:t>Impact to Key Executive</a:t>
            </a:r>
            <a:endParaRPr lang="en-US" b="1" dirty="0">
              <a:solidFill>
                <a:srgbClr val="000066"/>
              </a:solidFill>
            </a:endParaRPr>
          </a:p>
          <a:p>
            <a:endParaRPr lang="en-US" b="1" dirty="0">
              <a:solidFill>
                <a:srgbClr val="000066"/>
              </a:solidFill>
            </a:endParaRPr>
          </a:p>
        </p:txBody>
      </p:sp>
      <p:sp>
        <p:nvSpPr>
          <p:cNvPr id="6" name="TextBox 5">
            <a:extLst>
              <a:ext uri="{FF2B5EF4-FFF2-40B4-BE49-F238E27FC236}">
                <a16:creationId xmlns:a16="http://schemas.microsoft.com/office/drawing/2014/main" id="{B5445D99-1429-4B9F-AFF3-64CE73903E87}"/>
              </a:ext>
            </a:extLst>
          </p:cNvPr>
          <p:cNvSpPr txBox="1"/>
          <p:nvPr/>
        </p:nvSpPr>
        <p:spPr>
          <a:xfrm>
            <a:off x="533400" y="3635276"/>
            <a:ext cx="7772400" cy="2585323"/>
          </a:xfrm>
          <a:prstGeom prst="rect">
            <a:avLst/>
          </a:prstGeom>
          <a:noFill/>
        </p:spPr>
        <p:txBody>
          <a:bodyPr wrap="square" rtlCol="0">
            <a:spAutoFit/>
          </a:bodyPr>
          <a:lstStyle/>
          <a:p>
            <a:r>
              <a:rPr lang="en-US" b="1" dirty="0">
                <a:solidFill>
                  <a:srgbClr val="000066"/>
                </a:solidFill>
              </a:rPr>
              <a:t>Defined Business Logic</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A minimum of a 15% decline in price of any security within 1-week is an ‘event’</a:t>
            </a:r>
          </a:p>
          <a:p>
            <a:pPr marL="285750" indent="-285750">
              <a:buFont typeface="Arial" panose="020B0604020202020204" pitchFamily="34" charset="0"/>
              <a:buChar char="•"/>
            </a:pPr>
            <a:r>
              <a:rPr lang="en-US" b="1" i="1" dirty="0">
                <a:solidFill>
                  <a:srgbClr val="000066"/>
                </a:solidFill>
              </a:rPr>
              <a:t>Any subsequent decline of that same security within 4-weeks of ‘the event’ is the same ‘event’</a:t>
            </a:r>
          </a:p>
          <a:p>
            <a:pPr marL="285750" indent="-285750">
              <a:buFont typeface="Arial" panose="020B0604020202020204" pitchFamily="34" charset="0"/>
              <a:buChar char="•"/>
            </a:pPr>
            <a:r>
              <a:rPr lang="en-US" b="1" i="1" dirty="0">
                <a:solidFill>
                  <a:srgbClr val="000066"/>
                </a:solidFill>
              </a:rPr>
              <a:t>A 15% increase in the security price above the 26-week low after the ‘event’ is considered ‘the bounce’</a:t>
            </a:r>
            <a:endParaRPr lang="en-US" b="1" dirty="0">
              <a:solidFill>
                <a:srgbClr val="000066"/>
              </a:solidFill>
            </a:endParaRPr>
          </a:p>
          <a:p>
            <a:endParaRPr lang="en-US" b="1" dirty="0">
              <a:solidFill>
                <a:srgbClr val="000066"/>
              </a:solidFill>
            </a:endParaRPr>
          </a:p>
        </p:txBody>
      </p:sp>
    </p:spTree>
    <p:extLst>
      <p:ext uri="{BB962C8B-B14F-4D97-AF65-F5344CB8AC3E}">
        <p14:creationId xmlns:p14="http://schemas.microsoft.com/office/powerpoint/2010/main" val="199016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126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19100" y="1227455"/>
            <a:ext cx="8153400" cy="1477328"/>
          </a:xfrm>
          <a:prstGeom prst="rect">
            <a:avLst/>
          </a:prstGeom>
          <a:noFill/>
        </p:spPr>
        <p:txBody>
          <a:bodyPr wrap="square" rtlCol="0">
            <a:spAutoFit/>
          </a:bodyPr>
          <a:lstStyle/>
          <a:p>
            <a:r>
              <a:rPr lang="en-US" dirty="0"/>
              <a:t>First Step</a:t>
            </a:r>
          </a:p>
          <a:p>
            <a:endParaRPr lang="en-US" dirty="0"/>
          </a:p>
          <a:p>
            <a:pPr marL="742950" lvl="1" indent="-285750">
              <a:buFont typeface="Arial" panose="020B0604020202020204" pitchFamily="34" charset="0"/>
              <a:buChar char="•"/>
            </a:pPr>
            <a:r>
              <a:rPr lang="en-US" dirty="0"/>
              <a:t>Gather the sources</a:t>
            </a:r>
          </a:p>
          <a:p>
            <a:pPr marL="1200150" lvl="2" indent="-285750">
              <a:buFont typeface="Arial" panose="020B0604020202020204" pitchFamily="34" charset="0"/>
              <a:buChar char="•"/>
            </a:pPr>
            <a:r>
              <a:rPr lang="en-US" dirty="0"/>
              <a:t>NYSE stock list</a:t>
            </a:r>
          </a:p>
          <a:p>
            <a:pPr marL="1200150" lvl="2" indent="-285750">
              <a:buFont typeface="Arial" panose="020B0604020202020204" pitchFamily="34" charset="0"/>
              <a:buChar char="•"/>
            </a:pPr>
            <a:r>
              <a:rPr lang="en-US" dirty="0"/>
              <a:t>Random sampling of 800 companies</a:t>
            </a:r>
          </a:p>
        </p:txBody>
      </p:sp>
      <p:pic>
        <p:nvPicPr>
          <p:cNvPr id="4" name="Picture 3">
            <a:extLst>
              <a:ext uri="{FF2B5EF4-FFF2-40B4-BE49-F238E27FC236}">
                <a16:creationId xmlns:a16="http://schemas.microsoft.com/office/drawing/2014/main" id="{B21AA919-AB25-4407-AD8E-42181958B333}"/>
              </a:ext>
            </a:extLst>
          </p:cNvPr>
          <p:cNvPicPr>
            <a:picLocks noChangeAspect="1"/>
          </p:cNvPicPr>
          <p:nvPr/>
        </p:nvPicPr>
        <p:blipFill>
          <a:blip r:embed="rId6"/>
          <a:stretch>
            <a:fillRect/>
          </a:stretch>
        </p:blipFill>
        <p:spPr>
          <a:xfrm>
            <a:off x="419100" y="2971800"/>
            <a:ext cx="8115300" cy="3429000"/>
          </a:xfrm>
          <a:prstGeom prst="rect">
            <a:avLst/>
          </a:prstGeom>
        </p:spPr>
      </p:pic>
    </p:spTree>
    <p:extLst>
      <p:ext uri="{BB962C8B-B14F-4D97-AF65-F5344CB8AC3E}">
        <p14:creationId xmlns:p14="http://schemas.microsoft.com/office/powerpoint/2010/main" val="9979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229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19100" y="1227455"/>
            <a:ext cx="8153400" cy="1323439"/>
          </a:xfrm>
          <a:prstGeom prst="rect">
            <a:avLst/>
          </a:prstGeom>
          <a:noFill/>
        </p:spPr>
        <p:txBody>
          <a:bodyPr wrap="square" rtlCol="0">
            <a:spAutoFit/>
          </a:bodyPr>
          <a:lstStyle/>
          <a:p>
            <a:r>
              <a:rPr lang="en-US" dirty="0"/>
              <a:t>Second Step</a:t>
            </a:r>
          </a:p>
          <a:p>
            <a:endParaRPr lang="en-US" sz="800" dirty="0"/>
          </a:p>
          <a:p>
            <a:pPr marL="742950" lvl="1" indent="-285750">
              <a:buFont typeface="Arial" panose="020B0604020202020204" pitchFamily="34" charset="0"/>
              <a:buChar char="•"/>
            </a:pPr>
            <a:r>
              <a:rPr lang="en-US" dirty="0"/>
              <a:t>Gather the time series data</a:t>
            </a:r>
          </a:p>
          <a:p>
            <a:pPr marL="1200150" lvl="2" indent="-285750">
              <a:buFont typeface="Arial" panose="020B0604020202020204" pitchFamily="34" charset="0"/>
              <a:buChar char="•"/>
            </a:pPr>
            <a:r>
              <a:rPr lang="en-US" dirty="0"/>
              <a:t>API call to Alpha Vantage Co</a:t>
            </a:r>
          </a:p>
          <a:p>
            <a:pPr marL="1200150" lvl="2" indent="-285750">
              <a:buFont typeface="Arial" panose="020B0604020202020204" pitchFamily="34" charset="0"/>
              <a:buChar char="•"/>
            </a:pPr>
            <a:r>
              <a:rPr lang="en-US" dirty="0"/>
              <a:t>API call to </a:t>
            </a:r>
            <a:r>
              <a:rPr lang="en-US" dirty="0" err="1"/>
              <a:t>IEXtrading</a:t>
            </a:r>
            <a:endParaRPr lang="en-US" dirty="0"/>
          </a:p>
        </p:txBody>
      </p:sp>
      <p:pic>
        <p:nvPicPr>
          <p:cNvPr id="2" name="Picture 1">
            <a:extLst>
              <a:ext uri="{FF2B5EF4-FFF2-40B4-BE49-F238E27FC236}">
                <a16:creationId xmlns:a16="http://schemas.microsoft.com/office/drawing/2014/main" id="{1277F03A-6793-4CBF-99A5-91EB36123803}"/>
              </a:ext>
            </a:extLst>
          </p:cNvPr>
          <p:cNvPicPr>
            <a:picLocks noChangeAspect="1"/>
          </p:cNvPicPr>
          <p:nvPr/>
        </p:nvPicPr>
        <p:blipFill>
          <a:blip r:embed="rId6"/>
          <a:stretch>
            <a:fillRect/>
          </a:stretch>
        </p:blipFill>
        <p:spPr>
          <a:xfrm>
            <a:off x="343270" y="2746984"/>
            <a:ext cx="3466730" cy="3825266"/>
          </a:xfrm>
          <a:prstGeom prst="rect">
            <a:avLst/>
          </a:prstGeom>
        </p:spPr>
      </p:pic>
      <p:pic>
        <p:nvPicPr>
          <p:cNvPr id="5" name="Picture 4">
            <a:extLst>
              <a:ext uri="{FF2B5EF4-FFF2-40B4-BE49-F238E27FC236}">
                <a16:creationId xmlns:a16="http://schemas.microsoft.com/office/drawing/2014/main" id="{FBD64368-918A-44AB-AC45-358F005CE533}"/>
              </a:ext>
            </a:extLst>
          </p:cNvPr>
          <p:cNvPicPr>
            <a:picLocks noChangeAspect="1"/>
          </p:cNvPicPr>
          <p:nvPr/>
        </p:nvPicPr>
        <p:blipFill>
          <a:blip r:embed="rId7"/>
          <a:stretch>
            <a:fillRect/>
          </a:stretch>
        </p:blipFill>
        <p:spPr>
          <a:xfrm>
            <a:off x="4572000" y="2746984"/>
            <a:ext cx="4429125" cy="3825266"/>
          </a:xfrm>
          <a:prstGeom prst="rect">
            <a:avLst/>
          </a:prstGeom>
        </p:spPr>
      </p:pic>
    </p:spTree>
    <p:extLst>
      <p:ext uri="{BB962C8B-B14F-4D97-AF65-F5344CB8AC3E}">
        <p14:creationId xmlns:p14="http://schemas.microsoft.com/office/powerpoint/2010/main" val="407254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331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769441"/>
          </a:xfrm>
          <a:prstGeom prst="rect">
            <a:avLst/>
          </a:prstGeom>
          <a:noFill/>
        </p:spPr>
        <p:txBody>
          <a:bodyPr wrap="square" rtlCol="0">
            <a:spAutoFit/>
          </a:bodyPr>
          <a:lstStyle/>
          <a:p>
            <a:r>
              <a:rPr lang="en-US" dirty="0"/>
              <a:t>Third Step</a:t>
            </a:r>
          </a:p>
          <a:p>
            <a:endParaRPr lang="en-US" sz="800" dirty="0"/>
          </a:p>
          <a:p>
            <a:pPr marL="742950" lvl="1" indent="-285750">
              <a:buFont typeface="Arial" panose="020B0604020202020204" pitchFamily="34" charset="0"/>
              <a:buChar char="•"/>
            </a:pPr>
            <a:r>
              <a:rPr lang="en-US" dirty="0"/>
              <a:t>Find drops in price of 15% or more during the week</a:t>
            </a:r>
          </a:p>
        </p:txBody>
      </p:sp>
      <p:pic>
        <p:nvPicPr>
          <p:cNvPr id="4" name="Picture 3">
            <a:extLst>
              <a:ext uri="{FF2B5EF4-FFF2-40B4-BE49-F238E27FC236}">
                <a16:creationId xmlns:a16="http://schemas.microsoft.com/office/drawing/2014/main" id="{BC4DC7B1-419F-413C-B138-FA2F807D2140}"/>
              </a:ext>
            </a:extLst>
          </p:cNvPr>
          <p:cNvPicPr>
            <a:picLocks noChangeAspect="1"/>
          </p:cNvPicPr>
          <p:nvPr/>
        </p:nvPicPr>
        <p:blipFill>
          <a:blip r:embed="rId6"/>
          <a:stretch>
            <a:fillRect/>
          </a:stretch>
        </p:blipFill>
        <p:spPr>
          <a:xfrm>
            <a:off x="1581150" y="2362200"/>
            <a:ext cx="5981700" cy="3952875"/>
          </a:xfrm>
          <a:prstGeom prst="rect">
            <a:avLst/>
          </a:prstGeom>
        </p:spPr>
      </p:pic>
    </p:spTree>
    <p:extLst>
      <p:ext uri="{BB962C8B-B14F-4D97-AF65-F5344CB8AC3E}">
        <p14:creationId xmlns:p14="http://schemas.microsoft.com/office/powerpoint/2010/main" val="23211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433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692497"/>
          </a:xfrm>
          <a:prstGeom prst="rect">
            <a:avLst/>
          </a:prstGeom>
          <a:noFill/>
        </p:spPr>
        <p:txBody>
          <a:bodyPr wrap="square" rtlCol="0">
            <a:spAutoFit/>
          </a:bodyPr>
          <a:lstStyle/>
          <a:p>
            <a:r>
              <a:rPr lang="en-US" sz="1600" dirty="0"/>
              <a:t>Fourth Step</a:t>
            </a:r>
          </a:p>
          <a:p>
            <a:endParaRPr lang="en-US" sz="700" dirty="0"/>
          </a:p>
          <a:p>
            <a:pPr marL="742950" lvl="1" indent="-285750">
              <a:buFont typeface="Arial" panose="020B0604020202020204" pitchFamily="34" charset="0"/>
              <a:buChar char="•"/>
            </a:pPr>
            <a:r>
              <a:rPr lang="en-US" sz="1600" dirty="0"/>
              <a:t>Find the low point after the drop and when it took place</a:t>
            </a:r>
          </a:p>
        </p:txBody>
      </p:sp>
      <p:pic>
        <p:nvPicPr>
          <p:cNvPr id="2" name="Picture 1">
            <a:extLst>
              <a:ext uri="{FF2B5EF4-FFF2-40B4-BE49-F238E27FC236}">
                <a16:creationId xmlns:a16="http://schemas.microsoft.com/office/drawing/2014/main" id="{9BEDBBD5-CD56-47A4-A64A-82670CE6E43B}"/>
              </a:ext>
            </a:extLst>
          </p:cNvPr>
          <p:cNvPicPr>
            <a:picLocks noChangeAspect="1"/>
          </p:cNvPicPr>
          <p:nvPr/>
        </p:nvPicPr>
        <p:blipFill>
          <a:blip r:embed="rId6"/>
          <a:stretch>
            <a:fillRect/>
          </a:stretch>
        </p:blipFill>
        <p:spPr>
          <a:xfrm>
            <a:off x="495300" y="1729878"/>
            <a:ext cx="8153400" cy="4975721"/>
          </a:xfrm>
          <a:prstGeom prst="rect">
            <a:avLst/>
          </a:prstGeom>
        </p:spPr>
      </p:pic>
    </p:spTree>
    <p:extLst>
      <p:ext uri="{BB962C8B-B14F-4D97-AF65-F5344CB8AC3E}">
        <p14:creationId xmlns:p14="http://schemas.microsoft.com/office/powerpoint/2010/main" val="429273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536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046440"/>
          </a:xfrm>
          <a:prstGeom prst="rect">
            <a:avLst/>
          </a:prstGeom>
          <a:noFill/>
        </p:spPr>
        <p:txBody>
          <a:bodyPr wrap="square" rtlCol="0">
            <a:spAutoFit/>
          </a:bodyPr>
          <a:lstStyle/>
          <a:p>
            <a:r>
              <a:rPr lang="en-US" dirty="0"/>
              <a:t>Fifth Step</a:t>
            </a:r>
          </a:p>
          <a:p>
            <a:endParaRPr lang="en-US" sz="800" dirty="0"/>
          </a:p>
          <a:p>
            <a:pPr marL="742950" lvl="1" indent="-285750">
              <a:buFont typeface="Arial" panose="020B0604020202020204" pitchFamily="34" charset="0"/>
              <a:buChar char="•"/>
            </a:pPr>
            <a:r>
              <a:rPr lang="en-US" dirty="0"/>
              <a:t>Find out what happens after the low is hit</a:t>
            </a:r>
          </a:p>
          <a:p>
            <a:pPr marL="1200150" lvl="2" indent="-285750">
              <a:buFont typeface="Arial" panose="020B0604020202020204" pitchFamily="34" charset="0"/>
              <a:buChar char="•"/>
            </a:pPr>
            <a:r>
              <a:rPr lang="en-US" dirty="0"/>
              <a:t>Record next 26 weeks of data</a:t>
            </a:r>
          </a:p>
        </p:txBody>
      </p:sp>
      <p:pic>
        <p:nvPicPr>
          <p:cNvPr id="2" name="Picture 1">
            <a:extLst>
              <a:ext uri="{FF2B5EF4-FFF2-40B4-BE49-F238E27FC236}">
                <a16:creationId xmlns:a16="http://schemas.microsoft.com/office/drawing/2014/main" id="{833A50E2-178D-4567-869C-312E4F748BD1}"/>
              </a:ext>
            </a:extLst>
          </p:cNvPr>
          <p:cNvPicPr>
            <a:picLocks noChangeAspect="1"/>
          </p:cNvPicPr>
          <p:nvPr/>
        </p:nvPicPr>
        <p:blipFill>
          <a:blip r:embed="rId6"/>
          <a:stretch>
            <a:fillRect/>
          </a:stretch>
        </p:blipFill>
        <p:spPr>
          <a:xfrm>
            <a:off x="1790700" y="2133600"/>
            <a:ext cx="5334000" cy="4286250"/>
          </a:xfrm>
          <a:prstGeom prst="rect">
            <a:avLst/>
          </a:prstGeom>
        </p:spPr>
      </p:pic>
    </p:spTree>
    <p:extLst>
      <p:ext uri="{BB962C8B-B14F-4D97-AF65-F5344CB8AC3E}">
        <p14:creationId xmlns:p14="http://schemas.microsoft.com/office/powerpoint/2010/main" val="307366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638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Sixth Step</a:t>
            </a:r>
          </a:p>
          <a:p>
            <a:endParaRPr lang="en-US" sz="800" dirty="0"/>
          </a:p>
          <a:p>
            <a:pPr marL="742950" lvl="1" indent="-285750">
              <a:buFont typeface="Arial" panose="020B0604020202020204" pitchFamily="34" charset="0"/>
              <a:buChar char="•"/>
            </a:pPr>
            <a:r>
              <a:rPr lang="en-US" dirty="0"/>
              <a:t>Find out when we hit the rebound</a:t>
            </a:r>
          </a:p>
          <a:p>
            <a:pPr marL="1200150" lvl="2" indent="-285750">
              <a:buFont typeface="Arial" panose="020B0604020202020204" pitchFamily="34" charset="0"/>
              <a:buChar char="•"/>
            </a:pPr>
            <a:r>
              <a:rPr lang="en-US" dirty="0"/>
              <a:t>Rebound point is a 15% increase to the low price</a:t>
            </a:r>
          </a:p>
          <a:p>
            <a:pPr marL="1200150" lvl="2"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833A50E2-178D-4567-869C-312E4F748BD1}"/>
              </a:ext>
            </a:extLst>
          </p:cNvPr>
          <p:cNvPicPr>
            <a:picLocks noChangeAspect="1"/>
          </p:cNvPicPr>
          <p:nvPr/>
        </p:nvPicPr>
        <p:blipFill>
          <a:blip r:embed="rId6"/>
          <a:stretch>
            <a:fillRect/>
          </a:stretch>
        </p:blipFill>
        <p:spPr>
          <a:xfrm>
            <a:off x="1790700" y="2419350"/>
            <a:ext cx="5334000" cy="4286250"/>
          </a:xfrm>
          <a:prstGeom prst="rect">
            <a:avLst/>
          </a:prstGeom>
        </p:spPr>
      </p:pic>
      <p:sp>
        <p:nvSpPr>
          <p:cNvPr id="4" name="Oval 3">
            <a:extLst>
              <a:ext uri="{FF2B5EF4-FFF2-40B4-BE49-F238E27FC236}">
                <a16:creationId xmlns:a16="http://schemas.microsoft.com/office/drawing/2014/main" id="{7223C791-FAB9-40DE-960C-238B4FF11214}"/>
              </a:ext>
            </a:extLst>
          </p:cNvPr>
          <p:cNvSpPr/>
          <p:nvPr/>
        </p:nvSpPr>
        <p:spPr>
          <a:xfrm>
            <a:off x="2019300" y="3733799"/>
            <a:ext cx="3543300" cy="270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8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741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Seventh Step</a:t>
            </a:r>
          </a:p>
          <a:p>
            <a:endParaRPr lang="en-US" sz="800" dirty="0"/>
          </a:p>
          <a:p>
            <a:pPr marL="742950" lvl="1" indent="-285750">
              <a:buFont typeface="Arial" panose="020B0604020202020204" pitchFamily="34" charset="0"/>
              <a:buChar char="•"/>
            </a:pPr>
            <a:r>
              <a:rPr lang="en-US" dirty="0"/>
              <a:t>What happens next?</a:t>
            </a:r>
          </a:p>
          <a:p>
            <a:pPr marL="1200150" lvl="2" indent="-285750">
              <a:buFont typeface="Arial" panose="020B0604020202020204" pitchFamily="34" charset="0"/>
              <a:buChar char="•"/>
            </a:pPr>
            <a:r>
              <a:rPr lang="en-US" dirty="0"/>
              <a:t>Record the next 26 weeks of data</a:t>
            </a:r>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99B3DC4-E98C-41C8-ABB1-D05095A80214}"/>
              </a:ext>
            </a:extLst>
          </p:cNvPr>
          <p:cNvPicPr>
            <a:picLocks noChangeAspect="1"/>
          </p:cNvPicPr>
          <p:nvPr/>
        </p:nvPicPr>
        <p:blipFill>
          <a:blip r:embed="rId6"/>
          <a:stretch>
            <a:fillRect/>
          </a:stretch>
        </p:blipFill>
        <p:spPr>
          <a:xfrm>
            <a:off x="1104900" y="2269821"/>
            <a:ext cx="6934200" cy="3952875"/>
          </a:xfrm>
          <a:prstGeom prst="rect">
            <a:avLst/>
          </a:prstGeom>
        </p:spPr>
      </p:pic>
    </p:spTree>
    <p:extLst>
      <p:ext uri="{BB962C8B-B14F-4D97-AF65-F5344CB8AC3E}">
        <p14:creationId xmlns:p14="http://schemas.microsoft.com/office/powerpoint/2010/main" val="288847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843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id="{0BBCD9D6-8729-415F-B524-1885A8D216AD}"/>
              </a:ext>
            </a:extLst>
          </p:cNvPr>
          <p:cNvSpPr txBox="1"/>
          <p:nvPr/>
        </p:nvSpPr>
        <p:spPr>
          <a:xfrm>
            <a:off x="495300" y="960438"/>
            <a:ext cx="8153400" cy="1600438"/>
          </a:xfrm>
          <a:prstGeom prst="rect">
            <a:avLst/>
          </a:prstGeom>
          <a:noFill/>
        </p:spPr>
        <p:txBody>
          <a:bodyPr wrap="square" rtlCol="0">
            <a:spAutoFit/>
          </a:bodyPr>
          <a:lstStyle/>
          <a:p>
            <a:r>
              <a:rPr lang="en-US" dirty="0"/>
              <a:t>Final Step</a:t>
            </a:r>
          </a:p>
          <a:p>
            <a:endParaRPr lang="en-US" sz="800" dirty="0"/>
          </a:p>
          <a:p>
            <a:pPr marL="742950" lvl="1" indent="-285750">
              <a:buFont typeface="Arial" panose="020B0604020202020204" pitchFamily="34" charset="0"/>
              <a:buChar char="•"/>
            </a:pPr>
            <a:r>
              <a:rPr lang="en-US" dirty="0"/>
              <a:t>Machine Learning to predict ROI</a:t>
            </a:r>
          </a:p>
          <a:p>
            <a:pPr marL="1200150" lvl="2" indent="-285750">
              <a:buFont typeface="Arial" panose="020B0604020202020204" pitchFamily="34" charset="0"/>
              <a:buChar char="•"/>
            </a:pPr>
            <a:r>
              <a:rPr lang="en-US" dirty="0"/>
              <a:t>6 features</a:t>
            </a:r>
          </a:p>
          <a:p>
            <a:pPr marL="1200150" lvl="2" indent="-285750">
              <a:buFont typeface="Arial" panose="020B0604020202020204" pitchFamily="34" charset="0"/>
              <a:buChar char="•"/>
            </a:pPr>
            <a:r>
              <a:rPr lang="en-US" dirty="0"/>
              <a:t>5 Hidden Layers</a:t>
            </a:r>
          </a:p>
          <a:p>
            <a:pPr marL="1200150" lvl="2" indent="-285750">
              <a:buFont typeface="Arial" panose="020B0604020202020204" pitchFamily="34" charset="0"/>
              <a:buChar char="•"/>
            </a:pPr>
            <a:r>
              <a:rPr lang="en-US" dirty="0"/>
              <a:t>1000 iterations for……</a:t>
            </a:r>
          </a:p>
        </p:txBody>
      </p:sp>
      <p:pic>
        <p:nvPicPr>
          <p:cNvPr id="2" name="Picture 1">
            <a:extLst>
              <a:ext uri="{FF2B5EF4-FFF2-40B4-BE49-F238E27FC236}">
                <a16:creationId xmlns:a16="http://schemas.microsoft.com/office/drawing/2014/main" id="{6D6B3A07-5B38-4412-8E62-22985BE45DCA}"/>
              </a:ext>
            </a:extLst>
          </p:cNvPr>
          <p:cNvPicPr>
            <a:picLocks noChangeAspect="1"/>
          </p:cNvPicPr>
          <p:nvPr/>
        </p:nvPicPr>
        <p:blipFill>
          <a:blip r:embed="rId6"/>
          <a:stretch>
            <a:fillRect/>
          </a:stretch>
        </p:blipFill>
        <p:spPr>
          <a:xfrm>
            <a:off x="495300" y="2895600"/>
            <a:ext cx="7581900" cy="2206373"/>
          </a:xfrm>
          <a:prstGeom prst="rect">
            <a:avLst/>
          </a:prstGeom>
        </p:spPr>
      </p:pic>
      <p:sp>
        <p:nvSpPr>
          <p:cNvPr id="4" name="TextBox 3">
            <a:extLst>
              <a:ext uri="{FF2B5EF4-FFF2-40B4-BE49-F238E27FC236}">
                <a16:creationId xmlns:a16="http://schemas.microsoft.com/office/drawing/2014/main" id="{C5C403EE-515C-4FF5-9778-90E68BE109B9}"/>
              </a:ext>
            </a:extLst>
          </p:cNvPr>
          <p:cNvSpPr txBox="1"/>
          <p:nvPr/>
        </p:nvSpPr>
        <p:spPr>
          <a:xfrm>
            <a:off x="2286000" y="5334000"/>
            <a:ext cx="3886200" cy="923330"/>
          </a:xfrm>
          <a:prstGeom prst="rect">
            <a:avLst/>
          </a:prstGeom>
          <a:noFill/>
        </p:spPr>
        <p:txBody>
          <a:bodyPr wrap="square" rtlCol="0">
            <a:spAutoFit/>
          </a:bodyPr>
          <a:lstStyle/>
          <a:p>
            <a:r>
              <a:rPr lang="en-US" sz="5400" dirty="0"/>
              <a:t>R</a:t>
            </a:r>
            <a:r>
              <a:rPr lang="en-US" sz="5400" baseline="30000" dirty="0"/>
              <a:t>2</a:t>
            </a:r>
            <a:r>
              <a:rPr lang="en-US" sz="5400" dirty="0"/>
              <a:t> =32%.....</a:t>
            </a:r>
          </a:p>
        </p:txBody>
      </p:sp>
    </p:spTree>
    <p:extLst>
      <p:ext uri="{BB962C8B-B14F-4D97-AF65-F5344CB8AC3E}">
        <p14:creationId xmlns:p14="http://schemas.microsoft.com/office/powerpoint/2010/main" val="142788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5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7" name="TextBox 6">
            <a:extLst>
              <a:ext uri="{FF2B5EF4-FFF2-40B4-BE49-F238E27FC236}">
                <a16:creationId xmlns:a16="http://schemas.microsoft.com/office/drawing/2014/main" id="{59D6BA0D-75DA-411C-AE80-6B1C75B5F712}"/>
              </a:ext>
            </a:extLst>
          </p:cNvPr>
          <p:cNvSpPr txBox="1"/>
          <p:nvPr/>
        </p:nvSpPr>
        <p:spPr>
          <a:xfrm>
            <a:off x="533400" y="1228933"/>
            <a:ext cx="7772400" cy="707886"/>
          </a:xfrm>
          <a:prstGeom prst="rect">
            <a:avLst/>
          </a:prstGeom>
          <a:noFill/>
        </p:spPr>
        <p:txBody>
          <a:bodyPr wrap="square" rtlCol="0">
            <a:spAutoFit/>
          </a:bodyPr>
          <a:lstStyle/>
          <a:p>
            <a:r>
              <a:rPr lang="en-US" sz="2000" b="1" dirty="0">
                <a:solidFill>
                  <a:srgbClr val="000066"/>
                </a:solidFill>
              </a:rPr>
              <a:t>Our non-statistical sampling suggested equity markets initially overreact to unfavorable corporate news events of any one equity</a:t>
            </a:r>
          </a:p>
        </p:txBody>
      </p:sp>
      <p:sp>
        <p:nvSpPr>
          <p:cNvPr id="5" name="TextBox 4">
            <a:extLst>
              <a:ext uri="{FF2B5EF4-FFF2-40B4-BE49-F238E27FC236}">
                <a16:creationId xmlns:a16="http://schemas.microsoft.com/office/drawing/2014/main" id="{D4726C2B-DC37-47C3-8C2B-30F56E0AFE99}"/>
              </a:ext>
            </a:extLst>
          </p:cNvPr>
          <p:cNvSpPr txBox="1"/>
          <p:nvPr/>
        </p:nvSpPr>
        <p:spPr>
          <a:xfrm>
            <a:off x="533400" y="2438400"/>
            <a:ext cx="7772400" cy="3754874"/>
          </a:xfrm>
          <a:prstGeom prst="rect">
            <a:avLst/>
          </a:prstGeom>
          <a:noFill/>
        </p:spPr>
        <p:txBody>
          <a:bodyPr wrap="square" rtlCol="0">
            <a:spAutoFit/>
          </a:bodyPr>
          <a:lstStyle/>
          <a:p>
            <a:r>
              <a:rPr lang="en-US" sz="2000" b="1" dirty="0">
                <a:solidFill>
                  <a:srgbClr val="000066"/>
                </a:solidFill>
              </a:rPr>
              <a:t>We believe this is caused by two key factors:</a:t>
            </a:r>
          </a:p>
          <a:p>
            <a:endParaRPr lang="en-US" sz="2000" b="1" i="1" u="sng" dirty="0">
              <a:solidFill>
                <a:srgbClr val="000066"/>
              </a:solidFill>
            </a:endParaRPr>
          </a:p>
          <a:p>
            <a:r>
              <a:rPr lang="en-US" sz="2000" b="1" i="1" dirty="0">
                <a:solidFill>
                  <a:srgbClr val="00B0F0"/>
                </a:solidFill>
              </a:rPr>
              <a:t>Emotion</a:t>
            </a:r>
          </a:p>
          <a:p>
            <a:r>
              <a:rPr lang="en-US" sz="2000" b="1" dirty="0">
                <a:solidFill>
                  <a:srgbClr val="000066"/>
                </a:solidFill>
              </a:rPr>
              <a:t>	“</a:t>
            </a:r>
            <a:r>
              <a:rPr lang="en-US" sz="2000" b="1" i="1" dirty="0">
                <a:solidFill>
                  <a:srgbClr val="000066"/>
                </a:solidFill>
              </a:rPr>
              <a:t>People generally feel twice as much sadness or pain when something is lost than when something of equal value is gained. This is the main reason why stocks go down faster than they go up”</a:t>
            </a:r>
          </a:p>
          <a:p>
            <a:endParaRPr lang="en-US" sz="2000" b="1" i="1" dirty="0">
              <a:solidFill>
                <a:srgbClr val="000066"/>
              </a:solidFill>
            </a:endParaRPr>
          </a:p>
          <a:p>
            <a:r>
              <a:rPr lang="en-US" sz="2000" b="1" i="1" dirty="0">
                <a:solidFill>
                  <a:srgbClr val="00B0F0"/>
                </a:solidFill>
              </a:rPr>
              <a:t>Technology</a:t>
            </a:r>
          </a:p>
          <a:p>
            <a:r>
              <a:rPr lang="en-US" sz="2000" b="1" i="1" dirty="0">
                <a:solidFill>
                  <a:srgbClr val="000066"/>
                </a:solidFill>
              </a:rPr>
              <a:t>	Mobile and automated technology has not only enabled news to propagate quickly but companies, individuals and bots to transact on that news </a:t>
            </a:r>
            <a:r>
              <a:rPr lang="en-US" sz="2000" b="1" i="1" u="sng" dirty="0">
                <a:solidFill>
                  <a:srgbClr val="000066"/>
                </a:solidFill>
              </a:rPr>
              <a:t>instantly</a:t>
            </a:r>
          </a:p>
          <a:p>
            <a:endParaRPr lang="en-US" sz="2000" dirty="0">
              <a:solidFill>
                <a:srgbClr val="000066"/>
              </a:solidFill>
            </a:endParaRPr>
          </a:p>
        </p:txBody>
      </p:sp>
      <p:sp>
        <p:nvSpPr>
          <p:cNvPr id="6" name="TextBox 5">
            <a:extLst>
              <a:ext uri="{FF2B5EF4-FFF2-40B4-BE49-F238E27FC236}">
                <a16:creationId xmlns:a16="http://schemas.microsoft.com/office/drawing/2014/main" id="{0C7F0FDA-5F46-41BD-BF0F-A903C866FD37}"/>
              </a:ext>
            </a:extLst>
          </p:cNvPr>
          <p:cNvSpPr txBox="1"/>
          <p:nvPr/>
        </p:nvSpPr>
        <p:spPr>
          <a:xfrm>
            <a:off x="381000" y="6443990"/>
            <a:ext cx="7772400" cy="261610"/>
          </a:xfrm>
          <a:prstGeom prst="rect">
            <a:avLst/>
          </a:prstGeom>
          <a:noFill/>
        </p:spPr>
        <p:txBody>
          <a:bodyPr wrap="square" rtlCol="0">
            <a:spAutoFit/>
          </a:bodyPr>
          <a:lstStyle/>
          <a:p>
            <a:r>
              <a:rPr lang="en-US" sz="1100" dirty="0">
                <a:solidFill>
                  <a:srgbClr val="000066"/>
                </a:solidFill>
              </a:rPr>
              <a:t>Source: Why Stocks Tend To Decline Much Faster Than They Rise; http://theemotionallyintelligentinvestor.com/?p=145</a:t>
            </a:r>
          </a:p>
        </p:txBody>
      </p:sp>
    </p:spTree>
    <p:extLst>
      <p:ext uri="{BB962C8B-B14F-4D97-AF65-F5344CB8AC3E}">
        <p14:creationId xmlns:p14="http://schemas.microsoft.com/office/powerpoint/2010/main" val="1936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45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id="{B510CD78-C58F-4733-B0DD-F0874059F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1600200"/>
            <a:ext cx="8610600" cy="4953000"/>
          </a:xfrm>
          <a:prstGeom prst="rect">
            <a:avLst/>
          </a:prstGeom>
        </p:spPr>
      </p:pic>
      <p:sp>
        <p:nvSpPr>
          <p:cNvPr id="4" name="TextBox 3">
            <a:extLst>
              <a:ext uri="{FF2B5EF4-FFF2-40B4-BE49-F238E27FC236}">
                <a16:creationId xmlns:a16="http://schemas.microsoft.com/office/drawing/2014/main" id="{E35C50F2-4743-41B2-9AB5-CE9F40985982}"/>
              </a:ext>
            </a:extLst>
          </p:cNvPr>
          <p:cNvSpPr txBox="1"/>
          <p:nvPr/>
        </p:nvSpPr>
        <p:spPr>
          <a:xfrm>
            <a:off x="266700" y="960438"/>
            <a:ext cx="8099205" cy="369332"/>
          </a:xfrm>
          <a:prstGeom prst="rect">
            <a:avLst/>
          </a:prstGeom>
          <a:noFill/>
        </p:spPr>
        <p:txBody>
          <a:bodyPr wrap="none" rtlCol="0">
            <a:spAutoFit/>
          </a:bodyPr>
          <a:lstStyle/>
          <a:p>
            <a:pPr marL="285750" indent="-285750">
              <a:buFont typeface="Arial" panose="020B0604020202020204" pitchFamily="34" charset="0"/>
              <a:buChar char="•"/>
            </a:pPr>
            <a:r>
              <a:rPr lang="en-US" dirty="0"/>
              <a:t>Companies with a faster rebound time have a higher ROI at the end of six months</a:t>
            </a:r>
          </a:p>
        </p:txBody>
      </p:sp>
    </p:spTree>
    <p:extLst>
      <p:ext uri="{BB962C8B-B14F-4D97-AF65-F5344CB8AC3E}">
        <p14:creationId xmlns:p14="http://schemas.microsoft.com/office/powerpoint/2010/main" val="128391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48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id="{0FB252C2-8E0F-4E4E-AF3D-AD81519AC032}"/>
              </a:ext>
            </a:extLst>
          </p:cNvPr>
          <p:cNvPicPr>
            <a:picLocks noChangeAspect="1"/>
          </p:cNvPicPr>
          <p:nvPr/>
        </p:nvPicPr>
        <p:blipFill rotWithShape="1">
          <a:blip r:embed="rId6"/>
          <a:srcRect r="4820" b="20270"/>
          <a:stretch/>
        </p:blipFill>
        <p:spPr>
          <a:xfrm>
            <a:off x="381000" y="1828800"/>
            <a:ext cx="3733800" cy="4495800"/>
          </a:xfrm>
          <a:prstGeom prst="rect">
            <a:avLst/>
          </a:prstGeom>
        </p:spPr>
      </p:pic>
      <p:sp>
        <p:nvSpPr>
          <p:cNvPr id="4" name="TextBox 3">
            <a:extLst>
              <a:ext uri="{FF2B5EF4-FFF2-40B4-BE49-F238E27FC236}">
                <a16:creationId xmlns:a16="http://schemas.microsoft.com/office/drawing/2014/main" id="{55A35CDF-AA72-4476-9932-1916784F16A0}"/>
              </a:ext>
            </a:extLst>
          </p:cNvPr>
          <p:cNvSpPr txBox="1"/>
          <p:nvPr/>
        </p:nvSpPr>
        <p:spPr>
          <a:xfrm>
            <a:off x="381000" y="960438"/>
            <a:ext cx="6364178" cy="369332"/>
          </a:xfrm>
          <a:prstGeom prst="rect">
            <a:avLst/>
          </a:prstGeom>
          <a:noFill/>
        </p:spPr>
        <p:txBody>
          <a:bodyPr wrap="none" rtlCol="0">
            <a:spAutoFit/>
          </a:bodyPr>
          <a:lstStyle/>
          <a:p>
            <a:pPr marL="285750" indent="-285750">
              <a:buFont typeface="Arial" panose="020B0604020202020204" pitchFamily="34" charset="0"/>
              <a:buChar char="•"/>
            </a:pPr>
            <a:r>
              <a:rPr lang="en-US" dirty="0"/>
              <a:t>Most companies rebound in the first week after hitting the low</a:t>
            </a:r>
          </a:p>
        </p:txBody>
      </p:sp>
    </p:spTree>
    <p:extLst>
      <p:ext uri="{BB962C8B-B14F-4D97-AF65-F5344CB8AC3E}">
        <p14:creationId xmlns:p14="http://schemas.microsoft.com/office/powerpoint/2010/main" val="40817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0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id="{55A35CDF-AA72-4476-9932-1916784F16A0}"/>
              </a:ext>
            </a:extLst>
          </p:cNvPr>
          <p:cNvSpPr txBox="1"/>
          <p:nvPr/>
        </p:nvSpPr>
        <p:spPr>
          <a:xfrm>
            <a:off x="990600" y="960438"/>
            <a:ext cx="3124200" cy="369332"/>
          </a:xfrm>
          <a:prstGeom prst="rect">
            <a:avLst/>
          </a:prstGeom>
          <a:noFill/>
        </p:spPr>
        <p:txBody>
          <a:bodyPr wrap="square" rtlCol="0">
            <a:spAutoFit/>
          </a:bodyPr>
          <a:lstStyle/>
          <a:p>
            <a:pPr algn="ctr"/>
            <a:r>
              <a:rPr lang="en-US" dirty="0"/>
              <a:t>Rebound within first 10 weeks</a:t>
            </a:r>
          </a:p>
        </p:txBody>
      </p:sp>
      <p:pic>
        <p:nvPicPr>
          <p:cNvPr id="2" name="Picture 1">
            <a:extLst>
              <a:ext uri="{FF2B5EF4-FFF2-40B4-BE49-F238E27FC236}">
                <a16:creationId xmlns:a16="http://schemas.microsoft.com/office/drawing/2014/main" id="{709B7CA3-1C2B-4CBD-A4DC-E0FFDD1797D5}"/>
              </a:ext>
            </a:extLst>
          </p:cNvPr>
          <p:cNvPicPr>
            <a:picLocks noChangeAspect="1"/>
          </p:cNvPicPr>
          <p:nvPr/>
        </p:nvPicPr>
        <p:blipFill>
          <a:blip r:embed="rId6"/>
          <a:stretch>
            <a:fillRect/>
          </a:stretch>
        </p:blipFill>
        <p:spPr>
          <a:xfrm>
            <a:off x="1435470" y="1646612"/>
            <a:ext cx="2374531" cy="5049371"/>
          </a:xfrm>
          <a:prstGeom prst="rect">
            <a:avLst/>
          </a:prstGeom>
        </p:spPr>
      </p:pic>
      <p:sp>
        <p:nvSpPr>
          <p:cNvPr id="5" name="Oval 4">
            <a:extLst>
              <a:ext uri="{FF2B5EF4-FFF2-40B4-BE49-F238E27FC236}">
                <a16:creationId xmlns:a16="http://schemas.microsoft.com/office/drawing/2014/main" id="{DCF6EEDF-92EF-487E-B22E-41DFF87D8D6C}"/>
              </a:ext>
            </a:extLst>
          </p:cNvPr>
          <p:cNvSpPr/>
          <p:nvPr/>
        </p:nvSpPr>
        <p:spPr>
          <a:xfrm>
            <a:off x="1524000" y="5961355"/>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A4E0B2-C99F-4965-AC9B-E021F3FAC04F}"/>
              </a:ext>
            </a:extLst>
          </p:cNvPr>
          <p:cNvPicPr>
            <a:picLocks noChangeAspect="1"/>
          </p:cNvPicPr>
          <p:nvPr/>
        </p:nvPicPr>
        <p:blipFill>
          <a:blip r:embed="rId7"/>
          <a:stretch>
            <a:fillRect/>
          </a:stretch>
        </p:blipFill>
        <p:spPr>
          <a:xfrm>
            <a:off x="5334001" y="1621270"/>
            <a:ext cx="2697685" cy="5074713"/>
          </a:xfrm>
          <a:prstGeom prst="rect">
            <a:avLst/>
          </a:prstGeom>
        </p:spPr>
      </p:pic>
      <p:sp>
        <p:nvSpPr>
          <p:cNvPr id="9" name="Oval 8">
            <a:extLst>
              <a:ext uri="{FF2B5EF4-FFF2-40B4-BE49-F238E27FC236}">
                <a16:creationId xmlns:a16="http://schemas.microsoft.com/office/drawing/2014/main" id="{DA85EFC5-6758-4672-8D66-D8CAD1F9EAEA}"/>
              </a:ext>
            </a:extLst>
          </p:cNvPr>
          <p:cNvSpPr/>
          <p:nvPr/>
        </p:nvSpPr>
        <p:spPr>
          <a:xfrm>
            <a:off x="5562600" y="5933983"/>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C44E4A5-08FF-4A36-B0A0-30A45F59F7D3}"/>
              </a:ext>
            </a:extLst>
          </p:cNvPr>
          <p:cNvSpPr txBox="1"/>
          <p:nvPr/>
        </p:nvSpPr>
        <p:spPr>
          <a:xfrm>
            <a:off x="5181600" y="960438"/>
            <a:ext cx="3124200" cy="369332"/>
          </a:xfrm>
          <a:prstGeom prst="rect">
            <a:avLst/>
          </a:prstGeom>
          <a:noFill/>
        </p:spPr>
        <p:txBody>
          <a:bodyPr wrap="square" rtlCol="0">
            <a:spAutoFit/>
          </a:bodyPr>
          <a:lstStyle/>
          <a:p>
            <a:pPr algn="ctr"/>
            <a:r>
              <a:rPr lang="en-US" dirty="0"/>
              <a:t>Rebound after first 10 weeks</a:t>
            </a:r>
          </a:p>
        </p:txBody>
      </p:sp>
    </p:spTree>
    <p:extLst>
      <p:ext uri="{BB962C8B-B14F-4D97-AF65-F5344CB8AC3E}">
        <p14:creationId xmlns:p14="http://schemas.microsoft.com/office/powerpoint/2010/main" val="235374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253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Tree>
    <p:extLst>
      <p:ext uri="{BB962C8B-B14F-4D97-AF65-F5344CB8AC3E}">
        <p14:creationId xmlns:p14="http://schemas.microsoft.com/office/powerpoint/2010/main" val="3075463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355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Tree>
    <p:extLst>
      <p:ext uri="{BB962C8B-B14F-4D97-AF65-F5344CB8AC3E}">
        <p14:creationId xmlns:p14="http://schemas.microsoft.com/office/powerpoint/2010/main" val="2486427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4578"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Tree>
    <p:extLst>
      <p:ext uri="{BB962C8B-B14F-4D97-AF65-F5344CB8AC3E}">
        <p14:creationId xmlns:p14="http://schemas.microsoft.com/office/powerpoint/2010/main" val="183059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074"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6" name="TextBox 5">
            <a:extLst>
              <a:ext uri="{FF2B5EF4-FFF2-40B4-BE49-F238E27FC236}">
                <a16:creationId xmlns:a16="http://schemas.microsoft.com/office/drawing/2014/main" id="{0C7F0FDA-5F46-41BD-BF0F-A903C866FD37}"/>
              </a:ext>
            </a:extLst>
          </p:cNvPr>
          <p:cNvSpPr txBox="1"/>
          <p:nvPr/>
        </p:nvSpPr>
        <p:spPr>
          <a:xfrm>
            <a:off x="381000" y="6443990"/>
            <a:ext cx="7772400" cy="261610"/>
          </a:xfrm>
          <a:prstGeom prst="rect">
            <a:avLst/>
          </a:prstGeom>
          <a:noFill/>
        </p:spPr>
        <p:txBody>
          <a:bodyPr wrap="square" rtlCol="0">
            <a:spAutoFit/>
          </a:bodyPr>
          <a:lstStyle/>
          <a:p>
            <a:r>
              <a:rPr lang="en-US" sz="1100" dirty="0">
                <a:solidFill>
                  <a:srgbClr val="000066"/>
                </a:solidFill>
              </a:rPr>
              <a:t>Source: Why Stocks Tend To Decline Much Faster Than They Rise; http://theemotionallyintelligentinvestor.com/?p=145</a:t>
            </a:r>
          </a:p>
        </p:txBody>
      </p:sp>
      <p:sp>
        <p:nvSpPr>
          <p:cNvPr id="8" name="TextBox 7">
            <a:extLst>
              <a:ext uri="{FF2B5EF4-FFF2-40B4-BE49-F238E27FC236}">
                <a16:creationId xmlns:a16="http://schemas.microsoft.com/office/drawing/2014/main" id="{7FDC7CAA-A9D5-461C-94AF-C8FCB40CB859}"/>
              </a:ext>
            </a:extLst>
          </p:cNvPr>
          <p:cNvSpPr txBox="1"/>
          <p:nvPr/>
        </p:nvSpPr>
        <p:spPr>
          <a:xfrm>
            <a:off x="514865" y="2609671"/>
            <a:ext cx="7772400" cy="1200329"/>
          </a:xfrm>
          <a:prstGeom prst="rect">
            <a:avLst/>
          </a:prstGeom>
          <a:noFill/>
        </p:spPr>
        <p:txBody>
          <a:bodyPr wrap="square" rtlCol="0">
            <a:spAutoFit/>
          </a:bodyPr>
          <a:lstStyle/>
          <a:p>
            <a:r>
              <a:rPr lang="en-US" sz="2400" b="1" dirty="0">
                <a:solidFill>
                  <a:srgbClr val="000066"/>
                </a:solidFill>
              </a:rPr>
              <a:t>This is perpetuated until the security is viewed as ‘undervalued’ </a:t>
            </a:r>
          </a:p>
          <a:p>
            <a:endParaRPr lang="en-US" sz="2400" b="1" dirty="0">
              <a:solidFill>
                <a:srgbClr val="000066"/>
              </a:solidFill>
            </a:endParaRPr>
          </a:p>
        </p:txBody>
      </p:sp>
      <p:sp>
        <p:nvSpPr>
          <p:cNvPr id="9" name="TextBox 8">
            <a:extLst>
              <a:ext uri="{FF2B5EF4-FFF2-40B4-BE49-F238E27FC236}">
                <a16:creationId xmlns:a16="http://schemas.microsoft.com/office/drawing/2014/main" id="{C7BE35D0-0DDA-4BE4-BFDD-F2FA63A36A32}"/>
              </a:ext>
            </a:extLst>
          </p:cNvPr>
          <p:cNvSpPr txBox="1"/>
          <p:nvPr/>
        </p:nvSpPr>
        <p:spPr>
          <a:xfrm>
            <a:off x="514865" y="3690879"/>
            <a:ext cx="7772400" cy="830997"/>
          </a:xfrm>
          <a:prstGeom prst="rect">
            <a:avLst/>
          </a:prstGeom>
          <a:noFill/>
        </p:spPr>
        <p:txBody>
          <a:bodyPr wrap="square" rtlCol="0">
            <a:spAutoFit/>
          </a:bodyPr>
          <a:lstStyle/>
          <a:p>
            <a:r>
              <a:rPr lang="en-US" sz="2400" b="1" dirty="0">
                <a:solidFill>
                  <a:srgbClr val="000066"/>
                </a:solidFill>
              </a:rPr>
              <a:t>Then the market begins buying into the shares allowing a visible recovery to be seen</a:t>
            </a:r>
          </a:p>
        </p:txBody>
      </p:sp>
      <p:sp>
        <p:nvSpPr>
          <p:cNvPr id="10" name="TextBox 9">
            <a:extLst>
              <a:ext uri="{FF2B5EF4-FFF2-40B4-BE49-F238E27FC236}">
                <a16:creationId xmlns:a16="http://schemas.microsoft.com/office/drawing/2014/main" id="{376AF7DA-345A-469B-AA8A-F827385FD190}"/>
              </a:ext>
            </a:extLst>
          </p:cNvPr>
          <p:cNvSpPr txBox="1"/>
          <p:nvPr/>
        </p:nvSpPr>
        <p:spPr>
          <a:xfrm>
            <a:off x="514865" y="1505996"/>
            <a:ext cx="7772400" cy="1200329"/>
          </a:xfrm>
          <a:prstGeom prst="rect">
            <a:avLst/>
          </a:prstGeom>
          <a:noFill/>
        </p:spPr>
        <p:txBody>
          <a:bodyPr wrap="square" rtlCol="0">
            <a:spAutoFit/>
          </a:bodyPr>
          <a:lstStyle/>
          <a:p>
            <a:r>
              <a:rPr lang="en-US" sz="2400" b="1" dirty="0">
                <a:solidFill>
                  <a:srgbClr val="000066"/>
                </a:solidFill>
              </a:rPr>
              <a:t>The market reaction  typically causes a steep and rapid decline in price value </a:t>
            </a:r>
          </a:p>
          <a:p>
            <a:endParaRPr lang="en-US" sz="2400" b="1" dirty="0">
              <a:solidFill>
                <a:srgbClr val="000066"/>
              </a:solidFill>
            </a:endParaRPr>
          </a:p>
        </p:txBody>
      </p:sp>
    </p:spTree>
    <p:extLst>
      <p:ext uri="{BB962C8B-B14F-4D97-AF65-F5344CB8AC3E}">
        <p14:creationId xmlns:p14="http://schemas.microsoft.com/office/powerpoint/2010/main" val="217974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r>
              <a:rPr lang="en-US" sz="3200" b="1" kern="0" dirty="0">
                <a:solidFill>
                  <a:schemeClr val="bg1"/>
                </a:solidFill>
              </a:rPr>
              <a:t>	The Bounce</a:t>
            </a:r>
            <a:endParaRPr lang="en-US" sz="2000" b="1" i="1" kern="0" dirty="0">
              <a:solidFill>
                <a:schemeClr val="bg1"/>
              </a:solidFill>
            </a:endParaRPr>
          </a:p>
          <a:p>
            <a:pPr lvl="0" eaLnBrk="0" hangingPunct="0">
              <a:defRPr/>
            </a:pPr>
            <a:r>
              <a:rPr lang="en-US" sz="2000" b="1" i="1" kern="0" dirty="0">
                <a:solidFill>
                  <a:schemeClr val="bg1"/>
                </a:solidFill>
              </a:rPr>
              <a:t>	An analysis of the emotional stock volatility to corporate news worthy 	events </a:t>
            </a:r>
            <a:r>
              <a:rPr lang="en-US" b="1" i="1" kern="0" dirty="0">
                <a:solidFill>
                  <a:schemeClr val="bg1"/>
                </a:solidFill>
              </a:rPr>
              <a:t>and the buying opportunity and returns they present</a:t>
            </a:r>
          </a:p>
          <a:p>
            <a:pPr lvl="0" eaLnBrk="0" hangingPunct="0">
              <a:defRPr/>
            </a:pPr>
            <a:r>
              <a:rPr lang="en-US" b="1" kern="0" dirty="0">
                <a:solidFill>
                  <a:schemeClr val="bg1"/>
                </a:solidFill>
              </a:rPr>
              <a:t>	</a:t>
            </a:r>
          </a:p>
          <a:p>
            <a:pPr lvl="0" eaLnBrk="0" hangingPunct="0">
              <a:defRPr/>
            </a:pPr>
            <a:r>
              <a:rPr lang="en-US" b="1" kern="0" dirty="0">
                <a:solidFill>
                  <a:schemeClr val="bg1"/>
                </a:solidFill>
              </a:rPr>
              <a:t>	Jan 24, 2018</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A9048FB-48F8-4C30-986F-7C915575C23A}"/>
              </a:ext>
            </a:extLst>
          </p:cNvPr>
          <p:cNvPicPr>
            <a:picLocks noChangeAspect="1"/>
          </p:cNvPicPr>
          <p:nvPr/>
        </p:nvPicPr>
        <p:blipFill>
          <a:blip r:embed="rId5"/>
          <a:stretch>
            <a:fillRect/>
          </a:stretch>
        </p:blipFill>
        <p:spPr>
          <a:xfrm>
            <a:off x="457200" y="1066800"/>
            <a:ext cx="7989350" cy="4506979"/>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098"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id="{698C65BD-9A46-453A-A68D-4269B1E00E08}"/>
              </a:ext>
            </a:extLst>
          </p:cNvPr>
          <p:cNvSpPr/>
          <p:nvPr/>
        </p:nvSpPr>
        <p:spPr>
          <a:xfrm>
            <a:off x="23622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id="{340A7B56-754B-452D-844A-C81239CEB0F3}"/>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Wells Fargo:  Consumer Financial Protection Bureau and the Los Angeles City Attorney and the Office of the Comptroller of the Currency fine $185 million for opening up over 2 million fake bank and credit card accounts in customers’ names without their knowledge or consent. </a:t>
            </a:r>
            <a:endParaRPr lang="en-US" sz="1400" kern="0" dirty="0">
              <a:solidFill>
                <a:schemeClr val="bg1"/>
              </a:solidFill>
              <a:latin typeface="+mj-lt"/>
              <a:ea typeface="+mj-ea"/>
              <a:cs typeface="+mj-cs"/>
            </a:endParaRPr>
          </a:p>
          <a:p>
            <a:pPr lvl="0" eaLnBrk="0" hangingPunct="0">
              <a:defRPr/>
            </a:pP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49852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E6EC4-4BE2-4069-8B8B-0417E27AC082}"/>
              </a:ext>
            </a:extLst>
          </p:cNvPr>
          <p:cNvPicPr>
            <a:picLocks noChangeAspect="1"/>
          </p:cNvPicPr>
          <p:nvPr/>
        </p:nvPicPr>
        <p:blipFill>
          <a:blip r:embed="rId5"/>
          <a:stretch>
            <a:fillRect/>
          </a:stretch>
        </p:blipFill>
        <p:spPr>
          <a:xfrm>
            <a:off x="450875" y="1066800"/>
            <a:ext cx="8094374" cy="4624415"/>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5122"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id="{698C65BD-9A46-453A-A68D-4269B1E00E08}"/>
              </a:ext>
            </a:extLst>
          </p:cNvPr>
          <p:cNvSpPr/>
          <p:nvPr/>
        </p:nvSpPr>
        <p:spPr>
          <a:xfrm>
            <a:off x="51816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A0F6F584-AA39-43E1-9604-EAA1E6B54356}"/>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December 28, 2016  Toshiba’s U.S. nuclear-power subsidiary Westinghouse acquired CB&amp;I Stone &amp; Webster when Toshiba (TOSBF) was still struggling to recover from a $1.2 billion accounting scandal, then warned it is expecting billions of dollars in losses from its takeover</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82626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FA6173-F0EE-464D-A108-3A58E435A159}"/>
              </a:ext>
            </a:extLst>
          </p:cNvPr>
          <p:cNvPicPr>
            <a:picLocks noChangeAspect="1"/>
          </p:cNvPicPr>
          <p:nvPr/>
        </p:nvPicPr>
        <p:blipFill>
          <a:blip r:embed="rId5"/>
          <a:stretch>
            <a:fillRect/>
          </a:stretch>
        </p:blipFill>
        <p:spPr>
          <a:xfrm>
            <a:off x="450875" y="1066800"/>
            <a:ext cx="8135970" cy="4527327"/>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6146"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id="{698C65BD-9A46-453A-A68D-4269B1E00E08}"/>
              </a:ext>
            </a:extLst>
          </p:cNvPr>
          <p:cNvSpPr/>
          <p:nvPr/>
        </p:nvSpPr>
        <p:spPr>
          <a:xfrm>
            <a:off x="11430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8D1C1748-2A39-4102-8731-AE1D93803BCF}"/>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fr-FR" sz="1400" b="1" kern="0" dirty="0">
                <a:solidFill>
                  <a:schemeClr val="bg1"/>
                </a:solidFill>
              </a:rPr>
              <a:t>8 </a:t>
            </a:r>
            <a:r>
              <a:rPr lang="fr-FR" sz="1400" b="1" kern="0" dirty="0" err="1">
                <a:solidFill>
                  <a:schemeClr val="bg1"/>
                </a:solidFill>
              </a:rPr>
              <a:t>Nov</a:t>
            </a:r>
            <a:r>
              <a:rPr lang="fr-FR" sz="1400" b="1" kern="0" dirty="0">
                <a:solidFill>
                  <a:schemeClr val="bg1"/>
                </a:solidFill>
              </a:rPr>
              <a:t> 2011 </a:t>
            </a:r>
            <a:r>
              <a:rPr lang="en-US" sz="1400" b="1" kern="0" dirty="0">
                <a:solidFill>
                  <a:schemeClr val="bg1"/>
                </a:solidFill>
              </a:rPr>
              <a:t>Olympus admits hiding losses for 20 years. The firm, which has become engulfed by a scandal involving offshore payments that has attracted the attentions of the US Federal Bureau of Investigation, added that it may consider criminal complaints against former executives.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367803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FD2707-B71F-4744-B2A4-ADC2ECEC1283}"/>
              </a:ext>
            </a:extLst>
          </p:cNvPr>
          <p:cNvPicPr>
            <a:picLocks noChangeAspect="1"/>
          </p:cNvPicPr>
          <p:nvPr/>
        </p:nvPicPr>
        <p:blipFill>
          <a:blip r:embed="rId5"/>
          <a:stretch>
            <a:fillRect/>
          </a:stretch>
        </p:blipFill>
        <p:spPr>
          <a:xfrm>
            <a:off x="450874" y="1143000"/>
            <a:ext cx="8079579" cy="4482821"/>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7170"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id="{698C65BD-9A46-453A-A68D-4269B1E00E08}"/>
              </a:ext>
            </a:extLst>
          </p:cNvPr>
          <p:cNvSpPr/>
          <p:nvPr/>
        </p:nvSpPr>
        <p:spPr>
          <a:xfrm>
            <a:off x="4706519"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id="{EBB7618E-C02E-4758-99D0-24877A2AAF7D}"/>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Credit reporting company Equifax suffered a breach in March, two months before the massive breach that hit as many as 143 million people</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94630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086EB5-1358-4AC3-9DEF-33919E829BAE}"/>
              </a:ext>
            </a:extLst>
          </p:cNvPr>
          <p:cNvPicPr>
            <a:picLocks noChangeAspect="1"/>
          </p:cNvPicPr>
          <p:nvPr/>
        </p:nvPicPr>
        <p:blipFill>
          <a:blip r:embed="rId5"/>
          <a:stretch>
            <a:fillRect/>
          </a:stretch>
        </p:blipFill>
        <p:spPr>
          <a:xfrm>
            <a:off x="471388" y="1219200"/>
            <a:ext cx="8160835" cy="4548554"/>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8194"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1800" b="1" dirty="0">
                <a:solidFill>
                  <a:srgbClr val="000066"/>
                </a:solidFill>
              </a:rPr>
              <a:t>Environmental or Ecological Hazzard</a:t>
            </a:r>
          </a:p>
        </p:txBody>
      </p:sp>
      <p:sp>
        <p:nvSpPr>
          <p:cNvPr id="6" name="Rectangle 5">
            <a:extLst>
              <a:ext uri="{FF2B5EF4-FFF2-40B4-BE49-F238E27FC236}">
                <a16:creationId xmlns:a16="http://schemas.microsoft.com/office/drawing/2014/main" id="{698C65BD-9A46-453A-A68D-4269B1E00E08}"/>
              </a:ext>
            </a:extLst>
          </p:cNvPr>
          <p:cNvSpPr/>
          <p:nvPr/>
        </p:nvSpPr>
        <p:spPr>
          <a:xfrm>
            <a:off x="990600" y="2743200"/>
            <a:ext cx="1694281" cy="2830579"/>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35000BDB-792B-4F51-871C-89BA4DA41FFC}"/>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 April 21, 2010: The oil rig Deepwater Horizon, under contract with BP, exploded with catastrophic results.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844539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19237</TotalTime>
  <Words>871</Words>
  <Application>Microsoft Office PowerPoint</Application>
  <PresentationFormat>On-screen Show (4:3)</PresentationFormat>
  <Paragraphs>109</Paragraphs>
  <Slides>25</Slides>
  <Notes>24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Arial</vt:lpstr>
      <vt:lpstr>Calibri</vt:lpstr>
      <vt:lpstr>Office Theme</vt:lpstr>
      <vt:lpstr>TCLayout.ActiveDocument.1</vt:lpstr>
      <vt:lpstr>Safe Harbor Statement</vt:lpstr>
      <vt:lpstr>Executive Summary</vt:lpstr>
      <vt:lpstr>Executive Summary</vt:lpstr>
      <vt:lpstr>PowerPoint Presentation</vt:lpstr>
      <vt:lpstr>Product Failure, Service Failure or Fraudulent Practice</vt:lpstr>
      <vt:lpstr>Accounting and Finance Misrepresentation</vt:lpstr>
      <vt:lpstr>Accounting and Finance Misrepresentation</vt:lpstr>
      <vt:lpstr>Product Failure, Service Failure or Fraudulent Practice</vt:lpstr>
      <vt:lpstr>Environmental or Ecological Hazzard</vt:lpstr>
      <vt:lpstr>Additional Events</vt:lpstr>
      <vt:lpstr>Process of proving the thesis with a Statistical Model using Machine Learning</vt:lpstr>
      <vt:lpstr>Workflow</vt:lpstr>
      <vt:lpstr>Workflow</vt:lpstr>
      <vt:lpstr>Workflow</vt:lpstr>
      <vt:lpstr>Workflow</vt:lpstr>
      <vt:lpstr>Workflow</vt:lpstr>
      <vt:lpstr>Workflow</vt:lpstr>
      <vt:lpstr>Workflow</vt:lpstr>
      <vt:lpstr>Workflow</vt:lpstr>
      <vt:lpstr>Analysis</vt:lpstr>
      <vt:lpstr>Analysis</vt:lpstr>
      <vt:lpstr>Findings</vt:lpstr>
      <vt:lpstr>Findings</vt:lpstr>
      <vt:lpstr>Findings</vt:lpstr>
      <vt:lpstr>Next Steps</vt:lpstr>
    </vt:vector>
  </TitlesOfParts>
  <Company>HBGUSA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Harshil Patel</cp:lastModifiedBy>
  <cp:revision>307</cp:revision>
  <cp:lastPrinted>2017-07-17T18:12:28Z</cp:lastPrinted>
  <dcterms:created xsi:type="dcterms:W3CDTF">2012-02-23T18:08:23Z</dcterms:created>
  <dcterms:modified xsi:type="dcterms:W3CDTF">2018-02-01T00:10:35Z</dcterms:modified>
</cp:coreProperties>
</file>