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96" r:id="rId3"/>
    <p:sldId id="295" r:id="rId4"/>
    <p:sldId id="297" r:id="rId5"/>
    <p:sldId id="298" r:id="rId6"/>
    <p:sldId id="299" r:id="rId7"/>
    <p:sldId id="301" r:id="rId8"/>
    <p:sldId id="300" r:id="rId9"/>
    <p:sldId id="305" r:id="rId10"/>
    <p:sldId id="302" r:id="rId11"/>
    <p:sldId id="303" r:id="rId12"/>
    <p:sldId id="304" r:id="rId1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191" autoAdjust="0"/>
    <p:restoredTop sz="94660"/>
  </p:normalViewPr>
  <p:slideViewPr>
    <p:cSldViewPr>
      <p:cViewPr>
        <p:scale>
          <a:sx n="51" d="100"/>
          <a:sy n="51" d="100"/>
        </p:scale>
        <p:origin x="2010" y="42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2828" tIns="46414" rIns="92828" bIns="464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2828" tIns="46414" rIns="92828" bIns="46414" rtlCol="0"/>
          <a:lstStyle>
            <a:lvl1pPr algn="r">
              <a:defRPr sz="1200"/>
            </a:lvl1pPr>
          </a:lstStyle>
          <a:p>
            <a:fld id="{C449B9E2-F6E0-43F1-9141-B8839419D296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28" tIns="46414" rIns="92828" bIns="464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2828" tIns="46414" rIns="92828" bIns="4641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2828" tIns="46414" rIns="92828" bIns="464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6"/>
            <a:ext cx="3037840" cy="464820"/>
          </a:xfrm>
          <a:prstGeom prst="rect">
            <a:avLst/>
          </a:prstGeom>
        </p:spPr>
        <p:txBody>
          <a:bodyPr vert="horz" lIns="92828" tIns="46414" rIns="92828" bIns="46414" rtlCol="0" anchor="b"/>
          <a:lstStyle>
            <a:lvl1pPr algn="r">
              <a:defRPr sz="1200"/>
            </a:lvl1pPr>
          </a:lstStyle>
          <a:p>
            <a:fld id="{6DB5983E-2F93-400C-81C5-F9A9C95566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57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362" y="4416113"/>
            <a:ext cx="5607678" cy="418241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4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362" y="4416113"/>
            <a:ext cx="5607678" cy="418241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27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362" y="4416113"/>
            <a:ext cx="5607678" cy="418241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82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362" y="4416113"/>
            <a:ext cx="5607678" cy="418241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12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362" y="4416113"/>
            <a:ext cx="5607678" cy="418241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05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362" y="4416113"/>
            <a:ext cx="5607678" cy="418241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4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362" y="4416113"/>
            <a:ext cx="5607678" cy="418241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18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362" y="4416113"/>
            <a:ext cx="5607678" cy="418241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67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362" y="4416113"/>
            <a:ext cx="5607678" cy="418241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49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362" y="4416113"/>
            <a:ext cx="5607678" cy="418241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91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362" y="4416113"/>
            <a:ext cx="5607678" cy="418241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21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0E51-4C5E-4BB5-8E54-A147694BC1CA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620B-3FE3-495E-8627-46EA7D6793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0E51-4C5E-4BB5-8E54-A147694BC1CA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620B-3FE3-495E-8627-46EA7D6793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0E51-4C5E-4BB5-8E54-A147694BC1CA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620B-3FE3-495E-8627-46EA7D6793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0E51-4C5E-4BB5-8E54-A147694BC1CA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620B-3FE3-495E-8627-46EA7D6793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0E51-4C5E-4BB5-8E54-A147694BC1CA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620B-3FE3-495E-8627-46EA7D6793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0E51-4C5E-4BB5-8E54-A147694BC1CA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620B-3FE3-495E-8627-46EA7D6793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0E51-4C5E-4BB5-8E54-A147694BC1CA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620B-3FE3-495E-8627-46EA7D6793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0E51-4C5E-4BB5-8E54-A147694BC1CA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620B-3FE3-495E-8627-46EA7D6793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0E51-4C5E-4BB5-8E54-A147694BC1CA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620B-3FE3-495E-8627-46EA7D6793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0E51-4C5E-4BB5-8E54-A147694BC1CA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620B-3FE3-495E-8627-46EA7D6793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0E51-4C5E-4BB5-8E54-A147694BC1CA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620B-3FE3-495E-8627-46EA7D6793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50E51-4C5E-4BB5-8E54-A147694BC1CA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E620B-3FE3-495E-8627-46EA7D6793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raig.bauer@hbgusa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1.pn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Image result for stock market chart pictures">
            <a:extLst>
              <a:ext uri="{FF2B5EF4-FFF2-40B4-BE49-F238E27FC236}">
                <a16:creationId xmlns:a16="http://schemas.microsoft.com/office/drawing/2014/main" id="{B6E261C0-D1F9-4D86-A8FC-7C37CC741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0"/>
            <a:ext cx="9144000" cy="1600200"/>
          </a:xfrm>
          <a:prstGeom prst="rect">
            <a:avLst/>
          </a:prstGeom>
          <a:solidFill>
            <a:srgbClr val="000066"/>
          </a:solidFill>
        </p:spPr>
        <p:txBody>
          <a:bodyPr/>
          <a:lstStyle/>
          <a:p>
            <a:pPr lvl="0" eaLnBrk="0" hangingPunct="0">
              <a:defRPr/>
            </a:pPr>
            <a:r>
              <a:rPr lang="en-US" sz="2800" b="1" kern="0" dirty="0">
                <a:solidFill>
                  <a:schemeClr val="bg1"/>
                </a:solidFill>
              </a:rPr>
              <a:t>	</a:t>
            </a:r>
          </a:p>
          <a:p>
            <a:pPr lvl="0" eaLnBrk="0" hangingPunct="0">
              <a:defRPr/>
            </a:pPr>
            <a:r>
              <a:rPr lang="en-US" sz="2800" b="1" kern="0" dirty="0">
                <a:solidFill>
                  <a:schemeClr val="bg1"/>
                </a:solidFill>
              </a:rPr>
              <a:t>	Bounce Back</a:t>
            </a:r>
            <a:endParaRPr lang="en-US" b="1" i="1" kern="0" dirty="0">
              <a:solidFill>
                <a:schemeClr val="bg1"/>
              </a:solidFill>
            </a:endParaRPr>
          </a:p>
          <a:p>
            <a:pPr lvl="0" eaLnBrk="0" hangingPunct="0">
              <a:defRPr/>
            </a:pPr>
            <a:r>
              <a:rPr lang="en-US" b="1" i="1" kern="0" dirty="0">
                <a:solidFill>
                  <a:schemeClr val="bg1"/>
                </a:solidFill>
              </a:rPr>
              <a:t>	An analysis of emotional stock volatility to corporate news worthy events</a:t>
            </a:r>
            <a:endParaRPr lang="en-US" sz="1600" b="1" i="1" kern="0" dirty="0">
              <a:solidFill>
                <a:schemeClr val="bg1"/>
              </a:solidFill>
            </a:endParaRPr>
          </a:p>
          <a:p>
            <a:pPr lvl="0" eaLnBrk="0" hangingPunct="0">
              <a:defRPr/>
            </a:pPr>
            <a:r>
              <a:rPr lang="en-US" sz="1600" b="1" kern="0" dirty="0">
                <a:solidFill>
                  <a:schemeClr val="bg1"/>
                </a:solidFill>
              </a:rPr>
              <a:t>	Jan 24, 2018</a:t>
            </a:r>
          </a:p>
          <a:p>
            <a:pPr lvl="0" eaLnBrk="0" hangingPunct="0">
              <a:defRPr/>
            </a:pPr>
            <a:endParaRPr lang="en-US" sz="140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lvl="0" eaLnBrk="0" hangingPunct="0">
              <a:defRPr/>
            </a:pPr>
            <a:endParaRPr lang="en-US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lvl="0" eaLnBrk="0" hangingPunct="0">
              <a:defRPr/>
            </a:pPr>
            <a:r>
              <a:rPr lang="en-US" sz="16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Names</a:t>
            </a:r>
            <a:endParaRPr lang="en-US" sz="2000" b="0" kern="0" noProof="0" dirty="0">
              <a:solidFill>
                <a:schemeClr val="bg1"/>
              </a:solidFill>
              <a:latin typeface="+mj-lt"/>
              <a:ea typeface="+mj-ea"/>
              <a:cs typeface="+mj-cs"/>
              <a:hlinkClick r:id="rId3"/>
            </a:endParaRPr>
          </a:p>
          <a:p>
            <a:pPr lvl="0" eaLnBrk="0" hangingPunct="0">
              <a:defRPr/>
            </a:pPr>
            <a:endParaRPr lang="en-US" sz="1050" b="0" kern="0" dirty="0">
              <a:solidFill>
                <a:schemeClr val="bg1"/>
              </a:solidFill>
              <a:latin typeface="+mj-lt"/>
              <a:ea typeface="+mj-ea"/>
              <a:cs typeface="+mj-cs"/>
              <a:hlinkClick r:id="rId3"/>
            </a:endParaRPr>
          </a:p>
          <a:p>
            <a:pPr lvl="0" eaLnBrk="0" hangingPunct="0">
              <a:defRPr/>
            </a:pPr>
            <a:endParaRPr lang="en-US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22" name="Rectangle 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-305118"/>
          <a:ext cx="158519" cy="158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0" r:id="rId5" imgW="0" imgH="0" progId="TCLayout.ActiveDocument.1">
                  <p:embed/>
                </p:oleObj>
              </mc:Choice>
              <mc:Fallback>
                <p:oleObj r:id="rId5" imgW="0" imgH="0" progId="TCLayout.ActiveDocument.1">
                  <p:embed/>
                  <p:pic>
                    <p:nvPicPr>
                      <p:cNvPr id="235522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305118"/>
                        <a:ext cx="158519" cy="1585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40">
            <a:extLst>
              <a:ext uri="{FF2B5EF4-FFF2-40B4-BE49-F238E27FC236}">
                <a16:creationId xmlns:a16="http://schemas.microsoft.com/office/drawing/2014/main" id="{6D65D641-D69D-4168-BB7D-AD3F20087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153400" cy="808038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rgbClr val="000066"/>
                </a:solidFill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893906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22" name="Rectangle 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-305118"/>
          <a:ext cx="158519" cy="158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4" r:id="rId5" imgW="0" imgH="0" progId="TCLayout.ActiveDocument.1">
                  <p:embed/>
                </p:oleObj>
              </mc:Choice>
              <mc:Fallback>
                <p:oleObj r:id="rId5" imgW="0" imgH="0" progId="TCLayout.ActiveDocument.1">
                  <p:embed/>
                  <p:pic>
                    <p:nvPicPr>
                      <p:cNvPr id="235522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305118"/>
                        <a:ext cx="158519" cy="1585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40">
            <a:extLst>
              <a:ext uri="{FF2B5EF4-FFF2-40B4-BE49-F238E27FC236}">
                <a16:creationId xmlns:a16="http://schemas.microsoft.com/office/drawing/2014/main" id="{6D65D641-D69D-4168-BB7D-AD3F20087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153400" cy="808038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rgbClr val="000066"/>
                </a:solidFill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283919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22" name="Rectangle 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-305118"/>
          <a:ext cx="158519" cy="158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8" r:id="rId5" imgW="0" imgH="0" progId="TCLayout.ActiveDocument.1">
                  <p:embed/>
                </p:oleObj>
              </mc:Choice>
              <mc:Fallback>
                <p:oleObj r:id="rId5" imgW="0" imgH="0" progId="TCLayout.ActiveDocument.1">
                  <p:embed/>
                  <p:pic>
                    <p:nvPicPr>
                      <p:cNvPr id="235522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305118"/>
                        <a:ext cx="158519" cy="1585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40">
            <a:extLst>
              <a:ext uri="{FF2B5EF4-FFF2-40B4-BE49-F238E27FC236}">
                <a16:creationId xmlns:a16="http://schemas.microsoft.com/office/drawing/2014/main" id="{6D65D641-D69D-4168-BB7D-AD3F20087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153400" cy="808038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rgbClr val="000066"/>
                </a:solidFill>
              </a:rPr>
              <a:t>Findings</a:t>
            </a:r>
          </a:p>
        </p:txBody>
      </p:sp>
    </p:spTree>
    <p:extLst>
      <p:ext uri="{BB962C8B-B14F-4D97-AF65-F5344CB8AC3E}">
        <p14:creationId xmlns:p14="http://schemas.microsoft.com/office/powerpoint/2010/main" val="3075463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22" name="Rectangle 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-305118"/>
          <a:ext cx="158519" cy="158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7" r:id="rId5" imgW="0" imgH="0" progId="TCLayout.ActiveDocument.1">
                  <p:embed/>
                </p:oleObj>
              </mc:Choice>
              <mc:Fallback>
                <p:oleObj r:id="rId5" imgW="0" imgH="0" progId="TCLayout.ActiveDocument.1">
                  <p:embed/>
                  <p:pic>
                    <p:nvPicPr>
                      <p:cNvPr id="235522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305118"/>
                        <a:ext cx="158519" cy="1585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itle 40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01000" cy="808038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rgbClr val="000066"/>
                </a:solidFill>
              </a:rPr>
              <a:t>Executive 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D6BA0D-75DA-411C-AE80-6B1C75B5F712}"/>
              </a:ext>
            </a:extLst>
          </p:cNvPr>
          <p:cNvSpPr txBox="1"/>
          <p:nvPr/>
        </p:nvSpPr>
        <p:spPr>
          <a:xfrm>
            <a:off x="533400" y="975985"/>
            <a:ext cx="7772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66"/>
                </a:solidFill>
              </a:rPr>
              <a:t>Non-statistical sampling suggests equity markets initially overreact to unfavorable corporate news events</a:t>
            </a:r>
          </a:p>
          <a:p>
            <a:endParaRPr lang="en-US" sz="1600" b="1" dirty="0">
              <a:solidFill>
                <a:srgbClr val="000066"/>
              </a:solidFill>
            </a:endParaRPr>
          </a:p>
          <a:p>
            <a:r>
              <a:rPr lang="en-US" sz="1600" b="1" dirty="0">
                <a:solidFill>
                  <a:srgbClr val="000066"/>
                </a:solidFill>
              </a:rPr>
              <a:t>These news events can be categorized into: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rgbClr val="000066"/>
                </a:solidFill>
              </a:rPr>
              <a:t>Product Failure, Service Failure or Fraudulent Practice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rgbClr val="000066"/>
                </a:solidFill>
              </a:rPr>
              <a:t>Accounting and Financial Misrepresentation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rgbClr val="000066"/>
                </a:solidFill>
              </a:rPr>
              <a:t>Environmental or Ecological Hazzard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rgbClr val="000066"/>
                </a:solidFill>
              </a:rPr>
              <a:t>Human Health Hazzard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000066"/>
              </a:solidFill>
            </a:endParaRPr>
          </a:p>
          <a:p>
            <a:r>
              <a:rPr lang="en-US" sz="1600" b="1" dirty="0">
                <a:solidFill>
                  <a:srgbClr val="000066"/>
                </a:solidFill>
              </a:rPr>
              <a:t>When the equity price begins losing value, the market becomes more fearful of sustaining further losses and the equity is subsequently sold in a panic</a:t>
            </a:r>
          </a:p>
          <a:p>
            <a:endParaRPr lang="en-US" sz="1600" b="1" dirty="0">
              <a:solidFill>
                <a:srgbClr val="000066"/>
              </a:solidFill>
            </a:endParaRPr>
          </a:p>
          <a:p>
            <a:r>
              <a:rPr lang="en-US" sz="1600" b="1" dirty="0">
                <a:solidFill>
                  <a:srgbClr val="000066"/>
                </a:solidFill>
              </a:rPr>
              <a:t>Buying opportunity emerges when the equity becomes undervalued relative to it’s future cash flows</a:t>
            </a:r>
          </a:p>
          <a:p>
            <a:endParaRPr lang="en-US" sz="1600" b="1" dirty="0">
              <a:solidFill>
                <a:srgbClr val="000066"/>
              </a:solidFill>
            </a:endParaRPr>
          </a:p>
          <a:p>
            <a:endParaRPr lang="en-US" sz="1600" dirty="0">
              <a:solidFill>
                <a:srgbClr val="000066"/>
              </a:solidFill>
            </a:endParaRPr>
          </a:p>
          <a:p>
            <a:endParaRPr lang="en-US" sz="1600" dirty="0">
              <a:solidFill>
                <a:srgbClr val="000066"/>
              </a:solidFill>
            </a:endParaRPr>
          </a:p>
          <a:p>
            <a:endParaRPr lang="en-US" sz="1600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74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A9048FB-48F8-4C30-986F-7C915575C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066800"/>
            <a:ext cx="7989350" cy="4506979"/>
          </a:xfrm>
          <a:prstGeom prst="rect">
            <a:avLst/>
          </a:prstGeom>
        </p:spPr>
      </p:pic>
      <p:graphicFrame>
        <p:nvGraphicFramePr>
          <p:cNvPr id="235522" name="Rectangle 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-305118"/>
          <a:ext cx="158519" cy="158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3" r:id="rId6" imgW="0" imgH="0" progId="TCLayout.ActiveDocument.1">
                  <p:embed/>
                </p:oleObj>
              </mc:Choice>
              <mc:Fallback>
                <p:oleObj r:id="rId6" imgW="0" imgH="0" progId="TCLayout.ActiveDocument.1">
                  <p:embed/>
                  <p:pic>
                    <p:nvPicPr>
                      <p:cNvPr id="235522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305118"/>
                        <a:ext cx="158519" cy="1585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itle 40"/>
          <p:cNvSpPr>
            <a:spLocks noGrp="1"/>
          </p:cNvSpPr>
          <p:nvPr>
            <p:ph type="title"/>
          </p:nvPr>
        </p:nvSpPr>
        <p:spPr>
          <a:xfrm>
            <a:off x="381000" y="152400"/>
            <a:ext cx="8153400" cy="808038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rgbClr val="000066"/>
                </a:solidFill>
              </a:rPr>
              <a:t>Product Failure, Service Failure or Fraudulent Practice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8C65BD-9A46-453A-A68D-4269B1E00E08}"/>
              </a:ext>
            </a:extLst>
          </p:cNvPr>
          <p:cNvSpPr/>
          <p:nvPr/>
        </p:nvSpPr>
        <p:spPr>
          <a:xfrm>
            <a:off x="2362200" y="2166186"/>
            <a:ext cx="1694281" cy="3407593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40A7B56-754B-452D-844A-C81239CEB0F3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5791199"/>
            <a:ext cx="9144000" cy="1066801"/>
          </a:xfrm>
          <a:prstGeom prst="rect">
            <a:avLst/>
          </a:prstGeom>
          <a:solidFill>
            <a:srgbClr val="000066"/>
          </a:solidFill>
        </p:spPr>
        <p:txBody>
          <a:bodyPr/>
          <a:lstStyle/>
          <a:p>
            <a:pPr lvl="0" eaLnBrk="0" hangingPunct="0">
              <a:defRPr/>
            </a:pPr>
            <a:r>
              <a:rPr lang="en-US" sz="1400" b="1" kern="0" dirty="0">
                <a:solidFill>
                  <a:schemeClr val="bg1"/>
                </a:solidFill>
              </a:rPr>
              <a:t>Wells Fargo:  Consumer Financial Protection Bureau and the Los Angeles City Attorney and the Office of the Comptroller of the Currency fine $185 million for opening up over 2 million fake bank and credit card accounts in customers’ names without their knowledge or consent. </a:t>
            </a:r>
            <a:endParaRPr lang="en-US" sz="140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lvl="0" eaLnBrk="0" hangingPunct="0">
              <a:defRPr/>
            </a:pPr>
            <a:endParaRPr lang="en-US" sz="120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98528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5EE6EC4-4BE2-4069-8B8B-0417E27AC0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875" y="1066800"/>
            <a:ext cx="8094374" cy="4624415"/>
          </a:xfrm>
          <a:prstGeom prst="rect">
            <a:avLst/>
          </a:prstGeom>
        </p:spPr>
      </p:pic>
      <p:graphicFrame>
        <p:nvGraphicFramePr>
          <p:cNvPr id="235522" name="Rectangle 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-305118"/>
          <a:ext cx="158519" cy="158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r:id="rId6" imgW="0" imgH="0" progId="TCLayout.ActiveDocument.1">
                  <p:embed/>
                </p:oleObj>
              </mc:Choice>
              <mc:Fallback>
                <p:oleObj r:id="rId6" imgW="0" imgH="0" progId="TCLayout.ActiveDocument.1">
                  <p:embed/>
                  <p:pic>
                    <p:nvPicPr>
                      <p:cNvPr id="235522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305118"/>
                        <a:ext cx="158519" cy="1585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itle 40"/>
          <p:cNvSpPr>
            <a:spLocks noGrp="1"/>
          </p:cNvSpPr>
          <p:nvPr>
            <p:ph type="title"/>
          </p:nvPr>
        </p:nvSpPr>
        <p:spPr>
          <a:xfrm>
            <a:off x="381000" y="152400"/>
            <a:ext cx="8153400" cy="808038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rgbClr val="000066"/>
                </a:solidFill>
              </a:rPr>
              <a:t>Accounting and Finance Misrepresentation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8C65BD-9A46-453A-A68D-4269B1E00E08}"/>
              </a:ext>
            </a:extLst>
          </p:cNvPr>
          <p:cNvSpPr/>
          <p:nvPr/>
        </p:nvSpPr>
        <p:spPr>
          <a:xfrm>
            <a:off x="5181600" y="2166186"/>
            <a:ext cx="1694281" cy="3407593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0F6F584-AA39-43E1-9604-EAA1E6B5435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5791199"/>
            <a:ext cx="9144000" cy="1066801"/>
          </a:xfrm>
          <a:prstGeom prst="rect">
            <a:avLst/>
          </a:prstGeom>
          <a:solidFill>
            <a:srgbClr val="000066"/>
          </a:solidFill>
        </p:spPr>
        <p:txBody>
          <a:bodyPr/>
          <a:lstStyle/>
          <a:p>
            <a:pPr lvl="0" eaLnBrk="0" hangingPunct="0">
              <a:defRPr/>
            </a:pPr>
            <a:r>
              <a:rPr lang="en-US" sz="1400" b="1" kern="0" dirty="0">
                <a:solidFill>
                  <a:schemeClr val="bg1"/>
                </a:solidFill>
              </a:rPr>
              <a:t>December 28, 2016  Toshiba’s U.S. nuclear-power subsidiary Westinghouse acquired CB&amp;I Stone &amp; Webster when Toshiba (TOSBF) was still struggling to recover from a $1.2 billion accounting scandal, then warned it is expecting billions of dollars in losses from its takeover</a:t>
            </a:r>
            <a:endParaRPr lang="en-US" sz="120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26267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0FA6173-F0EE-464D-A108-3A58E435A1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875" y="1066800"/>
            <a:ext cx="8135970" cy="4527327"/>
          </a:xfrm>
          <a:prstGeom prst="rect">
            <a:avLst/>
          </a:prstGeom>
        </p:spPr>
      </p:pic>
      <p:graphicFrame>
        <p:nvGraphicFramePr>
          <p:cNvPr id="235522" name="Rectangle 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-305118"/>
          <a:ext cx="158519" cy="158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9" r:id="rId6" imgW="0" imgH="0" progId="TCLayout.ActiveDocument.1">
                  <p:embed/>
                </p:oleObj>
              </mc:Choice>
              <mc:Fallback>
                <p:oleObj r:id="rId6" imgW="0" imgH="0" progId="TCLayout.ActiveDocument.1">
                  <p:embed/>
                  <p:pic>
                    <p:nvPicPr>
                      <p:cNvPr id="235522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305118"/>
                        <a:ext cx="158519" cy="1585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itle 40"/>
          <p:cNvSpPr>
            <a:spLocks noGrp="1"/>
          </p:cNvSpPr>
          <p:nvPr>
            <p:ph type="title"/>
          </p:nvPr>
        </p:nvSpPr>
        <p:spPr>
          <a:xfrm>
            <a:off x="381000" y="152400"/>
            <a:ext cx="8153400" cy="808038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rgbClr val="000066"/>
                </a:solidFill>
              </a:rPr>
              <a:t>Accounting and Finance Misrepresentation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8C65BD-9A46-453A-A68D-4269B1E00E08}"/>
              </a:ext>
            </a:extLst>
          </p:cNvPr>
          <p:cNvSpPr/>
          <p:nvPr/>
        </p:nvSpPr>
        <p:spPr>
          <a:xfrm>
            <a:off x="1143000" y="2166186"/>
            <a:ext cx="1694281" cy="3407593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D1C1748-2A39-4102-8731-AE1D93803BC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5791199"/>
            <a:ext cx="9144000" cy="1066801"/>
          </a:xfrm>
          <a:prstGeom prst="rect">
            <a:avLst/>
          </a:prstGeom>
          <a:solidFill>
            <a:srgbClr val="000066"/>
          </a:solidFill>
        </p:spPr>
        <p:txBody>
          <a:bodyPr/>
          <a:lstStyle/>
          <a:p>
            <a:pPr lvl="0" eaLnBrk="0" hangingPunct="0">
              <a:defRPr/>
            </a:pPr>
            <a:r>
              <a:rPr lang="fr-FR" sz="1400" b="1" kern="0" dirty="0">
                <a:solidFill>
                  <a:schemeClr val="bg1"/>
                </a:solidFill>
              </a:rPr>
              <a:t>8 </a:t>
            </a:r>
            <a:r>
              <a:rPr lang="fr-FR" sz="1400" b="1" kern="0" dirty="0" err="1">
                <a:solidFill>
                  <a:schemeClr val="bg1"/>
                </a:solidFill>
              </a:rPr>
              <a:t>Nov</a:t>
            </a:r>
            <a:r>
              <a:rPr lang="fr-FR" sz="1400" b="1" kern="0" dirty="0">
                <a:solidFill>
                  <a:schemeClr val="bg1"/>
                </a:solidFill>
              </a:rPr>
              <a:t> 2011 </a:t>
            </a:r>
            <a:r>
              <a:rPr lang="en-US" sz="1400" b="1" kern="0" dirty="0">
                <a:solidFill>
                  <a:schemeClr val="bg1"/>
                </a:solidFill>
              </a:rPr>
              <a:t>Olympus admits hiding losses for 20 years. The firm, which has become engulfed by a scandal involving offshore payments that has attracted the attentions of the US Federal Bureau of Investigation, added that it may consider criminal complaints against former executives.</a:t>
            </a:r>
            <a:endParaRPr lang="en-US" sz="120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78032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9FD2707-B71F-4744-B2A4-ADC2ECEC12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874" y="1143000"/>
            <a:ext cx="8079579" cy="4482821"/>
          </a:xfrm>
          <a:prstGeom prst="rect">
            <a:avLst/>
          </a:prstGeom>
        </p:spPr>
      </p:pic>
      <p:graphicFrame>
        <p:nvGraphicFramePr>
          <p:cNvPr id="235522" name="Rectangle 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-305118"/>
          <a:ext cx="158519" cy="158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r:id="rId6" imgW="0" imgH="0" progId="TCLayout.ActiveDocument.1">
                  <p:embed/>
                </p:oleObj>
              </mc:Choice>
              <mc:Fallback>
                <p:oleObj r:id="rId6" imgW="0" imgH="0" progId="TCLayout.ActiveDocument.1">
                  <p:embed/>
                  <p:pic>
                    <p:nvPicPr>
                      <p:cNvPr id="235522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305118"/>
                        <a:ext cx="158519" cy="1585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itle 40"/>
          <p:cNvSpPr>
            <a:spLocks noGrp="1"/>
          </p:cNvSpPr>
          <p:nvPr>
            <p:ph type="title"/>
          </p:nvPr>
        </p:nvSpPr>
        <p:spPr>
          <a:xfrm>
            <a:off x="381000" y="152400"/>
            <a:ext cx="8153400" cy="808038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rgbClr val="000066"/>
                </a:solidFill>
              </a:rPr>
              <a:t>Product Failure, Service Failure or Fraudulent Practice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8C65BD-9A46-453A-A68D-4269B1E00E08}"/>
              </a:ext>
            </a:extLst>
          </p:cNvPr>
          <p:cNvSpPr/>
          <p:nvPr/>
        </p:nvSpPr>
        <p:spPr>
          <a:xfrm>
            <a:off x="4706519" y="2166186"/>
            <a:ext cx="1694281" cy="3407593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BB7618E-C02E-4758-99D0-24877A2AAF7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5791199"/>
            <a:ext cx="9144000" cy="1066801"/>
          </a:xfrm>
          <a:prstGeom prst="rect">
            <a:avLst/>
          </a:prstGeom>
          <a:solidFill>
            <a:srgbClr val="000066"/>
          </a:solidFill>
        </p:spPr>
        <p:txBody>
          <a:bodyPr/>
          <a:lstStyle/>
          <a:p>
            <a:pPr lvl="0" eaLnBrk="0" hangingPunct="0">
              <a:defRPr/>
            </a:pPr>
            <a:r>
              <a:rPr lang="en-US" sz="1400" b="1" kern="0" dirty="0">
                <a:solidFill>
                  <a:schemeClr val="bg1"/>
                </a:solidFill>
              </a:rPr>
              <a:t>Credit reporting company Equifax suffered a breach in March, two months before the massive breach that hit as many as 143 million people</a:t>
            </a:r>
            <a:endParaRPr lang="en-US" sz="120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46307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2086EB5-1358-4AC3-9DEF-33919E829B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388" y="1219200"/>
            <a:ext cx="8160835" cy="4548554"/>
          </a:xfrm>
          <a:prstGeom prst="rect">
            <a:avLst/>
          </a:prstGeom>
        </p:spPr>
      </p:pic>
      <p:graphicFrame>
        <p:nvGraphicFramePr>
          <p:cNvPr id="235522" name="Rectangle 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-305118"/>
          <a:ext cx="158519" cy="158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" r:id="rId6" imgW="0" imgH="0" progId="TCLayout.ActiveDocument.1">
                  <p:embed/>
                </p:oleObj>
              </mc:Choice>
              <mc:Fallback>
                <p:oleObj r:id="rId6" imgW="0" imgH="0" progId="TCLayout.ActiveDocument.1">
                  <p:embed/>
                  <p:pic>
                    <p:nvPicPr>
                      <p:cNvPr id="235522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305118"/>
                        <a:ext cx="158519" cy="1585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itle 40"/>
          <p:cNvSpPr>
            <a:spLocks noGrp="1"/>
          </p:cNvSpPr>
          <p:nvPr>
            <p:ph type="title"/>
          </p:nvPr>
        </p:nvSpPr>
        <p:spPr>
          <a:xfrm>
            <a:off x="381000" y="152400"/>
            <a:ext cx="8153400" cy="808038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rgbClr val="000066"/>
                </a:solidFill>
              </a:rPr>
              <a:t>Environmental or Ecological Hazzard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8C65BD-9A46-453A-A68D-4269B1E00E08}"/>
              </a:ext>
            </a:extLst>
          </p:cNvPr>
          <p:cNvSpPr/>
          <p:nvPr/>
        </p:nvSpPr>
        <p:spPr>
          <a:xfrm>
            <a:off x="990600" y="2166186"/>
            <a:ext cx="1694281" cy="3407593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5000BDB-792B-4F51-871C-89BA4DA41FF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5791199"/>
            <a:ext cx="9144000" cy="1066801"/>
          </a:xfrm>
          <a:prstGeom prst="rect">
            <a:avLst/>
          </a:prstGeom>
          <a:solidFill>
            <a:srgbClr val="000066"/>
          </a:solidFill>
        </p:spPr>
        <p:txBody>
          <a:bodyPr/>
          <a:lstStyle/>
          <a:p>
            <a:pPr lvl="0" eaLnBrk="0" hangingPunct="0">
              <a:defRPr/>
            </a:pPr>
            <a:r>
              <a:rPr lang="en-US" sz="1400" b="1" kern="0" dirty="0">
                <a:solidFill>
                  <a:schemeClr val="bg1"/>
                </a:solidFill>
              </a:rPr>
              <a:t> Sep. 18, 2017 Credit reporting company Equifax suffered a breach in March, two months before the massive breach that hit as many as 143 million people</a:t>
            </a:r>
            <a:endParaRPr lang="en-US" sz="120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44539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22" name="Rectangle 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-305118"/>
          <a:ext cx="158519" cy="158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6" r:id="rId5" imgW="0" imgH="0" progId="TCLayout.ActiveDocument.1">
                  <p:embed/>
                </p:oleObj>
              </mc:Choice>
              <mc:Fallback>
                <p:oleObj r:id="rId5" imgW="0" imgH="0" progId="TCLayout.ActiveDocument.1">
                  <p:embed/>
                  <p:pic>
                    <p:nvPicPr>
                      <p:cNvPr id="235522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305118"/>
                        <a:ext cx="158519" cy="1585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itle 40"/>
          <p:cNvSpPr>
            <a:spLocks noGrp="1"/>
          </p:cNvSpPr>
          <p:nvPr>
            <p:ph type="title"/>
          </p:nvPr>
        </p:nvSpPr>
        <p:spPr>
          <a:xfrm>
            <a:off x="381000" y="152400"/>
            <a:ext cx="8153400" cy="808038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rgbClr val="000066"/>
                </a:solidFill>
              </a:rPr>
              <a:t>Accounting and Finance Misrepresentation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40A7B56-754B-452D-844A-C81239CEB0F3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2689174"/>
            <a:ext cx="2667000" cy="282626"/>
          </a:xfrm>
          <a:prstGeom prst="rect">
            <a:avLst/>
          </a:prstGeom>
          <a:solidFill>
            <a:srgbClr val="000066"/>
          </a:solidFill>
        </p:spPr>
        <p:txBody>
          <a:bodyPr/>
          <a:lstStyle/>
          <a:p>
            <a:pPr lvl="0" eaLnBrk="0" hangingPunct="0">
              <a:defRPr/>
            </a:pPr>
            <a:r>
              <a:rPr lang="en-US" sz="1100" b="1" kern="0" dirty="0">
                <a:solidFill>
                  <a:schemeClr val="bg1"/>
                </a:solidFill>
              </a:rPr>
              <a:t>Samsung Galaxy  phones explode</a:t>
            </a:r>
            <a:endParaRPr lang="en-US" sz="110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694C7A-BA08-4C78-9C38-C235F05AD0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400" y="1058226"/>
            <a:ext cx="2794001" cy="15632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F1E3F6-0C2C-480D-B395-F4CFBB522C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7443" y="1058227"/>
            <a:ext cx="2758066" cy="15789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99E5FB-0B44-482A-B24B-114B9A8332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0400" y="3445782"/>
            <a:ext cx="2760311" cy="15676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047BBE-332B-48E6-B054-5D95898F18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800" y="3445783"/>
            <a:ext cx="2769297" cy="15407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BAD7AC-85E4-4FE2-A08A-6F0AF3FAC2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47444" y="3445783"/>
            <a:ext cx="2791756" cy="158341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69BA337-7192-4723-A968-65052031615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4800" y="1058227"/>
            <a:ext cx="2780526" cy="1542990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C8362624-861F-43A9-B40A-5DE35CE921CE}"/>
              </a:ext>
            </a:extLst>
          </p:cNvPr>
          <p:cNvSpPr txBox="1">
            <a:spLocks noChangeArrowheads="1"/>
          </p:cNvSpPr>
          <p:nvPr/>
        </p:nvSpPr>
        <p:spPr>
          <a:xfrm>
            <a:off x="3200400" y="2689174"/>
            <a:ext cx="2667000" cy="282626"/>
          </a:xfrm>
          <a:prstGeom prst="rect">
            <a:avLst/>
          </a:prstGeom>
          <a:solidFill>
            <a:srgbClr val="000066"/>
          </a:solidFill>
        </p:spPr>
        <p:txBody>
          <a:bodyPr/>
          <a:lstStyle/>
          <a:p>
            <a:pPr lvl="0" eaLnBrk="0" hangingPunct="0">
              <a:defRPr/>
            </a:pPr>
            <a:r>
              <a:rPr lang="en-US" sz="1100" b="1" kern="0" dirty="0">
                <a:solidFill>
                  <a:schemeClr val="bg1"/>
                </a:solidFill>
              </a:rPr>
              <a:t>Mylan called to hearing for EpiPen pricing</a:t>
            </a:r>
            <a:endParaRPr lang="en-US" sz="110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9726BE47-F08A-411E-B579-8E0033EF1C64}"/>
              </a:ext>
            </a:extLst>
          </p:cNvPr>
          <p:cNvSpPr txBox="1">
            <a:spLocks noChangeArrowheads="1"/>
          </p:cNvSpPr>
          <p:nvPr/>
        </p:nvSpPr>
        <p:spPr>
          <a:xfrm>
            <a:off x="6042527" y="2689174"/>
            <a:ext cx="2667000" cy="282626"/>
          </a:xfrm>
          <a:prstGeom prst="rect">
            <a:avLst/>
          </a:prstGeom>
          <a:solidFill>
            <a:srgbClr val="000066"/>
          </a:solidFill>
        </p:spPr>
        <p:txBody>
          <a:bodyPr/>
          <a:lstStyle/>
          <a:p>
            <a:pPr lvl="0" eaLnBrk="0" hangingPunct="0">
              <a:defRPr/>
            </a:pPr>
            <a:r>
              <a:rPr lang="en-US" sz="1100" b="1" kern="0" dirty="0">
                <a:solidFill>
                  <a:schemeClr val="bg1"/>
                </a:solidFill>
              </a:rPr>
              <a:t>VW falsifies emissions</a:t>
            </a:r>
            <a:endParaRPr lang="en-US" sz="110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34796B36-8460-4AA7-BB8F-D2D4FE1A7AE5}"/>
              </a:ext>
            </a:extLst>
          </p:cNvPr>
          <p:cNvSpPr txBox="1">
            <a:spLocks noChangeArrowheads="1"/>
          </p:cNvSpPr>
          <p:nvPr/>
        </p:nvSpPr>
        <p:spPr>
          <a:xfrm>
            <a:off x="282073" y="5203774"/>
            <a:ext cx="2667000" cy="282626"/>
          </a:xfrm>
          <a:prstGeom prst="rect">
            <a:avLst/>
          </a:prstGeom>
          <a:solidFill>
            <a:srgbClr val="000066"/>
          </a:solidFill>
        </p:spPr>
        <p:txBody>
          <a:bodyPr/>
          <a:lstStyle/>
          <a:p>
            <a:pPr lvl="0" eaLnBrk="0" hangingPunct="0">
              <a:defRPr/>
            </a:pPr>
            <a:r>
              <a:rPr lang="en-US" sz="1100" b="1" kern="0" dirty="0">
                <a:solidFill>
                  <a:schemeClr val="bg1"/>
                </a:solidFill>
              </a:rPr>
              <a:t>Tesco misrepresent financials</a:t>
            </a:r>
            <a:endParaRPr lang="en-US" sz="110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D2C1DC40-92E6-4CF2-900D-BE501B4282D2}"/>
              </a:ext>
            </a:extLst>
          </p:cNvPr>
          <p:cNvSpPr txBox="1">
            <a:spLocks noChangeArrowheads="1"/>
          </p:cNvSpPr>
          <p:nvPr/>
        </p:nvSpPr>
        <p:spPr>
          <a:xfrm>
            <a:off x="3177673" y="5203774"/>
            <a:ext cx="2667000" cy="282626"/>
          </a:xfrm>
          <a:prstGeom prst="rect">
            <a:avLst/>
          </a:prstGeom>
          <a:solidFill>
            <a:srgbClr val="000066"/>
          </a:solidFill>
        </p:spPr>
        <p:txBody>
          <a:bodyPr/>
          <a:lstStyle/>
          <a:p>
            <a:pPr lvl="0" eaLnBrk="0" hangingPunct="0">
              <a:defRPr/>
            </a:pPr>
            <a:r>
              <a:rPr lang="en-US" sz="1100" b="1" kern="0" dirty="0">
                <a:solidFill>
                  <a:schemeClr val="bg1"/>
                </a:solidFill>
              </a:rPr>
              <a:t>??</a:t>
            </a:r>
            <a:endParaRPr lang="en-US" sz="110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11A81F7D-89AE-4543-AC28-D15A3978268E}"/>
              </a:ext>
            </a:extLst>
          </p:cNvPr>
          <p:cNvSpPr txBox="1">
            <a:spLocks noChangeArrowheads="1"/>
          </p:cNvSpPr>
          <p:nvPr/>
        </p:nvSpPr>
        <p:spPr>
          <a:xfrm>
            <a:off x="6019800" y="5203774"/>
            <a:ext cx="2667000" cy="282626"/>
          </a:xfrm>
          <a:prstGeom prst="rect">
            <a:avLst/>
          </a:prstGeom>
          <a:solidFill>
            <a:srgbClr val="000066"/>
          </a:solidFill>
        </p:spPr>
        <p:txBody>
          <a:bodyPr/>
          <a:lstStyle/>
          <a:p>
            <a:pPr lvl="0" eaLnBrk="0" hangingPunct="0">
              <a:defRPr/>
            </a:pPr>
            <a:r>
              <a:rPr lang="en-US" sz="1100" b="1" kern="0" dirty="0">
                <a:solidFill>
                  <a:schemeClr val="bg1"/>
                </a:solidFill>
              </a:rPr>
              <a:t>Kobe Steel misrepresent financials</a:t>
            </a:r>
            <a:endParaRPr lang="en-US" sz="110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022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22" name="Rectangle 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-305118"/>
          <a:ext cx="158519" cy="158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r:id="rId5" imgW="0" imgH="0" progId="TCLayout.ActiveDocument.1">
                  <p:embed/>
                </p:oleObj>
              </mc:Choice>
              <mc:Fallback>
                <p:oleObj r:id="rId5" imgW="0" imgH="0" progId="TCLayout.ActiveDocument.1">
                  <p:embed/>
                  <p:pic>
                    <p:nvPicPr>
                      <p:cNvPr id="235522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305118"/>
                        <a:ext cx="158519" cy="1585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40">
            <a:extLst>
              <a:ext uri="{FF2B5EF4-FFF2-40B4-BE49-F238E27FC236}">
                <a16:creationId xmlns:a16="http://schemas.microsoft.com/office/drawing/2014/main" id="{6D65D641-D69D-4168-BB7D-AD3F20087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153400" cy="808038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rgbClr val="000066"/>
                </a:solidFill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2769961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18888</TotalTime>
  <Words>339</Words>
  <Application>Microsoft Office PowerPoint</Application>
  <PresentationFormat>On-screen Show (4:3)</PresentationFormat>
  <Paragraphs>42</Paragraphs>
  <Slides>12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Office Theme</vt:lpstr>
      <vt:lpstr>TCLayout.ActiveDocument.1</vt:lpstr>
      <vt:lpstr>PowerPoint Presentation</vt:lpstr>
      <vt:lpstr>Executive Summary</vt:lpstr>
      <vt:lpstr>Product Failure, Service Failure or Fraudulent Practice</vt:lpstr>
      <vt:lpstr>Accounting and Finance Misrepresentation</vt:lpstr>
      <vt:lpstr>Accounting and Finance Misrepresentation</vt:lpstr>
      <vt:lpstr>Product Failure, Service Failure or Fraudulent Practice</vt:lpstr>
      <vt:lpstr>Environmental or Ecological Hazzard</vt:lpstr>
      <vt:lpstr>Accounting and Finance Misrepresentation</vt:lpstr>
      <vt:lpstr>Methodology</vt:lpstr>
      <vt:lpstr>Methodology</vt:lpstr>
      <vt:lpstr>Analysis</vt:lpstr>
      <vt:lpstr>Findings</vt:lpstr>
    </vt:vector>
  </TitlesOfParts>
  <Company>HBGUSA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Craig Bauer</dc:creator>
  <cp:lastModifiedBy>Craig Bauer</cp:lastModifiedBy>
  <cp:revision>278</cp:revision>
  <cp:lastPrinted>2017-07-17T18:12:28Z</cp:lastPrinted>
  <dcterms:created xsi:type="dcterms:W3CDTF">2012-02-23T18:08:23Z</dcterms:created>
  <dcterms:modified xsi:type="dcterms:W3CDTF">2018-01-29T02:21:12Z</dcterms:modified>
</cp:coreProperties>
</file>