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0" r:id="rId6"/>
    <p:sldId id="291" r:id="rId7"/>
    <p:sldId id="281" r:id="rId8"/>
    <p:sldId id="282" r:id="rId9"/>
    <p:sldId id="283" r:id="rId10"/>
    <p:sldId id="284" r:id="rId11"/>
    <p:sldId id="285" r:id="rId12"/>
    <p:sldId id="286" r:id="rId13"/>
    <p:sldId id="287" r:id="rId14"/>
    <p:sldId id="289" r:id="rId15"/>
    <p:sldId id="288"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116" autoAdjust="0"/>
  </p:normalViewPr>
  <p:slideViewPr>
    <p:cSldViewPr snapToGrid="0">
      <p:cViewPr varScale="1">
        <p:scale>
          <a:sx n="71" d="100"/>
          <a:sy n="71" d="100"/>
        </p:scale>
        <p:origin x="211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Disney is one of the world’s largest entertainment companies and has been since inception in the early 1900’s.</a:t>
            </a:r>
          </a:p>
          <a:p>
            <a:endParaRPr lang="en-US" dirty="0"/>
          </a:p>
          <a:p>
            <a:r>
              <a:rPr lang="en-US" sz="1200" kern="1200" dirty="0">
                <a:solidFill>
                  <a:schemeClr val="tx1"/>
                </a:solidFill>
                <a:effectLst/>
                <a:latin typeface="+mn-lt"/>
                <a:ea typeface="+mn-ea"/>
                <a:cs typeface="+mn-cs"/>
              </a:rPr>
              <a:t>In the last 20 years Disney has continued its acquisition of its competitors to broaden its appeal with some notable names including </a:t>
            </a:r>
            <a:r>
              <a:rPr lang="en-US" sz="1200" kern="1200" dirty="0" err="1">
                <a:solidFill>
                  <a:schemeClr val="tx1"/>
                </a:solidFill>
                <a:effectLst/>
                <a:latin typeface="+mn-lt"/>
                <a:ea typeface="+mn-ea"/>
                <a:cs typeface="+mn-cs"/>
              </a:rPr>
              <a:t>Dreamworks</a:t>
            </a:r>
            <a:r>
              <a:rPr lang="en-US" sz="1200" kern="1200" dirty="0">
                <a:solidFill>
                  <a:schemeClr val="tx1"/>
                </a:solidFill>
                <a:effectLst/>
                <a:latin typeface="+mn-lt"/>
                <a:ea typeface="+mn-ea"/>
                <a:cs typeface="+mn-cs"/>
              </a:rPr>
              <a:t>, Pixar, Marvel, and Star Wars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Disney holds a majority stake in Hulu, 50% of ESPN, and 50% of A&amp;E, the history channel, and lifetime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Even with the wide space in which they operate today Disney still makes most of its money from film and tv production </a:t>
            </a:r>
          </a:p>
          <a:p>
            <a:endParaRPr lang="en-US" dirty="0"/>
          </a:p>
          <a:p>
            <a:r>
              <a:rPr lang="en-US" dirty="0"/>
              <a:t>Disney had an annual revenue of over 65 billion dollars in 2020 with 77% of their revenue coming from film and tv, or roughly 55 billion dollars</a:t>
            </a:r>
          </a:p>
          <a:p>
            <a:endParaRPr lang="en-US" dirty="0"/>
          </a:p>
          <a:p>
            <a:r>
              <a:rPr lang="en-US" dirty="0"/>
              <a:t>Their content budget is 23.8 billion with streaming content expected to comprise 14-16 billion by 2024</a:t>
            </a:r>
          </a:p>
        </p:txBody>
      </p:sp>
      <p:sp>
        <p:nvSpPr>
          <p:cNvPr id="4" name="Slide Number Placeholder 3"/>
          <p:cNvSpPr>
            <a:spLocks noGrp="1"/>
          </p:cNvSpPr>
          <p:nvPr>
            <p:ph type="sldNum" sz="quarter" idx="5"/>
          </p:nvPr>
        </p:nvSpPr>
        <p:spPr/>
        <p:txBody>
          <a:bodyPr/>
          <a:lstStyle/>
          <a:p>
            <a:fld id="{2E6DE88F-1F85-4A27-9D34-D74A50E7B0DA}" type="slidenum">
              <a:rPr lang="en-US" smtClean="0"/>
              <a:t>2</a:t>
            </a:fld>
            <a:endParaRPr lang="en-US" dirty="0"/>
          </a:p>
        </p:txBody>
      </p:sp>
    </p:spTree>
    <p:extLst>
      <p:ext uri="{BB962C8B-B14F-4D97-AF65-F5344CB8AC3E}">
        <p14:creationId xmlns:p14="http://schemas.microsoft.com/office/powerpoint/2010/main" val="1288515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logistic regression model obtained an accuracy of 65% with an area under the ROC curve value of 0.65 which indicates the models ability to differentiate from a true positive and a false positive is 65%. </a:t>
            </a:r>
          </a:p>
          <a:p>
            <a:endParaRPr lang="en-US" dirty="0"/>
          </a:p>
          <a:p>
            <a:r>
              <a:rPr lang="en-US" dirty="0"/>
              <a:t>The F-score, which </a:t>
            </a:r>
            <a:r>
              <a:rPr lang="en-US" sz="1200" kern="1200" dirty="0">
                <a:solidFill>
                  <a:schemeClr val="tx1"/>
                </a:solidFill>
                <a:effectLst/>
                <a:latin typeface="+mn-lt"/>
                <a:ea typeface="+mn-ea"/>
                <a:cs typeface="+mn-cs"/>
              </a:rPr>
              <a:t>“tells you how precise your classifier is (how many instances it classifies correctly), as well as how robust it is (it does not miss a significant number of instances)” (Mishra, 2020), is 0.68 for the logistic regression model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p-value was found by performing multiple random permutations of the model. This means the model was run 1000 times at a different random point each time and there is less than a 0.1% chance of a random model outperforming this model. This means that at the 95% confidence interval we can reject the null hypothesis and prove there is statistical significance between the inputs and revenue</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3644577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model performed better with an accuracy and AUC of 69%, which is 4% higher than the logistic regression model.</a:t>
            </a:r>
          </a:p>
          <a:p>
            <a:endParaRPr lang="en-US" dirty="0"/>
          </a:p>
          <a:p>
            <a:r>
              <a:rPr lang="en-US" dirty="0"/>
              <a:t>The F-score here is also higher than the logistic regression model by 0.01 </a:t>
            </a:r>
          </a:p>
          <a:p>
            <a:endParaRPr lang="en-US" dirty="0"/>
          </a:p>
          <a:p>
            <a:r>
              <a:rPr lang="en-US" dirty="0"/>
              <a:t>The p-value is the same for both models which indicates both of the findings from the models are statistically significant at the 95% confidence interval.</a:t>
            </a:r>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88251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proved that there is a statistically significant relationship between the inputs and revenue. This is because both of our machine learning models came back with a p-value of 0.0009 which is less than the 0.05 limit at the 95% confidence interval. Therefore, we can reject the null hypothesis of the research project which states that there is no statistically significant relationship between them.  </a:t>
            </a:r>
          </a:p>
          <a:p>
            <a:endParaRPr lang="en-US" dirty="0"/>
          </a:p>
          <a:p>
            <a:r>
              <a:rPr lang="en-US" dirty="0"/>
              <a:t>Furthermore, we proved the relationship can be both measured and predicted using our machine learning models with an accuracy of over 60%. </a:t>
            </a:r>
          </a:p>
          <a:p>
            <a:endParaRPr lang="en-US" dirty="0"/>
          </a:p>
          <a:p>
            <a:r>
              <a:rPr lang="en-US" dirty="0"/>
              <a:t>Our random forest model performed better than our logistic regression model with an overall accuracy of 69% which is 19% better than it would be through a simple guess.</a:t>
            </a:r>
          </a:p>
          <a:p>
            <a:endParaRPr lang="en-US" dirty="0"/>
          </a:p>
          <a:p>
            <a:r>
              <a:rPr lang="en-US" dirty="0"/>
              <a:t>There is still tremendous room for growth in the model either through exploring new features to add, utilizing dimensionality reduction to reduce overfitting instead of variable selection, and even trying to quantify revenue instead of classifying profitability.</a:t>
            </a:r>
          </a:p>
          <a:p>
            <a:endParaRPr lang="en-US" dirty="0"/>
          </a:p>
          <a:p>
            <a:r>
              <a:rPr lang="en-US" dirty="0"/>
              <a:t>There are many questions this project has helped answer and has opened the door for even further modifications in the future. I would call this project a success overall </a:t>
            </a:r>
            <a:r>
              <a:rPr lang="en-US"/>
              <a:t>and is definitely </a:t>
            </a:r>
            <a:r>
              <a:rPr lang="en-US" dirty="0"/>
              <a:t>something that can and should be expanded upon further in </a:t>
            </a:r>
            <a:r>
              <a:rPr lang="en-US"/>
              <a:t>the future. </a:t>
            </a:r>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08640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America, the number of movies produced in 2019 was 792 at an average cost of 65,000 per movie</a:t>
            </a:r>
          </a:p>
          <a:p>
            <a:endParaRPr lang="en-US" dirty="0"/>
          </a:p>
          <a:p>
            <a:r>
              <a:rPr lang="en-US" dirty="0"/>
              <a:t>Since they’re so expensive to produce being able to identify a hit from a flop is an important skill in the industry</a:t>
            </a:r>
          </a:p>
          <a:p>
            <a:endParaRPr lang="en-US" dirty="0"/>
          </a:p>
          <a:p>
            <a:r>
              <a:rPr lang="en-US" dirty="0"/>
              <a:t>Disney has made 13 billion in box office revenue in 2019 equal to about 20% of it’s annual revenue</a:t>
            </a:r>
          </a:p>
          <a:p>
            <a:endParaRPr lang="en-US" dirty="0"/>
          </a:p>
          <a:p>
            <a:r>
              <a:rPr lang="en-US" dirty="0"/>
              <a:t>Famous Disney flops include john carter, the lone ranger, and fantasia</a:t>
            </a:r>
          </a:p>
          <a:p>
            <a:endParaRPr lang="en-US" dirty="0"/>
          </a:p>
          <a:p>
            <a:r>
              <a:rPr lang="en-US" dirty="0"/>
              <a:t>Roughly 80% of movies are unable to recoup the money spent on their production essentially making them unprofitable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21144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project is to help reduce those costs associated with movie production</a:t>
            </a:r>
          </a:p>
          <a:p>
            <a:endParaRPr lang="en-US" dirty="0"/>
          </a:p>
          <a:p>
            <a:r>
              <a:rPr lang="en-US" dirty="0"/>
              <a:t>The main way we will approach this problem is by generating a machine learning prediction model that will be able to determine whether a movie will generate enough revenue to offset the production costs involved or not</a:t>
            </a:r>
          </a:p>
          <a:p>
            <a:endParaRPr lang="en-US" dirty="0"/>
          </a:p>
          <a:p>
            <a:r>
              <a:rPr lang="en-US" dirty="0"/>
              <a:t>This will be a binary classification problem for the machine learning model that will only use data which is publicly available prior to movie production as inputs</a:t>
            </a:r>
          </a:p>
          <a:p>
            <a:endParaRPr lang="en-US" dirty="0"/>
          </a:p>
          <a:p>
            <a:r>
              <a:rPr lang="en-US" dirty="0"/>
              <a:t>Some of these inputs include features such as the genre, description, director, writers, and budget</a:t>
            </a:r>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311322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train our model using a data set from Kaggle which hosts many free publicly available datasets</a:t>
            </a:r>
          </a:p>
          <a:p>
            <a:endParaRPr lang="en-US" dirty="0"/>
          </a:p>
          <a:p>
            <a:r>
              <a:rPr lang="en-US" dirty="0"/>
              <a:t>The data source we will be using is the IMDB dataset that comes with information about 85,000+ films </a:t>
            </a:r>
          </a:p>
          <a:p>
            <a:endParaRPr lang="en-US" dirty="0"/>
          </a:p>
          <a:p>
            <a:r>
              <a:rPr lang="en-US" dirty="0"/>
              <a:t>The total number of observations from the data set will decrease after removal of observations which don’t have a budget or a worldwide revenue</a:t>
            </a:r>
          </a:p>
          <a:p>
            <a:endParaRPr lang="en-US" dirty="0"/>
          </a:p>
          <a:p>
            <a:r>
              <a:rPr lang="en-US" dirty="0"/>
              <a:t>Most of the data used is nominal data meaning its data that still is important to the function of the model but its not easily quantified</a:t>
            </a:r>
          </a:p>
          <a:p>
            <a:endParaRPr lang="en-US" dirty="0"/>
          </a:p>
          <a:p>
            <a:r>
              <a:rPr lang="en-US" dirty="0"/>
              <a:t>There is also very little to almost no quantitative data for this project so using primarily nominal, ordinal, and interval data this model must predict profitability</a:t>
            </a:r>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19884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02392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objective will be to understand the relationships between the input variables and the revenue. One way in which this was assessed was correlation analysis</a:t>
            </a:r>
          </a:p>
          <a:p>
            <a:endParaRPr lang="en-US" dirty="0"/>
          </a:p>
          <a:p>
            <a:r>
              <a:rPr lang="en-US" dirty="0"/>
              <a:t>We also wanted to avoid overfitting problems which are common in predictive models and typically the result of noisy data</a:t>
            </a:r>
          </a:p>
          <a:p>
            <a:endParaRPr lang="en-US" dirty="0"/>
          </a:p>
          <a:p>
            <a:r>
              <a:rPr lang="en-US" dirty="0"/>
              <a:t>Finally, the last objective revolves around picking the right machine learning model for this job. </a:t>
            </a:r>
            <a:r>
              <a:rPr lang="en-US" sz="1200" kern="1200" dirty="0">
                <a:solidFill>
                  <a:schemeClr val="tx1"/>
                </a:solidFill>
                <a:effectLst/>
                <a:latin typeface="+mn-lt"/>
                <a:ea typeface="+mn-ea"/>
                <a:cs typeface="+mn-cs"/>
              </a:rPr>
              <a:t>There are a variety of machine learning models that can be used for this project such as the decision tree model, the logistic regression model, deep neural networks, and random forests. Therefore, seeing which model works best is key.</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15780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of the project would be to remove data that doesn’t have values for budget and revenue which are two pieces of data necessary for each observation. Without these two pieces of data, we cannot determine whether a film was profitable or not making data with these two pieces missing useless to us.</a:t>
            </a:r>
          </a:p>
          <a:p>
            <a:endParaRPr lang="en-US" dirty="0"/>
          </a:p>
          <a:p>
            <a:r>
              <a:rPr lang="en-US" dirty="0"/>
              <a:t>Next, we need to create dummy variables for the nominal data points. In this case that is the country, language, writers, directors, and genre. Creating dummy variables generates a quantitative way to measure nominal data.</a:t>
            </a:r>
          </a:p>
          <a:p>
            <a:endParaRPr lang="en-US" dirty="0"/>
          </a:p>
          <a:p>
            <a:r>
              <a:rPr lang="en-US" dirty="0"/>
              <a:t>The dummy variables will create many columns some with very little to no correlation with the revenue. Removing these features with minimal correlation will boost model performance by reducing the overfitting problem.</a:t>
            </a:r>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300383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final cleaned data set will be split into training, validation, and test sets</a:t>
            </a:r>
          </a:p>
          <a:p>
            <a:endParaRPr lang="en-US" dirty="0"/>
          </a:p>
          <a:p>
            <a:r>
              <a:rPr lang="en-US" dirty="0"/>
              <a:t>We will fit both the random forest classifier and logistic regression models to the training set</a:t>
            </a:r>
          </a:p>
          <a:p>
            <a:endParaRPr lang="en-US" dirty="0"/>
          </a:p>
          <a:p>
            <a:r>
              <a:rPr lang="en-US" dirty="0"/>
              <a:t>We will then tune the hyperparameters using python and </a:t>
            </a:r>
            <a:r>
              <a:rPr lang="en-US" dirty="0" err="1"/>
              <a:t>gridsearchcv</a:t>
            </a:r>
            <a:r>
              <a:rPr lang="en-US" dirty="0"/>
              <a:t> to test multiple hyperparameters at once using the validation set</a:t>
            </a:r>
          </a:p>
          <a:p>
            <a:endParaRPr lang="en-US" dirty="0"/>
          </a:p>
          <a:p>
            <a:r>
              <a:rPr lang="en-US" dirty="0"/>
              <a:t>We will test the data with the test set and print the performance metrics for analysis</a:t>
            </a:r>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13377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performing the first stage of the project and eliminating all observations without either income or budget data we are left with 12,762 rows from the initial 85,000+ rows</a:t>
            </a:r>
          </a:p>
          <a:p>
            <a:endParaRPr lang="en-US" dirty="0"/>
          </a:p>
          <a:p>
            <a:r>
              <a:rPr lang="en-US" dirty="0"/>
              <a:t>After creating the dummy variables for the nominal values, the data set expands to 20,000+ features</a:t>
            </a:r>
          </a:p>
          <a:p>
            <a:endParaRPr lang="en-US" dirty="0"/>
          </a:p>
          <a:p>
            <a:r>
              <a:rPr lang="en-US" dirty="0"/>
              <a:t>Finally, after performing correlation analysis and removing all features with a correlation between -0.025 and 0.025 there are 200 features left</a:t>
            </a:r>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357582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tefanoleone992/imdb-extensive-dataset?select=IMDb+movies.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Using Machine Learning to Predict Movie Profitability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Harshil Patel</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Findings Pre-Model</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effectLst/>
              </a:rPr>
              <a:t>12,762 rows of movie data with budget and income</a:t>
            </a:r>
          </a:p>
          <a:p>
            <a:r>
              <a:rPr lang="en-US" dirty="0">
                <a:effectLst/>
              </a:rPr>
              <a:t>20,000+ columns from dummy variables</a:t>
            </a:r>
          </a:p>
          <a:p>
            <a:r>
              <a:rPr lang="en-US" dirty="0">
                <a:effectLst/>
              </a:rPr>
              <a:t>Reduced to 200 columns after correlation analysis</a:t>
            </a:r>
          </a:p>
          <a:p>
            <a:endParaRPr lang="en-US" dirty="0">
              <a:effectLst/>
            </a:endParaRPr>
          </a:p>
          <a:p>
            <a:pPr marL="36900" indent="0">
              <a:buNone/>
            </a:pPr>
            <a:endParaRPr lang="en-US" baseline="-25000" dirty="0"/>
          </a:p>
        </p:txBody>
      </p:sp>
    </p:spTree>
    <p:extLst>
      <p:ext uri="{BB962C8B-B14F-4D97-AF65-F5344CB8AC3E}">
        <p14:creationId xmlns:p14="http://schemas.microsoft.com/office/powerpoint/2010/main" val="364167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Findings Logistic Regression Model</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effectLst/>
              </a:rPr>
              <a:t>Accuracy: 65%</a:t>
            </a:r>
          </a:p>
          <a:p>
            <a:r>
              <a:rPr lang="en-US" dirty="0">
                <a:effectLst/>
              </a:rPr>
              <a:t>AUC: 0.65</a:t>
            </a:r>
          </a:p>
          <a:p>
            <a:r>
              <a:rPr lang="en-US" dirty="0">
                <a:effectLst/>
              </a:rPr>
              <a:t>F-Score: 0.68</a:t>
            </a:r>
          </a:p>
          <a:p>
            <a:r>
              <a:rPr lang="en-US" dirty="0">
                <a:effectLst/>
              </a:rPr>
              <a:t>P-Value: 0.0009 (Based on 1,000 random permutations)</a:t>
            </a:r>
          </a:p>
          <a:p>
            <a:pPr marL="36900" indent="0">
              <a:buNone/>
            </a:pPr>
            <a:endParaRPr lang="en-US" baseline="-25000" dirty="0"/>
          </a:p>
        </p:txBody>
      </p:sp>
    </p:spTree>
    <p:extLst>
      <p:ext uri="{BB962C8B-B14F-4D97-AF65-F5344CB8AC3E}">
        <p14:creationId xmlns:p14="http://schemas.microsoft.com/office/powerpoint/2010/main" val="203914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Findings Random Forest Model</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effectLst/>
              </a:rPr>
              <a:t>Accuracy: 69%</a:t>
            </a:r>
          </a:p>
          <a:p>
            <a:r>
              <a:rPr lang="en-US" dirty="0">
                <a:effectLst/>
              </a:rPr>
              <a:t>AUC: 0.69</a:t>
            </a:r>
          </a:p>
          <a:p>
            <a:r>
              <a:rPr lang="en-US" dirty="0">
                <a:effectLst/>
              </a:rPr>
              <a:t>F-Score: 0.69</a:t>
            </a:r>
          </a:p>
          <a:p>
            <a:r>
              <a:rPr lang="en-US" dirty="0">
                <a:effectLst/>
              </a:rPr>
              <a:t>P-Value: 0.0009 (Based on 1,000 random permutations)</a:t>
            </a:r>
          </a:p>
          <a:p>
            <a:pPr marL="36900" indent="0">
              <a:buNone/>
            </a:pPr>
            <a:endParaRPr lang="en-US" baseline="-25000" dirty="0"/>
          </a:p>
        </p:txBody>
      </p:sp>
    </p:spTree>
    <p:extLst>
      <p:ext uri="{BB962C8B-B14F-4D97-AF65-F5344CB8AC3E}">
        <p14:creationId xmlns:p14="http://schemas.microsoft.com/office/powerpoint/2010/main" val="122028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effectLst/>
              </a:rPr>
              <a:t>Proved statistically significant relationship between inputs and revenue</a:t>
            </a:r>
          </a:p>
          <a:p>
            <a:r>
              <a:rPr lang="en-US" dirty="0">
                <a:effectLst/>
              </a:rPr>
              <a:t>Proved the relationship can be measured and predicted</a:t>
            </a:r>
          </a:p>
          <a:p>
            <a:r>
              <a:rPr lang="en-US" dirty="0">
                <a:effectLst/>
              </a:rPr>
              <a:t>Random Forest Model performed best</a:t>
            </a:r>
          </a:p>
          <a:p>
            <a:pPr lvl="1"/>
            <a:r>
              <a:rPr lang="en-US" dirty="0">
                <a:effectLst/>
              </a:rPr>
              <a:t>19% better than a simple guess</a:t>
            </a:r>
          </a:p>
          <a:p>
            <a:r>
              <a:rPr lang="en-US" dirty="0">
                <a:effectLst/>
              </a:rPr>
              <a:t>Room for growth of model </a:t>
            </a:r>
          </a:p>
          <a:p>
            <a:endParaRPr lang="en-US" dirty="0">
              <a:effectLst/>
            </a:endParaRPr>
          </a:p>
          <a:p>
            <a:endParaRPr lang="en-US" dirty="0">
              <a:effectLst/>
            </a:endParaRPr>
          </a:p>
          <a:p>
            <a:pPr marL="36900" indent="0">
              <a:buNone/>
            </a:pPr>
            <a:endParaRPr lang="en-US" baseline="-25000" dirty="0"/>
          </a:p>
        </p:txBody>
      </p:sp>
    </p:spTree>
    <p:extLst>
      <p:ext uri="{BB962C8B-B14F-4D97-AF65-F5344CB8AC3E}">
        <p14:creationId xmlns:p14="http://schemas.microsoft.com/office/powerpoint/2010/main" val="284460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a:xfrm>
            <a:off x="913795" y="0"/>
            <a:ext cx="10353762" cy="689811"/>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a:xfrm>
            <a:off x="0" y="689811"/>
            <a:ext cx="12192000" cy="6168189"/>
          </a:xfrm>
        </p:spPr>
        <p:txBody>
          <a:bodyPr>
            <a:normAutofit/>
          </a:bodyPr>
          <a:lstStyle/>
          <a:p>
            <a:r>
              <a:rPr lang="en-US" sz="2000" dirty="0">
                <a:effectLst/>
              </a:rPr>
              <a:t>Coyle, J. (2019, December 31). </a:t>
            </a:r>
            <a:r>
              <a:rPr lang="en-US" sz="2000" i="1" dirty="0">
                <a:effectLst/>
              </a:rPr>
              <a:t>In 2019, the box office belonged to Disney</a:t>
            </a:r>
            <a:r>
              <a:rPr lang="en-US" sz="2000" dirty="0">
                <a:effectLst/>
              </a:rPr>
              <a:t>. AP NEWS. https://apnews.com/article/1eef5653bdf27f2cb1a99b56ba18cfc5. </a:t>
            </a:r>
          </a:p>
          <a:p>
            <a:r>
              <a:rPr lang="en-US" sz="2000" dirty="0">
                <a:effectLst/>
              </a:rPr>
              <a:t>Goldsmith, J. (2020, December 12). </a:t>
            </a:r>
            <a:r>
              <a:rPr lang="en-US" sz="2000" i="1" dirty="0">
                <a:effectLst/>
              </a:rPr>
              <a:t>Disney Will Spend $14B-$16B A Year On Streaming Content By 2024; Says Disney+ Could Hit 260M Subs That Year</a:t>
            </a:r>
            <a:r>
              <a:rPr lang="en-US" sz="2000" dirty="0">
                <a:effectLst/>
              </a:rPr>
              <a:t>. Deadline. https://deadline.com/2020/12/disney-will-be-spending-14-16-billion-on-all-streaming-content-by-2024-as-it-ramps-up-production-1234654652/. </a:t>
            </a:r>
          </a:p>
          <a:p>
            <a:r>
              <a:rPr lang="en-US" sz="2000" dirty="0">
                <a:effectLst/>
              </a:rPr>
              <a:t>Johnston, M. (2020, November 26). How Disney Makes Money: Media Networks generates the most income. Investopedia. https://www.investopedia.com/how-disney-makes-money-4799164. </a:t>
            </a:r>
          </a:p>
          <a:p>
            <a:r>
              <a:rPr lang="en-US" sz="2000" dirty="0">
                <a:effectLst/>
              </a:rPr>
              <a:t>Lovely, S. (2019, September 8). </a:t>
            </a:r>
            <a:r>
              <a:rPr lang="en-US" sz="2000" i="1" dirty="0">
                <a:effectLst/>
              </a:rPr>
              <a:t>How Much Are the Streaming Giants Spending on Content?</a:t>
            </a:r>
            <a:r>
              <a:rPr lang="en-US" sz="2000" dirty="0">
                <a:effectLst/>
              </a:rPr>
              <a:t> The Motley Fool. https://www.fool.com/investing/2019/09/08/how-much-are-streaming-giants-spending-on-content.aspx. </a:t>
            </a:r>
          </a:p>
          <a:p>
            <a:r>
              <a:rPr lang="en-US" sz="2000" dirty="0">
                <a:effectLst/>
              </a:rPr>
              <a:t>Moore, S. (2019, January 3). </a:t>
            </a:r>
            <a:r>
              <a:rPr lang="en-US" sz="2000" i="1" dirty="0">
                <a:effectLst/>
              </a:rPr>
              <a:t>Most Films Lose Money!</a:t>
            </a:r>
            <a:r>
              <a:rPr lang="en-US" sz="2000" dirty="0">
                <a:effectLst/>
              </a:rPr>
              <a:t> Forbes. https://www.forbes.com/sites/schuylermoore/2019/01/03/most-films-lose-money/. </a:t>
            </a:r>
          </a:p>
          <a:p>
            <a:r>
              <a:rPr lang="en-US" sz="2000" dirty="0">
                <a:effectLst/>
              </a:rPr>
              <a:t>Mueller, A. (2021, January 6). </a:t>
            </a:r>
            <a:r>
              <a:rPr lang="en-US" sz="2000" i="1" dirty="0">
                <a:effectLst/>
              </a:rPr>
              <a:t>Why Movies Cost So Much To Make</a:t>
            </a:r>
            <a:r>
              <a:rPr lang="en-US" sz="2000" dirty="0">
                <a:effectLst/>
              </a:rPr>
              <a:t>. Investopedia. https://www.investopedia.com/financial-edge/0611/why-movies-cost-so-much-to-make.aspx. </a:t>
            </a:r>
          </a:p>
          <a:p>
            <a:r>
              <a:rPr lang="en-US" sz="2000" dirty="0">
                <a:effectLst/>
              </a:rPr>
              <a:t>PWC. (2020). </a:t>
            </a:r>
            <a:r>
              <a:rPr lang="en-US" sz="2000" i="1" dirty="0">
                <a:effectLst/>
              </a:rPr>
              <a:t>Global Entertainment &amp; Media Outlook 2020 - 2024: US edition</a:t>
            </a:r>
            <a:r>
              <a:rPr lang="en-US" sz="2000" dirty="0">
                <a:effectLst/>
              </a:rPr>
              <a:t>. PwC. https://www.pwc.com/us/en/industries/tmt/library/global-entertainment-media-outlook.html. </a:t>
            </a:r>
          </a:p>
          <a:p>
            <a:endParaRPr lang="en-US" sz="2000" dirty="0">
              <a:effectLst/>
            </a:endParaRPr>
          </a:p>
          <a:p>
            <a:endParaRPr lang="en-US" sz="2000" dirty="0">
              <a:effectLst/>
            </a:endParaRPr>
          </a:p>
          <a:p>
            <a:endParaRPr lang="en-US" sz="2000" dirty="0">
              <a:effectLst/>
            </a:endParaRPr>
          </a:p>
          <a:p>
            <a:pPr marL="36900" indent="0">
              <a:buNone/>
            </a:pPr>
            <a:endParaRPr lang="en-US" sz="2000" baseline="-25000" dirty="0"/>
          </a:p>
        </p:txBody>
      </p:sp>
    </p:spTree>
    <p:extLst>
      <p:ext uri="{BB962C8B-B14F-4D97-AF65-F5344CB8AC3E}">
        <p14:creationId xmlns:p14="http://schemas.microsoft.com/office/powerpoint/2010/main" val="91396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Disney</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t>One of world’s largest entertainment companies</a:t>
            </a:r>
          </a:p>
          <a:p>
            <a:r>
              <a:rPr lang="en-US" dirty="0"/>
              <a:t>“</a:t>
            </a:r>
            <a:r>
              <a:rPr lang="en-US" dirty="0">
                <a:effectLst/>
              </a:rPr>
              <a:t>77% of Disney’s Revenue these days comes from its television and film material” (Johnston, 2020)</a:t>
            </a:r>
          </a:p>
          <a:p>
            <a:r>
              <a:rPr lang="en-US" dirty="0"/>
              <a:t>“Disney's entire content budget is $23.8 billion” (Lovely, 2019)</a:t>
            </a:r>
          </a:p>
          <a:p>
            <a:r>
              <a:rPr lang="en-US" dirty="0"/>
              <a:t>Streaming content development expected to hit $14-$16 billion by 2024 (Goldsmith, 2020)</a:t>
            </a:r>
          </a:p>
        </p:txBody>
      </p:sp>
    </p:spTree>
    <p:extLst>
      <p:ext uri="{BB962C8B-B14F-4D97-AF65-F5344CB8AC3E}">
        <p14:creationId xmlns:p14="http://schemas.microsoft.com/office/powerpoint/2010/main" val="82985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Film Industry</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t>2019 US produced 792 movies at avg cost of $65,000 (Mueller, 2021)</a:t>
            </a:r>
          </a:p>
          <a:p>
            <a:r>
              <a:rPr lang="en-US" dirty="0"/>
              <a:t>Disney made $13 billion in the worldwide box office in 2019 (Coyle, 2019)</a:t>
            </a:r>
          </a:p>
          <a:p>
            <a:r>
              <a:rPr lang="en-US" dirty="0"/>
              <a:t>80% of movies fail to recoup production budget (Moore, 2019)</a:t>
            </a:r>
          </a:p>
          <a:p>
            <a:endParaRPr lang="en-US" dirty="0"/>
          </a:p>
          <a:p>
            <a:endParaRPr lang="en-US" dirty="0"/>
          </a:p>
        </p:txBody>
      </p:sp>
    </p:spTree>
    <p:extLst>
      <p:ext uri="{BB962C8B-B14F-4D97-AF65-F5344CB8AC3E}">
        <p14:creationId xmlns:p14="http://schemas.microsoft.com/office/powerpoint/2010/main" val="270807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t>Purpose: Help save on movie production costs</a:t>
            </a:r>
          </a:p>
          <a:p>
            <a:r>
              <a:rPr lang="en-US" dirty="0"/>
              <a:t>Target movie profitability prior to production</a:t>
            </a:r>
          </a:p>
          <a:p>
            <a:r>
              <a:rPr lang="en-US" dirty="0"/>
              <a:t>Generate prediction model to help determine profitability</a:t>
            </a:r>
          </a:p>
          <a:p>
            <a:r>
              <a:rPr lang="en-US" dirty="0"/>
              <a:t>Use only data available before movie is produced</a:t>
            </a:r>
          </a:p>
        </p:txBody>
      </p:sp>
    </p:spTree>
    <p:extLst>
      <p:ext uri="{BB962C8B-B14F-4D97-AF65-F5344CB8AC3E}">
        <p14:creationId xmlns:p14="http://schemas.microsoft.com/office/powerpoint/2010/main" val="104519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t>Link: </a:t>
            </a:r>
            <a:r>
              <a:rPr lang="en-US" dirty="0">
                <a:hlinkClick r:id="rId3"/>
              </a:rPr>
              <a:t>https://www.kaggle.com/stefanoleone992/imdb-extensive-dataset?select=IMDb+movies.csv</a:t>
            </a:r>
            <a:endParaRPr lang="en-US" dirty="0"/>
          </a:p>
          <a:p>
            <a:r>
              <a:rPr lang="en-US" dirty="0"/>
              <a:t>85,000+ rows of movie data</a:t>
            </a:r>
          </a:p>
          <a:p>
            <a:r>
              <a:rPr lang="en-US" dirty="0"/>
              <a:t>All data points used must contain budget and worldwide income data </a:t>
            </a:r>
          </a:p>
          <a:p>
            <a:r>
              <a:rPr lang="en-US" dirty="0"/>
              <a:t>Lots of nominal data </a:t>
            </a:r>
          </a:p>
          <a:p>
            <a:r>
              <a:rPr lang="en-US" dirty="0"/>
              <a:t>Limited quantitative data</a:t>
            </a:r>
          </a:p>
        </p:txBody>
      </p:sp>
    </p:spTree>
    <p:extLst>
      <p:ext uri="{BB962C8B-B14F-4D97-AF65-F5344CB8AC3E}">
        <p14:creationId xmlns:p14="http://schemas.microsoft.com/office/powerpoint/2010/main" val="358976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t>H</a:t>
            </a:r>
            <a:r>
              <a:rPr lang="en-US" baseline="-25000" dirty="0"/>
              <a:t>0</a:t>
            </a:r>
            <a:r>
              <a:rPr lang="en-US" dirty="0"/>
              <a:t>: </a:t>
            </a:r>
            <a:r>
              <a:rPr lang="en-US" dirty="0">
                <a:effectLst/>
              </a:rPr>
              <a:t>There is no statistically significant relationship among between the independent variables and the revenue generated by the movie.</a:t>
            </a:r>
          </a:p>
          <a:p>
            <a:r>
              <a:rPr lang="en-US" dirty="0"/>
              <a:t>H</a:t>
            </a:r>
            <a:r>
              <a:rPr lang="en-US" baseline="-25000" dirty="0"/>
              <a:t>1</a:t>
            </a:r>
            <a:r>
              <a:rPr lang="en-US" dirty="0"/>
              <a:t>: </a:t>
            </a:r>
            <a:r>
              <a:rPr lang="en-US" dirty="0">
                <a:effectLst/>
              </a:rPr>
              <a:t>There is a statistically significant relationship among between the independent variables and the revenue generated by the movie.</a:t>
            </a:r>
          </a:p>
          <a:p>
            <a:endParaRPr lang="en-US" dirty="0">
              <a:effectLst/>
            </a:endParaRPr>
          </a:p>
          <a:p>
            <a:pPr marL="36900" indent="0">
              <a:buNone/>
            </a:pPr>
            <a:endParaRPr lang="en-US" baseline="-25000" dirty="0"/>
          </a:p>
        </p:txBody>
      </p:sp>
    </p:spTree>
    <p:extLst>
      <p:ext uri="{BB962C8B-B14F-4D97-AF65-F5344CB8AC3E}">
        <p14:creationId xmlns:p14="http://schemas.microsoft.com/office/powerpoint/2010/main" val="200275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effectLst/>
              </a:rPr>
              <a:t>Understand correlation between features and revenue</a:t>
            </a:r>
          </a:p>
          <a:p>
            <a:r>
              <a:rPr lang="en-US" dirty="0">
                <a:effectLst/>
              </a:rPr>
              <a:t>Avoid common machine learning problems like overfitting</a:t>
            </a:r>
          </a:p>
          <a:p>
            <a:r>
              <a:rPr lang="en-US" dirty="0">
                <a:effectLst/>
              </a:rPr>
              <a:t>Determine best machine learning model for the task</a:t>
            </a:r>
          </a:p>
          <a:p>
            <a:pPr marL="36900" indent="0">
              <a:buNone/>
            </a:pPr>
            <a:endParaRPr lang="en-US" baseline="-25000" dirty="0"/>
          </a:p>
        </p:txBody>
      </p:sp>
    </p:spTree>
    <p:extLst>
      <p:ext uri="{BB962C8B-B14F-4D97-AF65-F5344CB8AC3E}">
        <p14:creationId xmlns:p14="http://schemas.microsoft.com/office/powerpoint/2010/main" val="57704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Research Design Pre-Model</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effectLst/>
              </a:rPr>
              <a:t>Remove data with null values for budget and revenue</a:t>
            </a:r>
          </a:p>
          <a:p>
            <a:r>
              <a:rPr lang="en-US" dirty="0">
                <a:effectLst/>
              </a:rPr>
              <a:t>Create dummy variables for nominal data</a:t>
            </a:r>
          </a:p>
          <a:p>
            <a:r>
              <a:rPr lang="en-US" dirty="0">
                <a:effectLst/>
              </a:rPr>
              <a:t>Run correlation analysis &amp; remove weak correlations</a:t>
            </a:r>
          </a:p>
          <a:p>
            <a:pPr marL="36900" indent="0">
              <a:buNone/>
            </a:pPr>
            <a:endParaRPr lang="en-US" baseline="-25000" dirty="0"/>
          </a:p>
        </p:txBody>
      </p:sp>
    </p:spTree>
    <p:extLst>
      <p:ext uri="{BB962C8B-B14F-4D97-AF65-F5344CB8AC3E}">
        <p14:creationId xmlns:p14="http://schemas.microsoft.com/office/powerpoint/2010/main" val="324885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AC0C-4EC9-41A7-B3C1-88B29D17C786}"/>
              </a:ext>
            </a:extLst>
          </p:cNvPr>
          <p:cNvSpPr>
            <a:spLocks noGrp="1"/>
          </p:cNvSpPr>
          <p:nvPr>
            <p:ph type="title"/>
          </p:nvPr>
        </p:nvSpPr>
        <p:spPr/>
        <p:txBody>
          <a:bodyPr/>
          <a:lstStyle/>
          <a:p>
            <a:r>
              <a:rPr lang="en-US" dirty="0"/>
              <a:t>Research Design Model</a:t>
            </a:r>
          </a:p>
        </p:txBody>
      </p:sp>
      <p:sp>
        <p:nvSpPr>
          <p:cNvPr id="3" name="Content Placeholder 2">
            <a:extLst>
              <a:ext uri="{FF2B5EF4-FFF2-40B4-BE49-F238E27FC236}">
                <a16:creationId xmlns:a16="http://schemas.microsoft.com/office/drawing/2014/main" id="{5DBF8D7D-E273-4AF5-80BE-D4A55330BC3F}"/>
              </a:ext>
            </a:extLst>
          </p:cNvPr>
          <p:cNvSpPr>
            <a:spLocks noGrp="1"/>
          </p:cNvSpPr>
          <p:nvPr>
            <p:ph idx="1"/>
          </p:nvPr>
        </p:nvSpPr>
        <p:spPr/>
        <p:txBody>
          <a:bodyPr/>
          <a:lstStyle/>
          <a:p>
            <a:r>
              <a:rPr lang="en-US" dirty="0">
                <a:effectLst/>
              </a:rPr>
              <a:t>Split data into training, validation, and test sets</a:t>
            </a:r>
          </a:p>
          <a:p>
            <a:r>
              <a:rPr lang="en-US" dirty="0">
                <a:effectLst/>
              </a:rPr>
              <a:t>Fit Random Forest model and Logistic Regression model</a:t>
            </a:r>
          </a:p>
          <a:p>
            <a:r>
              <a:rPr lang="en-US" dirty="0">
                <a:effectLst/>
              </a:rPr>
              <a:t>Tune hyperparameters with validation set</a:t>
            </a:r>
          </a:p>
          <a:p>
            <a:r>
              <a:rPr lang="en-US" dirty="0">
                <a:effectLst/>
              </a:rPr>
              <a:t>Test model with test data</a:t>
            </a:r>
          </a:p>
          <a:p>
            <a:r>
              <a:rPr lang="en-US" dirty="0">
                <a:effectLst/>
              </a:rPr>
              <a:t>Analyze performance metrics</a:t>
            </a:r>
          </a:p>
          <a:p>
            <a:pPr marL="36900" indent="0">
              <a:buNone/>
            </a:pPr>
            <a:endParaRPr lang="en-US" baseline="-25000" dirty="0"/>
          </a:p>
        </p:txBody>
      </p:sp>
    </p:spTree>
    <p:extLst>
      <p:ext uri="{BB962C8B-B14F-4D97-AF65-F5344CB8AC3E}">
        <p14:creationId xmlns:p14="http://schemas.microsoft.com/office/powerpoint/2010/main" val="3769745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{2CDC49B1-843E-4F98-B4AE-D76119CC44B7}tf55705232_win32</Template>
  <TotalTime>231</TotalTime>
  <Words>1976</Words>
  <Application>Microsoft Office PowerPoint</Application>
  <PresentationFormat>Widescreen</PresentationFormat>
  <Paragraphs>161</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Goudy Old Style</vt:lpstr>
      <vt:lpstr>Wingdings 2</vt:lpstr>
      <vt:lpstr>SlateVTI</vt:lpstr>
      <vt:lpstr>Using Machine Learning to Predict Movie Profitability</vt:lpstr>
      <vt:lpstr>Disney</vt:lpstr>
      <vt:lpstr>Film Industry</vt:lpstr>
      <vt:lpstr>Project Introduction</vt:lpstr>
      <vt:lpstr>Data Source</vt:lpstr>
      <vt:lpstr>Hypothesis</vt:lpstr>
      <vt:lpstr>Objectives</vt:lpstr>
      <vt:lpstr>Research Design Pre-Model</vt:lpstr>
      <vt:lpstr>Research Design Model</vt:lpstr>
      <vt:lpstr>Findings Pre-Model</vt:lpstr>
      <vt:lpstr>Findings Logistic Regression Model</vt:lpstr>
      <vt:lpstr>Findings Random Forest Model</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Movie Profitability</dc:title>
  <dc:creator>Harshil Patel</dc:creator>
  <cp:lastModifiedBy>Harshil Patel</cp:lastModifiedBy>
  <cp:revision>18</cp:revision>
  <dcterms:created xsi:type="dcterms:W3CDTF">2021-04-02T16:05:48Z</dcterms:created>
  <dcterms:modified xsi:type="dcterms:W3CDTF">2021-04-03T21:57:35Z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