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76" r:id="rId8"/>
    <p:sldId id="259" r:id="rId9"/>
    <p:sldId id="278" r:id="rId10"/>
    <p:sldId id="277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718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17" y="1444269"/>
            <a:ext cx="8555005" cy="960631"/>
          </a:xfrm>
        </p:spPr>
        <p:txBody>
          <a:bodyPr/>
          <a:lstStyle/>
          <a:p>
            <a:r>
              <a:rPr lang="en-US" dirty="0"/>
              <a:t>Market Basket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697" y="2570583"/>
            <a:ext cx="9500507" cy="1984731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Harshil Mukesh Bhavsar (c0863170)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Ritu Vinodbhai Kumbhani (c0865677)</a:t>
            </a: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Shivam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Arvindbhai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Machhi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(c0871186)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Jeet Dhaneshkumar Patel (c0868588)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186" y="2101442"/>
            <a:ext cx="10299829" cy="322633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Market basket analysis is a widely used data mining technique to identify patterns of co-occurrence among products that are frequently purchased together by customers. The </a:t>
            </a:r>
            <a:r>
              <a:rPr lang="en-US" dirty="0" err="1"/>
              <a:t>Apriori</a:t>
            </a:r>
            <a:r>
              <a:rPr lang="en-US" dirty="0"/>
              <a:t> algorithm is a popular method for performing market basket analysis, which works by iteratively generating frequent </a:t>
            </a:r>
            <a:r>
              <a:rPr lang="en-US" dirty="0" err="1"/>
              <a:t>itemsets</a:t>
            </a:r>
            <a:r>
              <a:rPr lang="en-US" dirty="0"/>
              <a:t> and association rules.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project is about analysis of customer purchase data with the </a:t>
            </a:r>
            <a:r>
              <a:rPr lang="en-US" dirty="0" err="1"/>
              <a:t>Apriori</a:t>
            </a:r>
            <a:r>
              <a:rPr lang="en-US" dirty="0"/>
              <a:t> algorithm, including its key concepts, methodologies, and practical applications.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Market basket analysis (MBA) is a data mining technique that allows one to relate to purchase patterns in any retail terrain. MBA is a set of statistical affinity computations that punctuate coping patterns to help business leaders understand – and eventually serve – their guests more. MBA, in its utmost introductory form, quests for the most common product combinations in deals.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 -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Simply put, MBA is a data mining technique that allows a store proprietor to dissect and determine product combinations, which particulars are related, and which particulars guests constantly buy together. It’s a lovely strategy grounded on the introductory principle that if we buy commodity, we ’re obliged to buy or avoid commodity differently (or a bunch of effects).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6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542" y="793102"/>
            <a:ext cx="3199233" cy="927734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5F65D0-1821-1283-FFCA-92C91BDC6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819" y="1866122"/>
            <a:ext cx="6245912" cy="1278245"/>
          </a:xfrm>
        </p:spPr>
        <p:txBody>
          <a:bodyPr/>
          <a:lstStyle/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tabLst>
                <a:tab pos="182880" algn="l"/>
              </a:tabLst>
            </a:pPr>
            <a:r>
              <a:rPr lang="en-US" sz="1800" spc="-5" dirty="0">
                <a:effectLst/>
                <a:latin typeface="Tenorite (Body)"/>
                <a:ea typeface="SimSun" panose="02010600030101010101" pitchFamily="2" charset="-122"/>
              </a:rPr>
              <a:t>The dataset which we used here consists of 7 attributes helpful which help to analyze customer buying patterns. The dataset contains 522065 rows. The 7 features are as follows:</a:t>
            </a:r>
          </a:p>
          <a:p>
            <a:pPr marL="285750" marR="0" indent="-28575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z="1800" spc="-5" dirty="0">
                <a:effectLst/>
                <a:latin typeface="Tenorite (Body)"/>
                <a:ea typeface="SimSun" panose="02010600030101010101" pitchFamily="2" charset="-122"/>
              </a:rPr>
              <a:t> </a:t>
            </a:r>
            <a:r>
              <a:rPr lang="en-US" sz="1800" b="1" spc="-5" dirty="0" err="1">
                <a:effectLst/>
                <a:latin typeface="Tenorite (Body)"/>
                <a:ea typeface="SimSun" panose="02010600030101010101" pitchFamily="2" charset="-122"/>
              </a:rPr>
              <a:t>BillNo</a:t>
            </a:r>
            <a:r>
              <a:rPr lang="en-US" sz="1800" spc="-5" dirty="0">
                <a:effectLst/>
                <a:latin typeface="Tenorite (Body)"/>
                <a:ea typeface="SimSun" panose="02010600030101010101" pitchFamily="2" charset="-122"/>
              </a:rPr>
              <a:t>: 6-digit number assigned to each transaction. Nominal.</a:t>
            </a:r>
          </a:p>
          <a:p>
            <a:pPr marL="285750" marR="0" indent="-28575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z="1800" spc="-5" dirty="0">
                <a:effectLst/>
                <a:latin typeface="Tenorite (Body)"/>
                <a:ea typeface="SimSun" panose="02010600030101010101" pitchFamily="2" charset="-122"/>
              </a:rPr>
              <a:t> </a:t>
            </a:r>
            <a:r>
              <a:rPr lang="en-US" sz="1800" b="1" spc="-5" dirty="0" err="1">
                <a:effectLst/>
                <a:latin typeface="Tenorite (Body)"/>
                <a:ea typeface="SimSun" panose="02010600030101010101" pitchFamily="2" charset="-122"/>
              </a:rPr>
              <a:t>Itemname</a:t>
            </a:r>
            <a:r>
              <a:rPr lang="en-US" sz="1800" spc="-5" dirty="0">
                <a:effectLst/>
                <a:latin typeface="Tenorite (Body)"/>
                <a:ea typeface="SimSun" panose="02010600030101010101" pitchFamily="2" charset="-122"/>
              </a:rPr>
              <a:t>: Product name. Nominal. </a:t>
            </a:r>
          </a:p>
          <a:p>
            <a:pPr marL="285750" marR="0" indent="-28575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z="1800" b="1" spc="-5" dirty="0">
                <a:effectLst/>
                <a:latin typeface="Tenorite (Body)"/>
                <a:ea typeface="SimSun" panose="02010600030101010101" pitchFamily="2" charset="-122"/>
              </a:rPr>
              <a:t>Quantity</a:t>
            </a:r>
            <a:r>
              <a:rPr lang="en-US" sz="1800" spc="-5" dirty="0">
                <a:effectLst/>
                <a:latin typeface="Tenorite (Body)"/>
                <a:ea typeface="SimSun" panose="02010600030101010101" pitchFamily="2" charset="-122"/>
              </a:rPr>
              <a:t>: The quantities of each product per transaction. Numeric.</a:t>
            </a:r>
          </a:p>
          <a:p>
            <a:pPr marL="285750" marR="0" indent="-28575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z="1800" b="1" spc="-5" dirty="0">
                <a:effectLst/>
                <a:latin typeface="Tenorite (Body)"/>
                <a:ea typeface="SimSun" panose="02010600030101010101" pitchFamily="2" charset="-122"/>
              </a:rPr>
              <a:t>Date</a:t>
            </a:r>
            <a:r>
              <a:rPr lang="en-US" sz="1800" spc="-5" dirty="0">
                <a:effectLst/>
                <a:latin typeface="Tenorite (Body)"/>
                <a:ea typeface="SimSun" panose="02010600030101010101" pitchFamily="2" charset="-122"/>
              </a:rPr>
              <a:t>: The day and time when each transaction was generated. Numeric.</a:t>
            </a:r>
          </a:p>
          <a:p>
            <a:pPr marL="285750" marR="0" indent="-28575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z="1800" b="1" spc="-5" dirty="0">
                <a:effectLst/>
                <a:latin typeface="Tenorite (Body)"/>
                <a:ea typeface="SimSun" panose="02010600030101010101" pitchFamily="2" charset="-122"/>
              </a:rPr>
              <a:t>Price</a:t>
            </a:r>
            <a:r>
              <a:rPr lang="en-US" sz="1800" spc="-5" dirty="0">
                <a:effectLst/>
                <a:latin typeface="Tenorite (Body)"/>
                <a:ea typeface="SimSun" panose="02010600030101010101" pitchFamily="2" charset="-122"/>
              </a:rPr>
              <a:t>: Product price. Numeric.</a:t>
            </a:r>
          </a:p>
          <a:p>
            <a:pPr marL="285750" marR="0" indent="-28575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z="1800" b="1" spc="-5" dirty="0" err="1">
                <a:effectLst/>
                <a:latin typeface="Tenorite (Body)"/>
                <a:ea typeface="SimSun" panose="02010600030101010101" pitchFamily="2" charset="-122"/>
              </a:rPr>
              <a:t>CustomerID</a:t>
            </a:r>
            <a:r>
              <a:rPr lang="en-US" sz="1800" spc="-5" dirty="0">
                <a:effectLst/>
                <a:latin typeface="Tenorite (Body)"/>
                <a:ea typeface="SimSun" panose="02010600030101010101" pitchFamily="2" charset="-122"/>
              </a:rPr>
              <a:t>: 5-digit number assigned to each customer. Nominal.</a:t>
            </a:r>
          </a:p>
          <a:p>
            <a:pPr marL="285750" marR="0" indent="-28575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z="1800" b="1" spc="-5" dirty="0">
                <a:effectLst/>
                <a:latin typeface="Tenorite (Body)"/>
                <a:ea typeface="SimSun" panose="02010600030101010101" pitchFamily="2" charset="-122"/>
              </a:rPr>
              <a:t>Country</a:t>
            </a:r>
            <a:r>
              <a:rPr lang="en-US" sz="1800" spc="-5" dirty="0">
                <a:effectLst/>
                <a:latin typeface="Tenorite (Body)"/>
                <a:ea typeface="SimSun" panose="02010600030101010101" pitchFamily="2" charset="-122"/>
              </a:rPr>
              <a:t>: Name of the country where each customer resides. Nominal.</a:t>
            </a:r>
          </a:p>
          <a:p>
            <a:endParaRPr lang="en-US" dirty="0">
              <a:latin typeface="Tenorite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542" y="0"/>
            <a:ext cx="4664140" cy="1720836"/>
          </a:xfrm>
        </p:spPr>
        <p:txBody>
          <a:bodyPr/>
          <a:lstStyle/>
          <a:p>
            <a:r>
              <a:rPr lang="en-US" sz="4400" dirty="0"/>
              <a:t>Technology Used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5F65D0-1821-1283-FFCA-92C91BDC6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819" y="1866122"/>
            <a:ext cx="6245912" cy="293914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Tenorite (Body)"/>
              </a:rPr>
              <a:t>Pyspark</a:t>
            </a:r>
            <a:endParaRPr lang="en-US" dirty="0">
              <a:latin typeface="Tenorite (Body)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Tenorite (Body)"/>
              </a:rPr>
              <a:t>SqlContext</a:t>
            </a:r>
            <a:endParaRPr lang="en-US" dirty="0">
              <a:latin typeface="Tenorite (Body)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enorite (Body)"/>
              </a:rPr>
              <a:t>Seaborn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enorite (Body)"/>
              </a:rPr>
              <a:t>Pandas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Tenorite (Body)"/>
              </a:rPr>
              <a:t>Numpy</a:t>
            </a:r>
            <a:endParaRPr lang="en-US" dirty="0">
              <a:latin typeface="Tenorite (Body)"/>
            </a:endParaRPr>
          </a:p>
          <a:p>
            <a:endParaRPr lang="en-US" dirty="0">
              <a:latin typeface="Tenorite (Body)"/>
            </a:endParaRPr>
          </a:p>
        </p:txBody>
      </p:sp>
    </p:spTree>
    <p:extLst>
      <p:ext uri="{BB962C8B-B14F-4D97-AF65-F5344CB8AC3E}">
        <p14:creationId xmlns:p14="http://schemas.microsoft.com/office/powerpoint/2010/main" val="281612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542" y="793102"/>
            <a:ext cx="4001666" cy="927734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5F65D0-1821-1283-FFCA-92C91BDC6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819" y="1866122"/>
            <a:ext cx="6245912" cy="2920482"/>
          </a:xfrm>
        </p:spPr>
        <p:txBody>
          <a:bodyPr/>
          <a:lstStyle/>
          <a:p>
            <a:r>
              <a:rPr lang="en-US" sz="2000" dirty="0">
                <a:latin typeface="Tenorite (Body)"/>
              </a:rPr>
              <a:t>[1] </a:t>
            </a:r>
            <a:r>
              <a:rPr lang="en-US" sz="2000" dirty="0" err="1">
                <a:latin typeface="Tenorite (Body)"/>
              </a:rPr>
              <a:t>Apriori</a:t>
            </a:r>
            <a:r>
              <a:rPr lang="en-US" sz="2000" dirty="0">
                <a:latin typeface="Tenorite (Body)"/>
              </a:rPr>
              <a:t> Algorithm in Data Mining: Implementation With Examples. (2023, February 17). Software Testing Help. https://www.softwaretestinghelp.com/apriori-algorithm/</a:t>
            </a:r>
          </a:p>
          <a:p>
            <a:r>
              <a:rPr lang="en-US" sz="2000" dirty="0">
                <a:latin typeface="Tenorite (Body)"/>
              </a:rPr>
              <a:t>[2] Ganiyu, I. S. (2023, January 18). Market Basket Analysis in Data Mining Simplified 101 - Learn | </a:t>
            </a:r>
            <a:r>
              <a:rPr lang="en-US" sz="2000" dirty="0" err="1">
                <a:latin typeface="Tenorite (Body)"/>
              </a:rPr>
              <a:t>Hevo</a:t>
            </a:r>
            <a:r>
              <a:rPr lang="en-US" sz="2000" dirty="0">
                <a:latin typeface="Tenorite (Body)"/>
              </a:rPr>
              <a:t>. Learn | </a:t>
            </a:r>
            <a:r>
              <a:rPr lang="en-US" sz="2000" dirty="0" err="1">
                <a:latin typeface="Tenorite (Body)"/>
              </a:rPr>
              <a:t>Hevo</a:t>
            </a:r>
            <a:r>
              <a:rPr lang="en-US" sz="2000" dirty="0">
                <a:latin typeface="Tenorite (Body)"/>
              </a:rPr>
              <a:t>. https://hevodata.com/learn/market-basket-analysis-in-data-mining/ </a:t>
            </a:r>
          </a:p>
          <a:p>
            <a:endParaRPr lang="en-US" dirty="0">
              <a:latin typeface="Tenorite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301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{CFC0BD4F-8536-406C-BBC8-8B35A6E2E13D}tf45331398_win32</Template>
  <TotalTime>10</TotalTime>
  <Words>446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Tenorite</vt:lpstr>
      <vt:lpstr>Tenorite (Body)</vt:lpstr>
      <vt:lpstr>Times New Roman</vt:lpstr>
      <vt:lpstr>Office Theme</vt:lpstr>
      <vt:lpstr>Market Basket Analysis</vt:lpstr>
      <vt:lpstr>Abstract</vt:lpstr>
      <vt:lpstr>Introduction</vt:lpstr>
      <vt:lpstr>Introduction - Continue</vt:lpstr>
      <vt:lpstr>Dataset</vt:lpstr>
      <vt:lpstr>Technology Used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Analysis</dc:title>
  <dc:creator>Harshil Mukesh Bhavsar</dc:creator>
  <cp:lastModifiedBy>Harshil Mukesh Bhavsar</cp:lastModifiedBy>
  <cp:revision>7</cp:revision>
  <dcterms:created xsi:type="dcterms:W3CDTF">2023-03-11T02:54:46Z</dcterms:created>
  <dcterms:modified xsi:type="dcterms:W3CDTF">2023-03-11T03:10:22Z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