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15" r:id="rId3"/>
    <p:sldId id="328" r:id="rId4"/>
    <p:sldId id="333" r:id="rId5"/>
    <p:sldId id="335" r:id="rId6"/>
    <p:sldId id="334" r:id="rId7"/>
    <p:sldId id="329" r:id="rId8"/>
    <p:sldId id="330" r:id="rId9"/>
    <p:sldId id="331" r:id="rId10"/>
    <p:sldId id="332" r:id="rId11"/>
    <p:sldId id="336" r:id="rId12"/>
    <p:sldId id="327" r:id="rId13"/>
    <p:sldId id="325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052"/>
    <a:srgbClr val="E20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541"/>
  </p:normalViewPr>
  <p:slideViewPr>
    <p:cSldViewPr>
      <p:cViewPr>
        <p:scale>
          <a:sx n="70" d="100"/>
          <a:sy n="70" d="100"/>
        </p:scale>
        <p:origin x="-618" y="-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7146F-1C03-6F41-8E03-CCB25A4122E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F35A8-A9DC-5446-9B3E-5A93CDA9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F35A8-A9DC-5446-9B3E-5A93CDA9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F35A8-A9DC-5446-9B3E-5A93CDA90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F35A8-A9DC-5446-9B3E-5A93CDA90D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65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4b262e0b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f4b262e0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F35A8-A9DC-5446-9B3E-5A93CDA90D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62B8-1564-4503-8CB6-C432C1D58A12}" type="datetime1">
              <a:rPr lang="en-IN" smtClean="0"/>
              <a:t>16-10-2018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8748" y="6019800"/>
            <a:ext cx="2554505" cy="701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C02-A6A4-440F-BF64-75468CA59BEA}" type="datetime1">
              <a:rPr lang="en-IN" smtClean="0"/>
              <a:t>16-10-2018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604B-2396-49EE-94EC-4E859A448E59}" type="datetime1">
              <a:rPr lang="en-IN" smtClean="0"/>
              <a:t>16-10-2018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1CCA-0B83-4BB4-8FCC-3156828A628F}" type="datetime1">
              <a:rPr lang="en-IN" smtClean="0"/>
              <a:t>16-10-2018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A281-D2ED-40E7-9413-A22771722E79}" type="datetime1">
              <a:rPr lang="en-IN" smtClean="0"/>
              <a:t>16-10-2018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18DD-5410-42BE-856A-28C40D717660}" type="datetime1">
              <a:rPr lang="en-IN" smtClean="0"/>
              <a:t>16-10-2018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2B49-A26A-4659-93C0-C08F63BF9E9E}" type="datetime1">
              <a:rPr lang="en-IN" smtClean="0"/>
              <a:t>16-10-2018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AAD-01FA-4DCD-AA06-1A560B041141}" type="datetime1">
              <a:rPr lang="en-IN" smtClean="0"/>
              <a:t>16-10-2018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A7C7-1D80-441E-A4D3-8B6B6C60B5AD}" type="datetime1">
              <a:rPr lang="en-IN" smtClean="0"/>
              <a:t>16-10-2018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4F63-41C9-4FA1-9265-561DF249336B}" type="datetime1">
              <a:rPr lang="en-IN" smtClean="0"/>
              <a:t>16-10-2018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E64B-DB3E-40B4-9DF0-F8BF623551AA}" type="datetime1">
              <a:rPr lang="en-IN" smtClean="0"/>
              <a:t>16-10-2018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CCF5-EE39-430D-BAA7-3FED9EEEE528}" type="datetime1">
              <a:rPr lang="en-IN" smtClean="0"/>
              <a:t>16-10-2018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589"/>
            <a:ext cx="12192000" cy="180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yc.streetsblog.org/2015/09/01/wider-32nd-street-sidewalk-could-be-erased-to-bring-back-loading-zon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8600"/>
            <a:ext cx="10058400" cy="1752600"/>
          </a:xfrm>
        </p:spPr>
        <p:txBody>
          <a:bodyPr>
            <a:normAutofit/>
          </a:bodyPr>
          <a:lstStyle/>
          <a:p>
            <a:r>
              <a:rPr lang="fr-FR" b="1" dirty="0"/>
              <a:t>Pose Estimation in </a:t>
            </a:r>
            <a:r>
              <a:rPr lang="fr-FR" b="1" dirty="0" smtClean="0"/>
              <a:t>Surveillance </a:t>
            </a:r>
            <a:r>
              <a:rPr lang="fr-FR" b="1" dirty="0" err="1" smtClean="0"/>
              <a:t>Video</a:t>
            </a:r>
            <a:endParaRPr lang="en-US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381CF146-27FC-4D62-9FC1-CAB15BF69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30709"/>
              </p:ext>
            </p:extLst>
          </p:nvPr>
        </p:nvGraphicFramePr>
        <p:xfrm>
          <a:off x="990600" y="2971800"/>
          <a:ext cx="10058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Presented by: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Jeet</a:t>
                      </a:r>
                      <a:r>
                        <a:rPr lang="en-I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Jivrajani</a:t>
                      </a:r>
                      <a:r>
                        <a:rPr lang="en-I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(201501039)</a:t>
                      </a:r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Priya</a:t>
                      </a:r>
                      <a:r>
                        <a:rPr lang="en-I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Mehta (201501085)</a:t>
                      </a:r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Harshil</a:t>
                      </a:r>
                      <a:r>
                        <a:rPr lang="en-I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Shah (201501097)</a:t>
                      </a:r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Vishwa</a:t>
                      </a:r>
                      <a:r>
                        <a:rPr lang="en-I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Saparia</a:t>
                      </a:r>
                      <a:r>
                        <a:rPr lang="en-I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(201501118)</a:t>
                      </a:r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Hiren</a:t>
                      </a:r>
                      <a:r>
                        <a:rPr lang="en-IN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Galiyawala</a:t>
                      </a:r>
                      <a:r>
                        <a:rPr lang="en-IN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(1849004)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797842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C:\Users\admin\Desktop\Figure_1-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6430" r="24182" b="10183"/>
          <a:stretch/>
        </p:blipFill>
        <p:spPr bwMode="auto">
          <a:xfrm>
            <a:off x="76200" y="1524000"/>
            <a:ext cx="2888974" cy="36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Figure_1-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9" t="6430" r="23503" b="10183"/>
          <a:stretch/>
        </p:blipFill>
        <p:spPr bwMode="auto">
          <a:xfrm>
            <a:off x="3200400" y="1524000"/>
            <a:ext cx="2902226" cy="36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esktop\Figure_1-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4" t="6430" r="23678" b="10183"/>
          <a:stretch/>
        </p:blipFill>
        <p:spPr bwMode="auto">
          <a:xfrm>
            <a:off x="6172200" y="1524001"/>
            <a:ext cx="2902226" cy="36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\Desktop\Figure_1-6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9" t="5230" r="23517" b="11392"/>
          <a:stretch/>
        </p:blipFill>
        <p:spPr bwMode="auto">
          <a:xfrm>
            <a:off x="9074425" y="1447800"/>
            <a:ext cx="2998305" cy="36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2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Detection </a:t>
            </a:r>
            <a:r>
              <a:rPr lang="en" dirty="0"/>
              <a:t>of standing and sitting pose using the angles formed by the lines between the keypoints</a:t>
            </a:r>
            <a:r>
              <a:rPr lang="en" dirty="0" smtClean="0"/>
              <a:t>.</a:t>
            </a:r>
          </a:p>
          <a:p>
            <a:r>
              <a:rPr lang="en" dirty="0"/>
              <a:t>Improving the model for the side 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48944"/>
              </p:ext>
            </p:extLst>
          </p:nvPr>
        </p:nvGraphicFramePr>
        <p:xfrm>
          <a:off x="1600200" y="1752600"/>
          <a:ext cx="8610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Mask R-CNN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Jeet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Priya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Hiren</a:t>
                      </a:r>
                      <a:endParaRPr lang="en-US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Semi</a:t>
                      </a:r>
                      <a:r>
                        <a:rPr lang="en-US" sz="3200" baseline="0" dirty="0" smtClean="0"/>
                        <a:t> / weak supervision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Harshil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Vishwa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Hiren</a:t>
                      </a:r>
                      <a:endParaRPr lang="en-US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Documentation (Report + Presentation)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Harshil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Vishwa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Jeet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Priya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Hiren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3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52028"/>
            <a:ext cx="12192000" cy="1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</p:spPr>
        <p:txBody>
          <a:bodyPr spcFirstLastPara="1" wrap="square" lIns="105497" tIns="105497" rIns="105497" bIns="105497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800"/>
              <a:t>REFERENCES</a:t>
            </a:r>
            <a:endParaRPr sz="4800"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838200" y="1379225"/>
            <a:ext cx="10515600" cy="4351200"/>
          </a:xfrm>
          <a:prstGeom prst="rect">
            <a:avLst/>
          </a:prstGeom>
        </p:spPr>
        <p:txBody>
          <a:bodyPr spcFirstLastPara="1" wrap="square" lIns="105497" tIns="105497" rIns="105497" bIns="105497" anchor="t" anchorCtr="0">
            <a:noAutofit/>
          </a:bodyPr>
          <a:lstStyle/>
          <a:p>
            <a:pPr marL="0" indent="0">
              <a:buNone/>
            </a:pPr>
            <a:r>
              <a:rPr lang="en" sz="1400" dirty="0">
                <a:ea typeface="Arial"/>
                <a:cs typeface="Arial"/>
                <a:sym typeface="Arial"/>
              </a:rPr>
              <a:t>[1] </a:t>
            </a:r>
            <a:r>
              <a:rPr lang="en-US" sz="1400" dirty="0"/>
              <a:t>Li D, Zhang Z, Chen X, Ling H, Huang K. A richly annotated dataset for pedestrian attribute recognition. </a:t>
            </a:r>
            <a:r>
              <a:rPr lang="en-US" sz="1400" dirty="0" err="1"/>
              <a:t>arXiv</a:t>
            </a:r>
            <a:r>
              <a:rPr lang="en-US" sz="1400" dirty="0"/>
              <a:t> preprint arXiv:1603.07054. 2016 Mar 23</a:t>
            </a:r>
            <a:r>
              <a:rPr lang="en-US" sz="1400" dirty="0" smtClean="0"/>
              <a:t>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ea typeface="Arial"/>
                <a:cs typeface="Arial"/>
                <a:sym typeface="Arial"/>
              </a:rPr>
              <a:t>[2] </a:t>
            </a:r>
            <a:r>
              <a:rPr lang="en-US" sz="1400" dirty="0">
                <a:ea typeface="Arial"/>
                <a:cs typeface="Arial"/>
                <a:sym typeface="Arial"/>
              </a:rPr>
              <a:t>J. Deng, W. Dong, R. </a:t>
            </a:r>
            <a:r>
              <a:rPr lang="en-US" sz="1400" dirty="0" err="1">
                <a:ea typeface="Arial"/>
                <a:cs typeface="Arial"/>
                <a:sym typeface="Arial"/>
              </a:rPr>
              <a:t>Socher</a:t>
            </a:r>
            <a:r>
              <a:rPr lang="en-US" sz="1400" dirty="0">
                <a:ea typeface="Arial"/>
                <a:cs typeface="Arial"/>
                <a:sym typeface="Arial"/>
              </a:rPr>
              <a:t>, L. Li, Kai Li and Li </a:t>
            </a:r>
            <a:r>
              <a:rPr lang="en-US" sz="1400" dirty="0" err="1">
                <a:ea typeface="Arial"/>
                <a:cs typeface="Arial"/>
                <a:sym typeface="Arial"/>
              </a:rPr>
              <a:t>FeiFei</a:t>
            </a:r>
            <a:r>
              <a:rPr lang="en-US" sz="1400" dirty="0">
                <a:ea typeface="Arial"/>
                <a:cs typeface="Arial"/>
                <a:sym typeface="Arial"/>
              </a:rPr>
              <a:t>, "</a:t>
            </a:r>
            <a:r>
              <a:rPr lang="en-US" sz="1400" dirty="0" err="1">
                <a:ea typeface="Arial"/>
                <a:cs typeface="Arial"/>
                <a:sym typeface="Arial"/>
              </a:rPr>
              <a:t>ImageNet</a:t>
            </a:r>
            <a:r>
              <a:rPr lang="en-US" sz="1400" dirty="0">
                <a:ea typeface="Arial"/>
                <a:cs typeface="Arial"/>
                <a:sym typeface="Arial"/>
              </a:rPr>
              <a:t>: A large-scale hierarchical image database," </a:t>
            </a:r>
            <a:r>
              <a:rPr lang="en-US" sz="1400" i="1" dirty="0">
                <a:ea typeface="Arial"/>
                <a:cs typeface="Arial"/>
                <a:sym typeface="Arial"/>
              </a:rPr>
              <a:t>2009 IEEE Conference on Computer Vision and Pattern Recognition</a:t>
            </a:r>
            <a:r>
              <a:rPr lang="en-US" sz="1400" dirty="0">
                <a:ea typeface="Arial"/>
                <a:cs typeface="Arial"/>
                <a:sym typeface="Arial"/>
              </a:rPr>
              <a:t>, Miami, FL, 2009, pp. 248-255.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ea typeface="Arial"/>
                <a:cs typeface="Arial"/>
                <a:sym typeface="Arial"/>
              </a:rPr>
              <a:t>[3] </a:t>
            </a:r>
            <a:r>
              <a:rPr lang="en-US" sz="1400" dirty="0">
                <a:ea typeface="Arial"/>
                <a:cs typeface="Arial"/>
                <a:sym typeface="Arial"/>
              </a:rPr>
              <a:t>A. </a:t>
            </a:r>
            <a:r>
              <a:rPr lang="en-US" sz="1400" dirty="0" err="1">
                <a:ea typeface="Arial"/>
                <a:cs typeface="Arial"/>
                <a:sym typeface="Arial"/>
              </a:rPr>
              <a:t>Krizhevsky</a:t>
            </a:r>
            <a:r>
              <a:rPr lang="en-US" sz="1400" dirty="0">
                <a:ea typeface="Arial"/>
                <a:cs typeface="Arial"/>
                <a:sym typeface="Arial"/>
              </a:rPr>
              <a:t>, I. </a:t>
            </a:r>
            <a:r>
              <a:rPr lang="en-US" sz="1400" dirty="0" err="1">
                <a:ea typeface="Arial"/>
                <a:cs typeface="Arial"/>
                <a:sym typeface="Arial"/>
              </a:rPr>
              <a:t>Sutskever</a:t>
            </a:r>
            <a:r>
              <a:rPr lang="en-US" sz="1400" dirty="0">
                <a:ea typeface="Arial"/>
                <a:cs typeface="Arial"/>
                <a:sym typeface="Arial"/>
              </a:rPr>
              <a:t>, G. E. Hinton. “</a:t>
            </a:r>
            <a:r>
              <a:rPr lang="en-US" sz="1400" dirty="0" err="1">
                <a:ea typeface="Arial"/>
                <a:cs typeface="Arial"/>
                <a:sym typeface="Arial"/>
              </a:rPr>
              <a:t>ImageNet</a:t>
            </a:r>
            <a:r>
              <a:rPr lang="en-US" sz="1400" dirty="0">
                <a:ea typeface="Arial"/>
                <a:cs typeface="Arial"/>
                <a:sym typeface="Arial"/>
              </a:rPr>
              <a:t> Classification with Deep Convolutional Neural Networks”, in 25th International Conference on </a:t>
            </a:r>
            <a:r>
              <a:rPr lang="en-US" sz="1400" dirty="0">
                <a:solidFill>
                  <a:srgbClr val="222222"/>
                </a:solidFill>
                <a:ea typeface="Arial"/>
                <a:cs typeface="Arial"/>
                <a:sym typeface="Arial"/>
              </a:rPr>
              <a:t>Neural Information Processing Systems 2012 (pp. 1097 – </a:t>
            </a:r>
            <a:r>
              <a:rPr lang="en-US" sz="1400" dirty="0" smtClean="0">
                <a:solidFill>
                  <a:srgbClr val="222222"/>
                </a:solidFill>
                <a:ea typeface="Arial"/>
                <a:cs typeface="Arial"/>
                <a:sym typeface="Arial"/>
              </a:rPr>
              <a:t>1105)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222222"/>
                </a:solidFill>
                <a:cs typeface="Arial"/>
                <a:sym typeface="Arial"/>
              </a:rPr>
              <a:t>[4] </a:t>
            </a:r>
            <a:r>
              <a:rPr lang="en-US" sz="1400" dirty="0" smtClean="0"/>
              <a:t>K</a:t>
            </a:r>
            <a:r>
              <a:rPr lang="en-US" sz="1400" dirty="0"/>
              <a:t>. He, G. </a:t>
            </a:r>
            <a:r>
              <a:rPr lang="en-US" sz="1400" dirty="0" err="1"/>
              <a:t>Gkioxari</a:t>
            </a:r>
            <a:r>
              <a:rPr lang="en-US" sz="1400" dirty="0"/>
              <a:t>, P. </a:t>
            </a:r>
            <a:r>
              <a:rPr lang="en-US" sz="1400" dirty="0" err="1"/>
              <a:t>Dollár</a:t>
            </a:r>
            <a:r>
              <a:rPr lang="en-US" sz="1400" dirty="0"/>
              <a:t>, and R. </a:t>
            </a:r>
            <a:r>
              <a:rPr lang="en-US" sz="1400" dirty="0" err="1"/>
              <a:t>Girshick</a:t>
            </a:r>
            <a:r>
              <a:rPr lang="en-US" sz="1400" dirty="0"/>
              <a:t>. Mask RCNN. In IEEE International Conference on Computer Vision (ICCV), 2017, Oct 22, pp. 2980 – 2988.</a:t>
            </a:r>
            <a:endParaRPr sz="1400" dirty="0">
              <a:ea typeface="Arial"/>
              <a:cs typeface="Arial"/>
              <a:sym typeface="Arial"/>
            </a:endParaRPr>
          </a:p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400" dirty="0" smtClean="0">
                <a:ea typeface="Arial"/>
                <a:cs typeface="Arial"/>
                <a:sym typeface="Arial"/>
              </a:rPr>
              <a:t>[5] </a:t>
            </a:r>
            <a:r>
              <a:rPr lang="en-US" sz="1400" dirty="0" err="1"/>
              <a:t>Girdhar</a:t>
            </a:r>
            <a:r>
              <a:rPr lang="en-US" sz="1400" dirty="0"/>
              <a:t> R, </a:t>
            </a:r>
            <a:r>
              <a:rPr lang="en-US" sz="1400" dirty="0" err="1"/>
              <a:t>Gkioxari</a:t>
            </a:r>
            <a:r>
              <a:rPr lang="en-US" sz="1400" dirty="0"/>
              <a:t> G, </a:t>
            </a:r>
            <a:r>
              <a:rPr lang="en-US" sz="1400" dirty="0" err="1"/>
              <a:t>Torresani</a:t>
            </a:r>
            <a:r>
              <a:rPr lang="en-US" sz="1400" dirty="0"/>
              <a:t> L, </a:t>
            </a:r>
            <a:r>
              <a:rPr lang="en-US" sz="1400" dirty="0" err="1"/>
              <a:t>Paluri</a:t>
            </a:r>
            <a:r>
              <a:rPr lang="en-US" sz="1400" dirty="0"/>
              <a:t> M, Tran D. Detect-and-Track: Efficient Pose Estimation in Videos. </a:t>
            </a:r>
            <a:r>
              <a:rPr lang="en-US" sz="1400" dirty="0" err="1"/>
              <a:t>InProceedings</a:t>
            </a:r>
            <a:r>
              <a:rPr lang="en-US" sz="1400" dirty="0"/>
              <a:t> of the IEEE Conference on Computer Vision and Pattern Recognition 2018 (pp. 350-359).</a:t>
            </a:r>
            <a:endParaRPr sz="1400" dirty="0">
              <a:ea typeface="Arial"/>
              <a:cs typeface="Arial"/>
              <a:sym typeface="Arial"/>
            </a:endParaRPr>
          </a:p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400" dirty="0" smtClean="0">
                <a:ea typeface="Arial"/>
                <a:cs typeface="Arial"/>
                <a:sym typeface="Arial"/>
              </a:rPr>
              <a:t>[6] </a:t>
            </a:r>
            <a:r>
              <a:rPr lang="en-US" sz="1400" dirty="0" err="1"/>
              <a:t>Güler</a:t>
            </a:r>
            <a:r>
              <a:rPr lang="en-US" sz="1400" dirty="0"/>
              <a:t> RA, </a:t>
            </a:r>
            <a:r>
              <a:rPr lang="en-US" sz="1400" dirty="0" err="1"/>
              <a:t>Neverova</a:t>
            </a:r>
            <a:r>
              <a:rPr lang="en-US" sz="1400" dirty="0"/>
              <a:t> N, Kokkinos I. </a:t>
            </a:r>
            <a:r>
              <a:rPr lang="en-US" sz="1400" dirty="0" err="1"/>
              <a:t>Densepose</a:t>
            </a:r>
            <a:r>
              <a:rPr lang="en-US" sz="1400" dirty="0"/>
              <a:t>: Dense human pose estimation in the wild. </a:t>
            </a:r>
            <a:r>
              <a:rPr lang="en-US" sz="1400" dirty="0" err="1"/>
              <a:t>arXiv</a:t>
            </a:r>
            <a:r>
              <a:rPr lang="en-US" sz="1400" dirty="0"/>
              <a:t> preprint arXiv:1802.00434. 2018 Feb 1.</a:t>
            </a:r>
            <a:endParaRPr sz="1400" dirty="0">
              <a:ea typeface="Arial"/>
              <a:cs typeface="Arial"/>
              <a:sym typeface="Arial"/>
            </a:endParaRPr>
          </a:p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400" dirty="0" smtClean="0">
                <a:ea typeface="Arial"/>
                <a:cs typeface="Arial"/>
                <a:sym typeface="Arial"/>
              </a:rPr>
              <a:t>[7] </a:t>
            </a:r>
            <a:r>
              <a:rPr lang="en-US" sz="1400" dirty="0" err="1"/>
              <a:t>Ukita</a:t>
            </a:r>
            <a:r>
              <a:rPr lang="en-US" sz="1400" dirty="0"/>
              <a:t> N, </a:t>
            </a:r>
            <a:r>
              <a:rPr lang="en-US" sz="1400" dirty="0" err="1"/>
              <a:t>Uematsu</a:t>
            </a:r>
            <a:r>
              <a:rPr lang="en-US" sz="1400" dirty="0"/>
              <a:t> Y. Semi-and weakly-supervised human pose estimation. Computer Vision and Image Understanding. 2018 May 1;170:67-78.</a:t>
            </a:r>
            <a:endParaRPr sz="1400" dirty="0">
              <a:solidFill>
                <a:srgbClr val="222222"/>
              </a:solidFill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" sz="1400" smtClean="0">
                <a:solidFill>
                  <a:srgbClr val="222222"/>
                </a:solidFill>
                <a:ea typeface="Arial"/>
                <a:cs typeface="Arial"/>
                <a:sym typeface="Arial"/>
              </a:rPr>
              <a:t>[8] </a:t>
            </a:r>
            <a:r>
              <a:rPr lang="en-US" sz="1400" dirty="0"/>
              <a:t>Yu K, </a:t>
            </a:r>
            <a:r>
              <a:rPr lang="en-US" sz="1400" dirty="0" err="1"/>
              <a:t>Leng</a:t>
            </a:r>
            <a:r>
              <a:rPr lang="en-US" sz="1400" dirty="0"/>
              <a:t> B, Zhang Z, Li D, Huang K. Weakly-supervised learning of mid-level features for pedestrian attribute recognition and localization. </a:t>
            </a:r>
            <a:r>
              <a:rPr lang="en-US" sz="1400" dirty="0" err="1"/>
              <a:t>arXiv</a:t>
            </a:r>
            <a:r>
              <a:rPr lang="en-US" sz="1400" dirty="0"/>
              <a:t> preprint arXiv:1611.05603. 2016 Nov 17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1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8BD6A2-9B82-4DAB-8179-BF43837C31F3}"/>
              </a:ext>
            </a:extLst>
          </p:cNvPr>
          <p:cNvSpPr/>
          <p:nvPr/>
        </p:nvSpPr>
        <p:spPr>
          <a:xfrm>
            <a:off x="3101141" y="2644170"/>
            <a:ext cx="54555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600" b="1" dirty="0">
                <a:cs typeface="Times New Roman" pitchFamily="18" charset="0"/>
              </a:rPr>
              <a:t>Thank You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36DE105-B3E1-41D3-B9F4-D874ABCCE17F}"/>
              </a:ext>
            </a:extLst>
          </p:cNvPr>
          <p:cNvCxnSpPr>
            <a:cxnSpLocks/>
          </p:cNvCxnSpPr>
          <p:nvPr/>
        </p:nvCxnSpPr>
        <p:spPr>
          <a:xfrm>
            <a:off x="838200" y="2456316"/>
            <a:ext cx="10515600" cy="0"/>
          </a:xfrm>
          <a:prstGeom prst="line">
            <a:avLst/>
          </a:prstGeom>
          <a:ln w="38100">
            <a:solidFill>
              <a:srgbClr val="E20A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78DABCA-BFAB-41DD-84D5-AEC01468DED0}"/>
              </a:ext>
            </a:extLst>
          </p:cNvPr>
          <p:cNvCxnSpPr>
            <a:cxnSpLocks/>
          </p:cNvCxnSpPr>
          <p:nvPr/>
        </p:nvCxnSpPr>
        <p:spPr>
          <a:xfrm>
            <a:off x="838200" y="4314564"/>
            <a:ext cx="10515600" cy="0"/>
          </a:xfrm>
          <a:prstGeom prst="line">
            <a:avLst/>
          </a:prstGeom>
          <a:ln w="38100">
            <a:solidFill>
              <a:srgbClr val="151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cs typeface="Times New Roman" panose="02020603050405020304" pitchFamily="18" charset="0"/>
              </a:rPr>
              <a:t>Human pose estimation from surveillance video.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" y="2760539"/>
            <a:ext cx="8077200" cy="3183061"/>
            <a:chOff x="1524000" y="2284289"/>
            <a:chExt cx="6086168" cy="2497261"/>
          </a:xfrm>
        </p:grpSpPr>
        <p:pic>
          <p:nvPicPr>
            <p:cNvPr id="11" name="Google Shape;105;p15"/>
            <p:cNvPicPr preferRelativeResize="0"/>
            <p:nvPr/>
          </p:nvPicPr>
          <p:blipFill rotWithShape="1">
            <a:blip r:embed="rId3">
              <a:alphaModFix/>
            </a:blip>
            <a:srcRect l="6543" t="2315" r="40256"/>
            <a:stretch/>
          </p:blipFill>
          <p:spPr>
            <a:xfrm>
              <a:off x="1524000" y="2284289"/>
              <a:ext cx="2577922" cy="24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06;p15"/>
            <p:cNvPicPr preferRelativeResize="0"/>
            <p:nvPr/>
          </p:nvPicPr>
          <p:blipFill rotWithShape="1">
            <a:blip r:embed="rId3">
              <a:alphaModFix/>
            </a:blip>
            <a:srcRect l="6543" t="2315" r="40256"/>
            <a:stretch/>
          </p:blipFill>
          <p:spPr>
            <a:xfrm>
              <a:off x="5032246" y="2284294"/>
              <a:ext cx="2577922" cy="2497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07;p15"/>
            <p:cNvSpPr/>
            <p:nvPr/>
          </p:nvSpPr>
          <p:spPr>
            <a:xfrm>
              <a:off x="6305192" y="2970845"/>
              <a:ext cx="649108" cy="1444275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912" tIns="77912" rIns="77912" bIns="77912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09;p15"/>
            <p:cNvSpPr/>
            <p:nvPr/>
          </p:nvSpPr>
          <p:spPr>
            <a:xfrm>
              <a:off x="7078869" y="3070219"/>
              <a:ext cx="410677" cy="88695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912" tIns="77912" rIns="77912" bIns="77912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10;p15"/>
            <p:cNvSpPr/>
            <p:nvPr/>
          </p:nvSpPr>
          <p:spPr>
            <a:xfrm>
              <a:off x="5083085" y="3243206"/>
              <a:ext cx="888646" cy="1444275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912" tIns="77912" rIns="77912" bIns="77912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6" name="Google Shape;111;p15"/>
            <p:cNvCxnSpPr>
              <a:stCxn id="11" idx="3"/>
              <a:endCxn id="12" idx="1"/>
            </p:cNvCxnSpPr>
            <p:nvPr/>
          </p:nvCxnSpPr>
          <p:spPr>
            <a:xfrm>
              <a:off x="4101922" y="3532919"/>
              <a:ext cx="930324" cy="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" name="TextBox 17"/>
          <p:cNvSpPr txBox="1"/>
          <p:nvPr/>
        </p:nvSpPr>
        <p:spPr>
          <a:xfrm>
            <a:off x="9756913" y="2828574"/>
            <a:ext cx="175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Up-right,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front pose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Up-right, 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back pose</a:t>
            </a:r>
          </a:p>
          <a:p>
            <a:endParaRPr lang="en-US" sz="2400" b="1" dirty="0" smtClean="0">
              <a:solidFill>
                <a:srgbClr val="00FF00"/>
              </a:solidFill>
            </a:endParaRPr>
          </a:p>
          <a:p>
            <a:r>
              <a:rPr lang="en-US" sz="2400" b="1" dirty="0" smtClean="0">
                <a:solidFill>
                  <a:srgbClr val="00FF00"/>
                </a:solidFill>
              </a:rPr>
              <a:t>Sitting, </a:t>
            </a:r>
          </a:p>
          <a:p>
            <a:r>
              <a:rPr lang="en-US" sz="2400" b="1" dirty="0" smtClean="0">
                <a:solidFill>
                  <a:srgbClr val="00FF00"/>
                </a:solidFill>
              </a:rPr>
              <a:t>side pose</a:t>
            </a:r>
            <a:endParaRPr lang="en-US" sz="2400" b="1" dirty="0">
              <a:solidFill>
                <a:srgbClr val="00FF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6215390"/>
            <a:ext cx="6019800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itchFamily="34" charset="0"/>
                <a:cs typeface="Arial" pitchFamily="34" charset="0"/>
                <a:hlinkClick r:id="rId4"/>
              </a:rPr>
              <a:t>https://nyc.streetsblog.org/2015/09/01/wider-32nd-street-sidewalk-could-be-erased-to-bring-back-loading-zones/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RAP Dataset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334000" cy="4525963"/>
          </a:xfrm>
        </p:spPr>
        <p:txBody>
          <a:bodyPr/>
          <a:lstStyle/>
          <a:p>
            <a:r>
              <a:rPr lang="en-US" dirty="0"/>
              <a:t>A Richly Annotated Dataset for </a:t>
            </a:r>
            <a:r>
              <a:rPr lang="en-US" dirty="0" smtClean="0"/>
              <a:t>Pedestrian Attribute Recognition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D:\SEAS - AU\SRF Work\RAP\Face Front\CAM01_2014-02-15_20140215163848-20140215165240_tarid53_frame1087_line1.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600200"/>
            <a:ext cx="13906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EAS - AU\SRF Work\RAP\Face Back\CAM01_2014-02-15_20140215161032-20140215162620_tarid163_frame9754_line1.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1600200"/>
            <a:ext cx="9906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EAS - AU\SRF Work\RAP\Face Left\CAM01_2014-03-02_20140302142902-20140302144434_tarid50_frame1296_line1.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1600200"/>
            <a:ext cx="1143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EAS - AU\SRF Work\RAP\Face Right\CAM01_2014-03-01_20140301103814-20140301105026_tarid161_frame2665_line1.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0" y="1600200"/>
            <a:ext cx="11049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9700"/>
              </p:ext>
            </p:extLst>
          </p:nvPr>
        </p:nvGraphicFramePr>
        <p:xfrm>
          <a:off x="914400" y="3532292"/>
          <a:ext cx="3987800" cy="2258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3900"/>
                <a:gridCol w="1993900"/>
              </a:tblGrid>
              <a:tr h="404707">
                <a:tc>
                  <a:txBody>
                    <a:bodyPr/>
                    <a:lstStyle/>
                    <a:p>
                      <a:r>
                        <a:rPr lang="en-US" dirty="0" smtClean="0"/>
                        <a:t>Pedestrian</a:t>
                      </a:r>
                      <a:r>
                        <a:rPr lang="en-US" baseline="0" dirty="0" smtClean="0"/>
                        <a:t>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41,585</a:t>
                      </a:r>
                      <a:endParaRPr lang="en-US" dirty="0"/>
                    </a:p>
                  </a:txBody>
                  <a:tcPr/>
                </a:tc>
              </a:tr>
              <a:tr h="404707"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36 x 92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344 x 554</a:t>
                      </a:r>
                      <a:endParaRPr lang="en-US" dirty="0"/>
                    </a:p>
                  </a:txBody>
                  <a:tcPr/>
                </a:tc>
              </a:tr>
              <a:tr h="404707">
                <a:tc>
                  <a:txBody>
                    <a:bodyPr/>
                    <a:lstStyle/>
                    <a:p>
                      <a:r>
                        <a:rPr lang="en-US" dirty="0" smtClean="0"/>
                        <a:t>Cameras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4047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4047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1300" y="525780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 Front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91500" y="43066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 Back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86900" y="4495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 Left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34700" y="4687669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 Right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6324600"/>
            <a:ext cx="1135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en-US" sz="1200" dirty="0"/>
              <a:t>Li D, Zhang Z, Chen X, Ling H, Huang K. A richly annotated dataset for pedestrian attribute recognition. </a:t>
            </a:r>
            <a:r>
              <a:rPr lang="en-US" sz="1200" dirty="0" err="1"/>
              <a:t>arXiv</a:t>
            </a:r>
            <a:r>
              <a:rPr lang="en-US" sz="1200" dirty="0"/>
              <a:t> preprint arXiv:1603.07054. 2016 Mar 23.</a:t>
            </a:r>
          </a:p>
        </p:txBody>
      </p:sp>
    </p:spTree>
    <p:extLst>
      <p:ext uri="{BB962C8B-B14F-4D97-AF65-F5344CB8AC3E}">
        <p14:creationId xmlns:p14="http://schemas.microsoft.com/office/powerpoint/2010/main" val="21407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face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76488" y="2389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735163"/>
              </p:ext>
            </p:extLst>
          </p:nvPr>
        </p:nvGraphicFramePr>
        <p:xfrm>
          <a:off x="609600" y="1600200"/>
          <a:ext cx="109728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Technique</a:t>
                      </a:r>
                      <a:endParaRPr 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Face front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Face</a:t>
                      </a:r>
                      <a:r>
                        <a:rPr lang="en-US" sz="2400" baseline="0" dirty="0" smtClean="0"/>
                        <a:t> left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Face right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Haar</a:t>
                      </a:r>
                      <a:r>
                        <a:rPr lang="en-US" sz="2400" dirty="0" smtClean="0"/>
                        <a:t> cascade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LBP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HoG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dlib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5 %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6 %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5 %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Face recognition API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29 %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3 %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1 %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9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 (</a:t>
            </a:r>
            <a:r>
              <a:rPr lang="en-US" dirty="0" err="1" smtClean="0"/>
              <a:t>dlib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Google Shape;17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0825" y="2269125"/>
            <a:ext cx="1137975" cy="29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550" y="2249700"/>
            <a:ext cx="1051225" cy="29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675" y="2249700"/>
            <a:ext cx="1060500" cy="29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7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7688" y="2269125"/>
            <a:ext cx="1137975" cy="29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7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8588" y="2269125"/>
            <a:ext cx="1051250" cy="29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7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50300" y="2269125"/>
            <a:ext cx="1060500" cy="298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8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Comparative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Google Shape;21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887" y="2025514"/>
            <a:ext cx="896450" cy="305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600" y="2025514"/>
            <a:ext cx="896450" cy="305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475" y="2047875"/>
            <a:ext cx="9715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3600" y="2047875"/>
            <a:ext cx="9715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1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3107" y="2036689"/>
            <a:ext cx="1066800" cy="305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1325" y="2047874"/>
            <a:ext cx="1066800" cy="305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4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CNN Implementation details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687411"/>
              </p:ext>
            </p:extLst>
          </p:nvPr>
        </p:nvGraphicFramePr>
        <p:xfrm>
          <a:off x="2514600" y="1447800"/>
          <a:ext cx="7924800" cy="4267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  <a:gridCol w="5257800"/>
              </a:tblGrid>
              <a:tr h="38792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Pretrained</a:t>
                      </a:r>
                      <a:r>
                        <a:rPr lang="en-US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Weights of </a:t>
                      </a:r>
                      <a:r>
                        <a:rPr lang="en-US" dirty="0" err="1" smtClean="0"/>
                        <a:t>AlexNet</a:t>
                      </a:r>
                      <a:r>
                        <a:rPr lang="en-US" dirty="0" smtClean="0"/>
                        <a:t> [3] </a:t>
                      </a:r>
                      <a:r>
                        <a:rPr lang="en-US" dirty="0" err="1" smtClean="0"/>
                        <a:t>pretrained</a:t>
                      </a:r>
                      <a:r>
                        <a:rPr lang="en-US" dirty="0" smtClean="0"/>
                        <a:t> on </a:t>
                      </a:r>
                      <a:r>
                        <a:rPr lang="en-US" dirty="0" err="1" smtClean="0"/>
                        <a:t>ImageNet</a:t>
                      </a:r>
                      <a:r>
                        <a:rPr lang="en-US" dirty="0" smtClean="0"/>
                        <a:t> [2]</a:t>
                      </a:r>
                      <a:endParaRPr lang="en-US" dirty="0"/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r>
                        <a:rPr lang="en-US" dirty="0" smtClean="0"/>
                        <a:t>Fine-tuning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Layers - fc8, fc7, fc6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87927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 – 38,000</a:t>
                      </a:r>
                      <a:endParaRPr lang="en-US" dirty="0"/>
                    </a:p>
                  </a:txBody>
                  <a:tcPr/>
                </a:tc>
              </a:tr>
              <a:tr h="3879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set – 2,000</a:t>
                      </a:r>
                      <a:endParaRPr lang="en-US" dirty="0"/>
                    </a:p>
                  </a:txBody>
                  <a:tcPr/>
                </a:tc>
              </a:tr>
              <a:tr h="3879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set – 1,585</a:t>
                      </a:r>
                      <a:endParaRPr lang="en-US" dirty="0"/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(face front, face back, face left, face right)</a:t>
                      </a:r>
                      <a:endParaRPr lang="en-US" dirty="0"/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r>
                        <a:rPr lang="en-US" dirty="0" smtClean="0"/>
                        <a:t>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r>
                        <a:rPr lang="en-US" dirty="0" smtClean="0"/>
                        <a:t>Dropout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79.08 %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5867400"/>
            <a:ext cx="1135380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1200" dirty="0" smtClean="0">
                <a:ea typeface="Arial"/>
                <a:cs typeface="Arial"/>
                <a:sym typeface="Arial"/>
              </a:rPr>
              <a:t>[2] </a:t>
            </a:r>
            <a:r>
              <a:rPr lang="en-US" sz="1200" dirty="0">
                <a:ea typeface="Arial"/>
                <a:cs typeface="Arial"/>
                <a:sym typeface="Arial"/>
              </a:rPr>
              <a:t>J. Deng, W. Dong, R. </a:t>
            </a:r>
            <a:r>
              <a:rPr lang="en-US" sz="1200" dirty="0" err="1">
                <a:ea typeface="Arial"/>
                <a:cs typeface="Arial"/>
                <a:sym typeface="Arial"/>
              </a:rPr>
              <a:t>Socher</a:t>
            </a:r>
            <a:r>
              <a:rPr lang="en-US" sz="1200" dirty="0">
                <a:ea typeface="Arial"/>
                <a:cs typeface="Arial"/>
                <a:sym typeface="Arial"/>
              </a:rPr>
              <a:t>, L. Li, Kai Li and Li </a:t>
            </a:r>
            <a:r>
              <a:rPr lang="en-US" sz="1200" dirty="0" err="1">
                <a:ea typeface="Arial"/>
                <a:cs typeface="Arial"/>
                <a:sym typeface="Arial"/>
              </a:rPr>
              <a:t>FeiFei</a:t>
            </a:r>
            <a:r>
              <a:rPr lang="en-US" sz="1200" dirty="0">
                <a:ea typeface="Arial"/>
                <a:cs typeface="Arial"/>
                <a:sym typeface="Arial"/>
              </a:rPr>
              <a:t>, "</a:t>
            </a:r>
            <a:r>
              <a:rPr lang="en-US" sz="1200" dirty="0" err="1">
                <a:ea typeface="Arial"/>
                <a:cs typeface="Arial"/>
                <a:sym typeface="Arial"/>
              </a:rPr>
              <a:t>ImageNet</a:t>
            </a:r>
            <a:r>
              <a:rPr lang="en-US" sz="1200" dirty="0">
                <a:ea typeface="Arial"/>
                <a:cs typeface="Arial"/>
                <a:sym typeface="Arial"/>
              </a:rPr>
              <a:t>: A large-scale hierarchical image database," </a:t>
            </a:r>
            <a:r>
              <a:rPr lang="en-US" sz="1200" i="1" dirty="0">
                <a:ea typeface="Arial"/>
                <a:cs typeface="Arial"/>
                <a:sym typeface="Arial"/>
              </a:rPr>
              <a:t>2009 IEEE Conference on Computer Vision and Pattern Recognition</a:t>
            </a:r>
            <a:r>
              <a:rPr lang="en-US" sz="1200" dirty="0">
                <a:ea typeface="Arial"/>
                <a:cs typeface="Arial"/>
                <a:sym typeface="Arial"/>
              </a:rPr>
              <a:t>, Miami, FL, 2009, pp. 248-255.</a:t>
            </a:r>
          </a:p>
          <a:p>
            <a:pPr lvl="0" algn="just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1200" dirty="0" smtClean="0">
                <a:ea typeface="Arial"/>
                <a:cs typeface="Arial"/>
                <a:sym typeface="Arial"/>
              </a:rPr>
              <a:t>[3] </a:t>
            </a:r>
            <a:r>
              <a:rPr lang="en-US" sz="1200" dirty="0">
                <a:ea typeface="Arial"/>
                <a:cs typeface="Arial"/>
                <a:sym typeface="Arial"/>
              </a:rPr>
              <a:t>A. </a:t>
            </a:r>
            <a:r>
              <a:rPr lang="en-US" sz="1200" dirty="0" err="1">
                <a:ea typeface="Arial"/>
                <a:cs typeface="Arial"/>
                <a:sym typeface="Arial"/>
              </a:rPr>
              <a:t>Krizhevsky</a:t>
            </a:r>
            <a:r>
              <a:rPr lang="en-US" sz="1200" dirty="0">
                <a:ea typeface="Arial"/>
                <a:cs typeface="Arial"/>
                <a:sym typeface="Arial"/>
              </a:rPr>
              <a:t>, I. </a:t>
            </a:r>
            <a:r>
              <a:rPr lang="en-US" sz="1200" dirty="0" err="1">
                <a:ea typeface="Arial"/>
                <a:cs typeface="Arial"/>
                <a:sym typeface="Arial"/>
              </a:rPr>
              <a:t>Sutskever</a:t>
            </a:r>
            <a:r>
              <a:rPr lang="en-US" sz="1200" dirty="0">
                <a:ea typeface="Arial"/>
                <a:cs typeface="Arial"/>
                <a:sym typeface="Arial"/>
              </a:rPr>
              <a:t>, G. E. Hinton. “</a:t>
            </a:r>
            <a:r>
              <a:rPr lang="en-US" sz="1200" dirty="0" err="1">
                <a:ea typeface="Arial"/>
                <a:cs typeface="Arial"/>
                <a:sym typeface="Arial"/>
              </a:rPr>
              <a:t>ImageNet</a:t>
            </a:r>
            <a:r>
              <a:rPr lang="en-US" sz="1200" dirty="0">
                <a:ea typeface="Arial"/>
                <a:cs typeface="Arial"/>
                <a:sym typeface="Arial"/>
              </a:rPr>
              <a:t> Classification with Deep Convolutional Neural Networks”, in 25th International Conference on </a:t>
            </a:r>
            <a:r>
              <a:rPr lang="en-US" sz="1200" dirty="0">
                <a:solidFill>
                  <a:srgbClr val="222222"/>
                </a:solidFill>
                <a:ea typeface="Arial"/>
                <a:cs typeface="Arial"/>
                <a:sym typeface="Arial"/>
              </a:rPr>
              <a:t>Neural Information Processing Systems 2012 (pp. 1097 – 1105)</a:t>
            </a:r>
          </a:p>
        </p:txBody>
      </p:sp>
    </p:spTree>
    <p:extLst>
      <p:ext uri="{BB962C8B-B14F-4D97-AF65-F5344CB8AC3E}">
        <p14:creationId xmlns:p14="http://schemas.microsoft.com/office/powerpoint/2010/main" val="198782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272093"/>
              </p:ext>
            </p:extLst>
          </p:nvPr>
        </p:nvGraphicFramePr>
        <p:xfrm>
          <a:off x="609600" y="2077720"/>
          <a:ext cx="109728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Class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No. of images classified correctly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Total images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Accuracy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Face Front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696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96.41 %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Face Back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662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98.81 %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Face Left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24.59 %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Face Right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44.94 %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Total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89.52 %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C:\Users\admin\Desktop\Figure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0" t="5975" r="24131" b="10638"/>
          <a:stretch/>
        </p:blipFill>
        <p:spPr bwMode="auto">
          <a:xfrm>
            <a:off x="609600" y="1524000"/>
            <a:ext cx="2822713" cy="36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Figure_1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7" t="6430" r="24182" b="10183"/>
          <a:stretch/>
        </p:blipFill>
        <p:spPr bwMode="auto">
          <a:xfrm>
            <a:off x="4191000" y="1524000"/>
            <a:ext cx="2928731" cy="36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\Desktop\Figure_1-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9" t="7094" r="23958" b="10740"/>
          <a:stretch/>
        </p:blipFill>
        <p:spPr bwMode="auto">
          <a:xfrm>
            <a:off x="8229600" y="1577009"/>
            <a:ext cx="2862470" cy="359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6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779</Words>
  <Application>Microsoft Office PowerPoint</Application>
  <PresentationFormat>Custom</PresentationFormat>
  <Paragraphs>150</Paragraphs>
  <Slides>14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Pose Estimation in Surveillance Video</vt:lpstr>
      <vt:lpstr>Problem statement</vt:lpstr>
      <vt:lpstr>RAP Dataset [1]</vt:lpstr>
      <vt:lpstr>Using face detection</vt:lpstr>
      <vt:lpstr>Results (dlib)</vt:lpstr>
      <vt:lpstr>Comparative Results</vt:lpstr>
      <vt:lpstr>CNN Implementation details</vt:lpstr>
      <vt:lpstr>Results</vt:lpstr>
      <vt:lpstr>Results</vt:lpstr>
      <vt:lpstr>Results</vt:lpstr>
      <vt:lpstr>Future work</vt:lpstr>
      <vt:lpstr>Work distribution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Image based Undetectable Steganographic Technique (ImUST)</dc:title>
  <dc:creator>Administrator</dc:creator>
  <cp:lastModifiedBy>admin</cp:lastModifiedBy>
  <cp:revision>251</cp:revision>
  <dcterms:created xsi:type="dcterms:W3CDTF">2006-08-16T00:00:00Z</dcterms:created>
  <dcterms:modified xsi:type="dcterms:W3CDTF">2018-10-16T03:24:48Z</dcterms:modified>
</cp:coreProperties>
</file>