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6" name="Shape 56"/>
        <p:cNvGrpSpPr/>
        <p:nvPr/>
      </p:nvGrpSpPr>
      <p:grpSpPr>
        <a:xfrm>
          <a:off x="0" y="0"/>
          <a:ext cx="0" cy="0"/>
          <a:chOff x="0" y="0"/>
          <a:chExt cx="0" cy="0"/>
        </a:xfrm>
      </p:grpSpPr>
      <p:grpSp>
        <p:nvGrpSpPr>
          <p:cNvPr id="57" name="Google Shape;57;p4"/>
          <p:cNvGrpSpPr/>
          <p:nvPr/>
        </p:nvGrpSpPr>
        <p:grpSpPr>
          <a:xfrm>
            <a:off x="6866714" y="1256"/>
            <a:ext cx="2267379" cy="2601741"/>
            <a:chOff x="6790514" y="1256"/>
            <a:chExt cx="2267379" cy="2601741"/>
          </a:xfrm>
        </p:grpSpPr>
        <p:grpSp>
          <p:nvGrpSpPr>
            <p:cNvPr id="58" name="Google Shape;58;p4"/>
            <p:cNvGrpSpPr/>
            <p:nvPr/>
          </p:nvGrpSpPr>
          <p:grpSpPr>
            <a:xfrm>
              <a:off x="7067535" y="1256"/>
              <a:ext cx="1990358" cy="1990303"/>
              <a:chOff x="7067535" y="1256"/>
              <a:chExt cx="1990358" cy="1990303"/>
            </a:xfrm>
          </p:grpSpPr>
          <p:sp>
            <p:nvSpPr>
              <p:cNvPr id="59" name="Google Shape;59;p4"/>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4"/>
            <p:cNvGrpSpPr/>
            <p:nvPr/>
          </p:nvGrpSpPr>
          <p:grpSpPr>
            <a:xfrm>
              <a:off x="8207126" y="1807997"/>
              <a:ext cx="795000" cy="795000"/>
              <a:chOff x="8207126" y="1807997"/>
              <a:chExt cx="795000" cy="795000"/>
            </a:xfrm>
          </p:grpSpPr>
          <p:sp>
            <p:nvSpPr>
              <p:cNvPr id="63" name="Google Shape;63;p4"/>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4"/>
            <p:cNvGrpSpPr/>
            <p:nvPr/>
          </p:nvGrpSpPr>
          <p:grpSpPr>
            <a:xfrm>
              <a:off x="6790514" y="118857"/>
              <a:ext cx="548700" cy="548700"/>
              <a:chOff x="6790514" y="118857"/>
              <a:chExt cx="548700" cy="548700"/>
            </a:xfrm>
          </p:grpSpPr>
          <p:sp>
            <p:nvSpPr>
              <p:cNvPr id="67" name="Google Shape;67;p4"/>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4"/>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0" name="Google Shape;7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grpSp>
        <p:nvGrpSpPr>
          <p:cNvPr id="72" name="Google Shape;72;p5"/>
          <p:cNvGrpSpPr/>
          <p:nvPr/>
        </p:nvGrpSpPr>
        <p:grpSpPr>
          <a:xfrm>
            <a:off x="625966" y="299376"/>
            <a:ext cx="999312" cy="999312"/>
            <a:chOff x="348199" y="179450"/>
            <a:chExt cx="1116300" cy="1116300"/>
          </a:xfrm>
        </p:grpSpPr>
        <p:sp>
          <p:nvSpPr>
            <p:cNvPr id="73" name="Google Shape;7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5"/>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5"/>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7" name="Google Shape;77;p5"/>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8" name="Google Shape;7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grpSp>
        <p:nvGrpSpPr>
          <p:cNvPr id="80" name="Google Shape;80;p6"/>
          <p:cNvGrpSpPr/>
          <p:nvPr/>
        </p:nvGrpSpPr>
        <p:grpSpPr>
          <a:xfrm>
            <a:off x="625966" y="299376"/>
            <a:ext cx="999312" cy="999312"/>
            <a:chOff x="348199" y="179450"/>
            <a:chExt cx="1116300" cy="1116300"/>
          </a:xfrm>
        </p:grpSpPr>
        <p:sp>
          <p:nvSpPr>
            <p:cNvPr id="81" name="Google Shape;8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5" name="Google Shape;85;p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6" name="Google Shape;86;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7" name="Shape 87"/>
        <p:cNvGrpSpPr/>
        <p:nvPr/>
      </p:nvGrpSpPr>
      <p:grpSpPr>
        <a:xfrm>
          <a:off x="0" y="0"/>
          <a:ext cx="0" cy="0"/>
          <a:chOff x="0" y="0"/>
          <a:chExt cx="0" cy="0"/>
        </a:xfrm>
      </p:grpSpPr>
      <p:grpSp>
        <p:nvGrpSpPr>
          <p:cNvPr id="88" name="Google Shape;88;p7"/>
          <p:cNvGrpSpPr/>
          <p:nvPr/>
        </p:nvGrpSpPr>
        <p:grpSpPr>
          <a:xfrm>
            <a:off x="146769" y="3406"/>
            <a:ext cx="1233214" cy="1384535"/>
            <a:chOff x="146769" y="3406"/>
            <a:chExt cx="1233214" cy="1384535"/>
          </a:xfrm>
        </p:grpSpPr>
        <p:grpSp>
          <p:nvGrpSpPr>
            <p:cNvPr id="89" name="Google Shape;89;p7"/>
            <p:cNvGrpSpPr/>
            <p:nvPr/>
          </p:nvGrpSpPr>
          <p:grpSpPr>
            <a:xfrm>
              <a:off x="1063183" y="3406"/>
              <a:ext cx="316800" cy="688513"/>
              <a:chOff x="1063183" y="3406"/>
              <a:chExt cx="316800" cy="688513"/>
            </a:xfrm>
          </p:grpSpPr>
          <p:sp>
            <p:nvSpPr>
              <p:cNvPr id="90" name="Google Shape;90;p7"/>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7"/>
            <p:cNvGrpSpPr/>
            <p:nvPr/>
          </p:nvGrpSpPr>
          <p:grpSpPr>
            <a:xfrm>
              <a:off x="604976" y="3406"/>
              <a:ext cx="316800" cy="1036524"/>
              <a:chOff x="604976" y="3406"/>
              <a:chExt cx="316800" cy="1036524"/>
            </a:xfrm>
          </p:grpSpPr>
          <p:sp>
            <p:nvSpPr>
              <p:cNvPr id="93" name="Google Shape;93;p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7"/>
            <p:cNvGrpSpPr/>
            <p:nvPr/>
          </p:nvGrpSpPr>
          <p:grpSpPr>
            <a:xfrm>
              <a:off x="146769" y="3406"/>
              <a:ext cx="316800" cy="1384535"/>
              <a:chOff x="146769" y="3406"/>
              <a:chExt cx="316800" cy="1384535"/>
            </a:xfrm>
          </p:grpSpPr>
          <p:sp>
            <p:nvSpPr>
              <p:cNvPr id="97" name="Google Shape;97;p7"/>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1" name="Google Shape;101;p7"/>
          <p:cNvGrpSpPr/>
          <p:nvPr/>
        </p:nvGrpSpPr>
        <p:grpSpPr>
          <a:xfrm>
            <a:off x="6775084" y="2904008"/>
            <a:ext cx="2186147" cy="2239500"/>
            <a:chOff x="6775084" y="2904008"/>
            <a:chExt cx="2186147" cy="2239500"/>
          </a:xfrm>
        </p:grpSpPr>
        <p:grpSp>
          <p:nvGrpSpPr>
            <p:cNvPr id="102" name="Google Shape;102;p7"/>
            <p:cNvGrpSpPr/>
            <p:nvPr/>
          </p:nvGrpSpPr>
          <p:grpSpPr>
            <a:xfrm>
              <a:off x="6775084" y="4253708"/>
              <a:ext cx="409500" cy="889800"/>
              <a:chOff x="6775084" y="4253708"/>
              <a:chExt cx="409500" cy="889800"/>
            </a:xfrm>
          </p:grpSpPr>
          <p:sp>
            <p:nvSpPr>
              <p:cNvPr id="103" name="Google Shape;103;p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7"/>
            <p:cNvGrpSpPr/>
            <p:nvPr/>
          </p:nvGrpSpPr>
          <p:grpSpPr>
            <a:xfrm>
              <a:off x="7367299" y="3804008"/>
              <a:ext cx="409500" cy="1339500"/>
              <a:chOff x="7367299" y="3804008"/>
              <a:chExt cx="409500" cy="1339500"/>
            </a:xfrm>
          </p:grpSpPr>
          <p:sp>
            <p:nvSpPr>
              <p:cNvPr id="106" name="Google Shape;106;p7"/>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7"/>
            <p:cNvGrpSpPr/>
            <p:nvPr/>
          </p:nvGrpSpPr>
          <p:grpSpPr>
            <a:xfrm>
              <a:off x="7959516" y="3354008"/>
              <a:ext cx="409500" cy="1789500"/>
              <a:chOff x="7959516" y="3354008"/>
              <a:chExt cx="409500" cy="1789500"/>
            </a:xfrm>
          </p:grpSpPr>
          <p:sp>
            <p:nvSpPr>
              <p:cNvPr id="110" name="Google Shape;110;p7"/>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7"/>
            <p:cNvGrpSpPr/>
            <p:nvPr/>
          </p:nvGrpSpPr>
          <p:grpSpPr>
            <a:xfrm>
              <a:off x="8551731" y="2904008"/>
              <a:ext cx="409500" cy="2239500"/>
              <a:chOff x="8551731" y="2904008"/>
              <a:chExt cx="409500" cy="2239500"/>
            </a:xfrm>
          </p:grpSpPr>
          <p:sp>
            <p:nvSpPr>
              <p:cNvPr id="115" name="Google Shape;115;p7"/>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0" name="Google Shape;120;p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1" name="Google Shape;12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grpSp>
        <p:nvGrpSpPr>
          <p:cNvPr id="123" name="Google Shape;123;p8"/>
          <p:cNvGrpSpPr/>
          <p:nvPr/>
        </p:nvGrpSpPr>
        <p:grpSpPr>
          <a:xfrm>
            <a:off x="625966" y="299376"/>
            <a:ext cx="999312" cy="999312"/>
            <a:chOff x="348199" y="179450"/>
            <a:chExt cx="1116300" cy="1116300"/>
          </a:xfrm>
        </p:grpSpPr>
        <p:sp>
          <p:nvSpPr>
            <p:cNvPr id="124" name="Google Shape;124;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1250" y="803675"/>
            <a:ext cx="7801500" cy="1917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90"/>
              <a:buNone/>
            </a:pPr>
            <a:r>
              <a:rPr lang="en" sz="3870"/>
              <a:t>  GROUP-30</a:t>
            </a:r>
            <a:endParaRPr sz="3870"/>
          </a:p>
          <a:p>
            <a:pPr indent="0" lvl="0" marL="0" rtl="0" algn="l">
              <a:lnSpc>
                <a:spcPct val="100000"/>
              </a:lnSpc>
              <a:spcBef>
                <a:spcPts val="0"/>
              </a:spcBef>
              <a:spcAft>
                <a:spcPts val="0"/>
              </a:spcAft>
              <a:buSzPts val="990"/>
              <a:buNone/>
            </a:pPr>
            <a:r>
              <a:t/>
            </a:r>
            <a:endParaRPr sz="900"/>
          </a:p>
          <a:p>
            <a:pPr indent="0" lvl="0" marL="0" rtl="0" algn="l">
              <a:lnSpc>
                <a:spcPct val="100000"/>
              </a:lnSpc>
              <a:spcBef>
                <a:spcPts val="0"/>
              </a:spcBef>
              <a:spcAft>
                <a:spcPts val="0"/>
              </a:spcAft>
              <a:buSzPts val="990"/>
              <a:buNone/>
            </a:pPr>
            <a:r>
              <a:t/>
            </a:r>
            <a:endParaRPr sz="190"/>
          </a:p>
          <a:p>
            <a:pPr indent="0" lvl="0" marL="0" rtl="0" algn="l">
              <a:lnSpc>
                <a:spcPct val="100000"/>
              </a:lnSpc>
              <a:spcBef>
                <a:spcPts val="0"/>
              </a:spcBef>
              <a:spcAft>
                <a:spcPts val="0"/>
              </a:spcAft>
              <a:buSzPts val="990"/>
              <a:buNone/>
            </a:pPr>
            <a:r>
              <a:rPr lang="en" sz="4050"/>
              <a:t>  Dynamic Timetable System</a:t>
            </a:r>
            <a:endParaRPr sz="4050"/>
          </a:p>
        </p:txBody>
      </p:sp>
      <p:sp>
        <p:nvSpPr>
          <p:cNvPr id="278" name="Google Shape;278;p1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    April 4,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592700" y="582650"/>
            <a:ext cx="7524300" cy="37542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Challenges Faced</a:t>
            </a:r>
            <a:endParaRPr/>
          </a:p>
          <a:p>
            <a:pPr indent="0" lvl="0" marL="0" rtl="0" algn="l">
              <a:lnSpc>
                <a:spcPct val="100000"/>
              </a:lnSpc>
              <a:spcBef>
                <a:spcPts val="0"/>
              </a:spcBef>
              <a:spcAft>
                <a:spcPts val="0"/>
              </a:spcAft>
              <a:buSzPct val="111111"/>
              <a:buNone/>
            </a:pPr>
            <a:r>
              <a:t/>
            </a:r>
            <a:endParaRPr/>
          </a:p>
          <a:p>
            <a:pPr indent="-356908" lvl="0" marL="457200" rtl="0" algn="l">
              <a:lnSpc>
                <a:spcPct val="100000"/>
              </a:lnSpc>
              <a:spcBef>
                <a:spcPts val="0"/>
              </a:spcBef>
              <a:spcAft>
                <a:spcPts val="0"/>
              </a:spcAft>
              <a:buSzPct val="100000"/>
              <a:buChar char="●"/>
            </a:pPr>
            <a:r>
              <a:rPr lang="en" sz="2244"/>
              <a:t>The scheduling problem is NP-Hard so it was difficult to choose an efficient algorithm for our problem.</a:t>
            </a:r>
            <a:endParaRPr sz="2244"/>
          </a:p>
          <a:p>
            <a:pPr indent="-356908" lvl="0" marL="457200" rtl="0" algn="l">
              <a:lnSpc>
                <a:spcPct val="100000"/>
              </a:lnSpc>
              <a:spcBef>
                <a:spcPts val="0"/>
              </a:spcBef>
              <a:spcAft>
                <a:spcPts val="0"/>
              </a:spcAft>
              <a:buSzPct val="100000"/>
              <a:buChar char="●"/>
            </a:pPr>
            <a:r>
              <a:rPr lang="en" sz="2244"/>
              <a:t>Devising an algorithm for load-balance over scheduling was challenging.</a:t>
            </a:r>
            <a:endParaRPr sz="2244"/>
          </a:p>
          <a:p>
            <a:pPr indent="-356908" lvl="0" marL="457200" rtl="0" algn="l">
              <a:lnSpc>
                <a:spcPct val="100000"/>
              </a:lnSpc>
              <a:spcBef>
                <a:spcPts val="0"/>
              </a:spcBef>
              <a:spcAft>
                <a:spcPts val="0"/>
              </a:spcAft>
              <a:buSzPct val="100000"/>
              <a:buChar char="●"/>
            </a:pPr>
            <a:r>
              <a:rPr lang="en" sz="2244"/>
              <a:t>As it is an online project, requirements elicitation was difficult.</a:t>
            </a:r>
            <a:endParaRPr sz="2244"/>
          </a:p>
          <a:p>
            <a:pPr indent="-356908" lvl="0" marL="457200" rtl="0" algn="l">
              <a:lnSpc>
                <a:spcPct val="100000"/>
              </a:lnSpc>
              <a:spcBef>
                <a:spcPts val="0"/>
              </a:spcBef>
              <a:spcAft>
                <a:spcPts val="0"/>
              </a:spcAft>
              <a:buSzPct val="100000"/>
              <a:buChar char="●"/>
            </a:pPr>
            <a:r>
              <a:rPr lang="en" sz="2244"/>
              <a:t>There were also some challenges while managing time.</a:t>
            </a:r>
            <a:endParaRPr sz="2244"/>
          </a:p>
          <a:p>
            <a:pPr indent="0" lvl="0" marL="0" rtl="0" algn="l">
              <a:lnSpc>
                <a:spcPct val="100000"/>
              </a:lnSpc>
              <a:spcBef>
                <a:spcPts val="0"/>
              </a:spcBef>
              <a:spcAft>
                <a:spcPts val="0"/>
              </a:spcAft>
              <a:buSzPct val="178253"/>
              <a:buNone/>
            </a:pPr>
            <a:r>
              <a:t/>
            </a:r>
            <a:endParaRPr sz="2244"/>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1488950" y="301350"/>
            <a:ext cx="5637300" cy="4540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300"/>
              <a:buNone/>
            </a:pPr>
            <a:r>
              <a:rPr b="1" lang="en" sz="2700">
                <a:latin typeface="Maven Pro"/>
                <a:ea typeface="Maven Pro"/>
                <a:cs typeface="Maven Pro"/>
                <a:sym typeface="Maven Pro"/>
              </a:rPr>
              <a:t>Contribution</a:t>
            </a:r>
            <a:endParaRPr b="1" sz="2700">
              <a:latin typeface="Maven Pro"/>
              <a:ea typeface="Maven Pro"/>
              <a:cs typeface="Maven Pro"/>
              <a:sym typeface="Maven Pro"/>
            </a:endParaRPr>
          </a:p>
          <a:p>
            <a:pPr indent="0" lvl="0" marL="0" rtl="0" algn="l">
              <a:lnSpc>
                <a:spcPct val="100000"/>
              </a:lnSpc>
              <a:spcBef>
                <a:spcPts val="0"/>
              </a:spcBef>
              <a:spcAft>
                <a:spcPts val="0"/>
              </a:spcAft>
              <a:buSzPts val="1300"/>
              <a:buNone/>
            </a:pPr>
            <a:r>
              <a:t/>
            </a:r>
            <a:endParaRPr b="1" sz="2800">
              <a:latin typeface="Maven Pro"/>
              <a:ea typeface="Maven Pro"/>
              <a:cs typeface="Maven Pro"/>
              <a:sym typeface="Maven Pro"/>
            </a:endParaRPr>
          </a:p>
          <a:p>
            <a:pPr indent="-330715" lvl="0" marL="457200" rtl="0" algn="l">
              <a:lnSpc>
                <a:spcPct val="115000"/>
              </a:lnSpc>
              <a:spcBef>
                <a:spcPts val="0"/>
              </a:spcBef>
              <a:spcAft>
                <a:spcPts val="0"/>
              </a:spcAft>
              <a:buSzPts val="1608"/>
              <a:buFont typeface="Maven Pro"/>
              <a:buChar char="●"/>
            </a:pPr>
            <a:r>
              <a:rPr b="1" lang="en" sz="1608" u="sng">
                <a:latin typeface="Maven Pro"/>
                <a:ea typeface="Maven Pro"/>
                <a:cs typeface="Maven Pro"/>
                <a:sym typeface="Maven Pro"/>
              </a:rPr>
              <a:t>Designing Team:</a:t>
            </a:r>
            <a:endParaRPr b="1" sz="1608" u="sng">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Margi Hingrajia (201801014)</a:t>
            </a:r>
            <a:endParaRPr i="1" sz="1608">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Priyal Raj (201801106)</a:t>
            </a:r>
            <a:endParaRPr i="1" sz="1608">
              <a:latin typeface="Maven Pro"/>
              <a:ea typeface="Maven Pro"/>
              <a:cs typeface="Maven Pro"/>
              <a:sym typeface="Maven Pro"/>
            </a:endParaRPr>
          </a:p>
          <a:p>
            <a:pPr indent="-337065" lvl="0" marL="914400" rtl="0" algn="l">
              <a:lnSpc>
                <a:spcPct val="115000"/>
              </a:lnSpc>
              <a:spcBef>
                <a:spcPts val="0"/>
              </a:spcBef>
              <a:spcAft>
                <a:spcPts val="0"/>
              </a:spcAft>
              <a:buSzPts val="1708"/>
              <a:buFont typeface="Maven Pro"/>
              <a:buAutoNum type="arabicParenR"/>
            </a:pPr>
            <a:r>
              <a:rPr i="1" lang="en" sz="1608">
                <a:latin typeface="Maven Pro"/>
                <a:ea typeface="Maven Pro"/>
                <a:cs typeface="Maven Pro"/>
                <a:sym typeface="Maven Pro"/>
              </a:rPr>
              <a:t>Jaykumar Darji (201801460)</a:t>
            </a:r>
            <a:endParaRPr i="1" sz="1708">
              <a:latin typeface="Maven Pro"/>
              <a:ea typeface="Maven Pro"/>
              <a:cs typeface="Maven Pro"/>
              <a:sym typeface="Maven Pro"/>
            </a:endParaRPr>
          </a:p>
          <a:p>
            <a:pPr indent="-337065" lvl="0" marL="914400" rtl="0" algn="l">
              <a:lnSpc>
                <a:spcPct val="115000"/>
              </a:lnSpc>
              <a:spcBef>
                <a:spcPts val="0"/>
              </a:spcBef>
              <a:spcAft>
                <a:spcPts val="0"/>
              </a:spcAft>
              <a:buSzPts val="1708"/>
              <a:buFont typeface="Maven Pro"/>
              <a:buAutoNum type="arabicParenR"/>
            </a:pPr>
            <a:r>
              <a:rPr i="1" lang="en" sz="1608">
                <a:latin typeface="Maven Pro"/>
                <a:ea typeface="Maven Pro"/>
                <a:cs typeface="Maven Pro"/>
                <a:sym typeface="Maven Pro"/>
              </a:rPr>
              <a:t>Pratik Parmar (201801211)</a:t>
            </a:r>
            <a:endParaRPr i="1" sz="1608">
              <a:latin typeface="Maven Pro"/>
              <a:ea typeface="Maven Pro"/>
              <a:cs typeface="Maven Pro"/>
              <a:sym typeface="Maven Pro"/>
            </a:endParaRPr>
          </a:p>
          <a:p>
            <a:pPr indent="0" lvl="0" marL="914400" rtl="0" algn="l">
              <a:lnSpc>
                <a:spcPct val="115000"/>
              </a:lnSpc>
              <a:spcBef>
                <a:spcPts val="0"/>
              </a:spcBef>
              <a:spcAft>
                <a:spcPts val="0"/>
              </a:spcAft>
              <a:buSzPts val="1300"/>
              <a:buNone/>
            </a:pPr>
            <a:r>
              <a:t/>
            </a:r>
            <a:endParaRPr sz="1508" u="sng">
              <a:latin typeface="Maven Pro"/>
              <a:ea typeface="Maven Pro"/>
              <a:cs typeface="Maven Pro"/>
              <a:sym typeface="Maven Pro"/>
            </a:endParaRPr>
          </a:p>
          <a:p>
            <a:pPr indent="-330715" lvl="0" marL="457200" rtl="0" algn="l">
              <a:lnSpc>
                <a:spcPct val="115000"/>
              </a:lnSpc>
              <a:spcBef>
                <a:spcPts val="0"/>
              </a:spcBef>
              <a:spcAft>
                <a:spcPts val="0"/>
              </a:spcAft>
              <a:buSzPts val="1608"/>
              <a:buFont typeface="Maven Pro"/>
              <a:buChar char="●"/>
            </a:pPr>
            <a:r>
              <a:rPr b="1" lang="en" sz="1608" u="sng">
                <a:latin typeface="Maven Pro"/>
                <a:ea typeface="Maven Pro"/>
                <a:cs typeface="Maven Pro"/>
                <a:sym typeface="Maven Pro"/>
              </a:rPr>
              <a:t>Frontend Team:</a:t>
            </a:r>
            <a:endParaRPr b="1" sz="1608" u="sng">
              <a:latin typeface="Maven Pro"/>
              <a:ea typeface="Maven Pro"/>
              <a:cs typeface="Maven Pro"/>
              <a:sym typeface="Maven Pro"/>
            </a:endParaRPr>
          </a:p>
          <a:p>
            <a:pPr indent="-330715" lvl="0" marL="914400" rtl="0" algn="l">
              <a:lnSpc>
                <a:spcPct val="100000"/>
              </a:lnSpc>
              <a:spcBef>
                <a:spcPts val="0"/>
              </a:spcBef>
              <a:spcAft>
                <a:spcPts val="0"/>
              </a:spcAft>
              <a:buSzPts val="1608"/>
              <a:buFont typeface="Maven Pro"/>
              <a:buAutoNum type="arabicParenR"/>
            </a:pPr>
            <a:r>
              <a:rPr i="1" lang="en" sz="1608">
                <a:latin typeface="Maven Pro"/>
                <a:ea typeface="Maven Pro"/>
                <a:cs typeface="Maven Pro"/>
                <a:sym typeface="Maven Pro"/>
              </a:rPr>
              <a:t>Maharshi Vaghela (201801216)</a:t>
            </a:r>
            <a:endParaRPr i="1" sz="1608">
              <a:latin typeface="Maven Pro"/>
              <a:ea typeface="Maven Pro"/>
              <a:cs typeface="Maven Pro"/>
              <a:sym typeface="Maven Pro"/>
            </a:endParaRPr>
          </a:p>
          <a:p>
            <a:pPr indent="-330715" lvl="0" marL="914400" rtl="0" algn="l">
              <a:lnSpc>
                <a:spcPct val="100000"/>
              </a:lnSpc>
              <a:spcBef>
                <a:spcPts val="0"/>
              </a:spcBef>
              <a:spcAft>
                <a:spcPts val="0"/>
              </a:spcAft>
              <a:buSzPts val="1608"/>
              <a:buFont typeface="Maven Pro"/>
              <a:buAutoNum type="arabicParenR"/>
            </a:pPr>
            <a:r>
              <a:rPr i="1" lang="en" sz="1608">
                <a:latin typeface="Maven Pro"/>
                <a:ea typeface="Maven Pro"/>
                <a:cs typeface="Maven Pro"/>
                <a:sym typeface="Maven Pro"/>
              </a:rPr>
              <a:t>Manish Khandar (201801222)</a:t>
            </a:r>
            <a:endParaRPr i="1" sz="1608">
              <a:latin typeface="Maven Pro"/>
              <a:ea typeface="Maven Pro"/>
              <a:cs typeface="Maven Pro"/>
              <a:sym typeface="Maven Pro"/>
            </a:endParaRPr>
          </a:p>
          <a:p>
            <a:pPr indent="0" lvl="0" marL="914400" rtl="0" algn="l">
              <a:lnSpc>
                <a:spcPct val="100000"/>
              </a:lnSpc>
              <a:spcBef>
                <a:spcPts val="0"/>
              </a:spcBef>
              <a:spcAft>
                <a:spcPts val="0"/>
              </a:spcAft>
              <a:buSzPts val="1300"/>
              <a:buNone/>
            </a:pPr>
            <a:r>
              <a:t/>
            </a:r>
            <a:endParaRPr sz="1608" u="sng">
              <a:latin typeface="Maven Pro"/>
              <a:ea typeface="Maven Pro"/>
              <a:cs typeface="Maven Pro"/>
              <a:sym typeface="Maven Pro"/>
            </a:endParaRPr>
          </a:p>
          <a:p>
            <a:pPr indent="-330715" lvl="0" marL="457200" rtl="0" algn="l">
              <a:lnSpc>
                <a:spcPct val="115000"/>
              </a:lnSpc>
              <a:spcBef>
                <a:spcPts val="0"/>
              </a:spcBef>
              <a:spcAft>
                <a:spcPts val="0"/>
              </a:spcAft>
              <a:buSzPts val="1608"/>
              <a:buFont typeface="Maven Pro"/>
              <a:buChar char="●"/>
            </a:pPr>
            <a:r>
              <a:rPr b="1" lang="en" sz="1608" u="sng">
                <a:latin typeface="Maven Pro"/>
                <a:ea typeface="Maven Pro"/>
                <a:cs typeface="Maven Pro"/>
                <a:sym typeface="Maven Pro"/>
              </a:rPr>
              <a:t>Backend Team:</a:t>
            </a:r>
            <a:endParaRPr b="1" sz="1608" u="sng">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Jaydeep Machhi (201801452)</a:t>
            </a:r>
            <a:endParaRPr i="1" sz="1608">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Nishant Shah (201801403)</a:t>
            </a:r>
            <a:endParaRPr i="1" sz="1608">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Harshil Goti (201801130)</a:t>
            </a:r>
            <a:endParaRPr i="1" sz="1608">
              <a:latin typeface="Maven Pro"/>
              <a:ea typeface="Maven Pro"/>
              <a:cs typeface="Maven Pro"/>
              <a:sym typeface="Maven Pro"/>
            </a:endParaRPr>
          </a:p>
          <a:p>
            <a:pPr indent="-330715" lvl="0" marL="914400" rtl="0" algn="l">
              <a:lnSpc>
                <a:spcPct val="115000"/>
              </a:lnSpc>
              <a:spcBef>
                <a:spcPts val="0"/>
              </a:spcBef>
              <a:spcAft>
                <a:spcPts val="0"/>
              </a:spcAft>
              <a:buSzPts val="1608"/>
              <a:buFont typeface="Maven Pro"/>
              <a:buAutoNum type="arabicParenR"/>
            </a:pPr>
            <a:r>
              <a:rPr i="1" lang="en" sz="1608">
                <a:latin typeface="Maven Pro"/>
                <a:ea typeface="Maven Pro"/>
                <a:cs typeface="Maven Pro"/>
                <a:sym typeface="Maven Pro"/>
              </a:rPr>
              <a:t>Yash Patel (201801134)</a:t>
            </a:r>
            <a:endParaRPr i="1" sz="1608">
              <a:latin typeface="Maven Pro"/>
              <a:ea typeface="Maven Pro"/>
              <a:cs typeface="Maven Pro"/>
              <a:sym typeface="Maven Pro"/>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ctrTitle"/>
          </p:nvPr>
        </p:nvSpPr>
        <p:spPr>
          <a:xfrm>
            <a:off x="824000" y="1613825"/>
            <a:ext cx="7986300" cy="1269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3500"/>
              <a:t>Thank you...</a:t>
            </a:r>
            <a:endParaRPr sz="35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056750" y="51472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Team Members</a:t>
            </a:r>
            <a:endParaRPr/>
          </a:p>
        </p:txBody>
      </p:sp>
      <p:sp>
        <p:nvSpPr>
          <p:cNvPr id="284" name="Google Shape;284;p14"/>
          <p:cNvSpPr txBox="1"/>
          <p:nvPr>
            <p:ph idx="1" type="body"/>
          </p:nvPr>
        </p:nvSpPr>
        <p:spPr>
          <a:xfrm>
            <a:off x="311700" y="1265775"/>
            <a:ext cx="8520600" cy="34959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50000"/>
              </a:lnSpc>
              <a:spcBef>
                <a:spcPts val="0"/>
              </a:spcBef>
              <a:spcAft>
                <a:spcPts val="0"/>
              </a:spcAft>
              <a:buSzPts val="1300"/>
              <a:buNone/>
            </a:pPr>
            <a:r>
              <a:rPr lang="en" sz="1500"/>
              <a:t>Margi Hingrajia: 		201801014</a:t>
            </a:r>
            <a:endParaRPr sz="1500"/>
          </a:p>
          <a:p>
            <a:pPr indent="0" lvl="0" marL="0" rtl="0" algn="l">
              <a:lnSpc>
                <a:spcPct val="150000"/>
              </a:lnSpc>
              <a:spcBef>
                <a:spcPts val="0"/>
              </a:spcBef>
              <a:spcAft>
                <a:spcPts val="0"/>
              </a:spcAft>
              <a:buSzPts val="1300"/>
              <a:buNone/>
            </a:pPr>
            <a:r>
              <a:rPr lang="en" sz="1500"/>
              <a:t>                                                   Priyal Raj: 			     201801106</a:t>
            </a:r>
            <a:endParaRPr sz="1500"/>
          </a:p>
          <a:p>
            <a:pPr indent="0" lvl="0" marL="0" rtl="0" algn="ctr">
              <a:lnSpc>
                <a:spcPct val="150000"/>
              </a:lnSpc>
              <a:spcBef>
                <a:spcPts val="0"/>
              </a:spcBef>
              <a:spcAft>
                <a:spcPts val="0"/>
              </a:spcAft>
              <a:buSzPts val="1300"/>
              <a:buNone/>
            </a:pPr>
            <a:r>
              <a:rPr lang="en" sz="1500"/>
              <a:t>Yash Patel: 			201801134</a:t>
            </a:r>
            <a:endParaRPr sz="1500"/>
          </a:p>
          <a:p>
            <a:pPr indent="0" lvl="0" marL="2286000" rtl="0" algn="l">
              <a:lnSpc>
                <a:spcPct val="150000"/>
              </a:lnSpc>
              <a:spcBef>
                <a:spcPts val="0"/>
              </a:spcBef>
              <a:spcAft>
                <a:spcPts val="0"/>
              </a:spcAft>
              <a:buSzPts val="1300"/>
              <a:buNone/>
            </a:pPr>
            <a:r>
              <a:rPr lang="en" sz="1500"/>
              <a:t>    Pratik Parmar: 		     201801211</a:t>
            </a:r>
            <a:endParaRPr sz="1500"/>
          </a:p>
          <a:p>
            <a:pPr indent="0" lvl="0" marL="0" rtl="0" algn="l">
              <a:lnSpc>
                <a:spcPct val="150000"/>
              </a:lnSpc>
              <a:spcBef>
                <a:spcPts val="0"/>
              </a:spcBef>
              <a:spcAft>
                <a:spcPts val="0"/>
              </a:spcAft>
              <a:buSzPts val="1300"/>
              <a:buNone/>
            </a:pPr>
            <a:r>
              <a:rPr lang="en" sz="1500"/>
              <a:t>                                                   Harshil Goti: 		              201801130</a:t>
            </a:r>
            <a:endParaRPr sz="1500"/>
          </a:p>
          <a:p>
            <a:pPr indent="0" lvl="0" marL="0" rtl="0" algn="l">
              <a:lnSpc>
                <a:spcPct val="150000"/>
              </a:lnSpc>
              <a:spcBef>
                <a:spcPts val="0"/>
              </a:spcBef>
              <a:spcAft>
                <a:spcPts val="0"/>
              </a:spcAft>
              <a:buSzPts val="1300"/>
              <a:buNone/>
            </a:pPr>
            <a:r>
              <a:rPr lang="en" sz="1500"/>
              <a:t>                                                   Maharshi Vaghela: 	     201801216</a:t>
            </a:r>
            <a:endParaRPr sz="1500"/>
          </a:p>
          <a:p>
            <a:pPr indent="0" lvl="0" marL="0" rtl="0" algn="l">
              <a:lnSpc>
                <a:spcPct val="150000"/>
              </a:lnSpc>
              <a:spcBef>
                <a:spcPts val="0"/>
              </a:spcBef>
              <a:spcAft>
                <a:spcPts val="0"/>
              </a:spcAft>
              <a:buSzPts val="1300"/>
              <a:buNone/>
            </a:pPr>
            <a:r>
              <a:rPr lang="en" sz="1500"/>
              <a:t>                                                   Nishant Shah:		     201801403</a:t>
            </a:r>
            <a:endParaRPr sz="1500"/>
          </a:p>
          <a:p>
            <a:pPr indent="0" lvl="0" marL="0" rtl="0" algn="ctr">
              <a:lnSpc>
                <a:spcPct val="150000"/>
              </a:lnSpc>
              <a:spcBef>
                <a:spcPts val="0"/>
              </a:spcBef>
              <a:spcAft>
                <a:spcPts val="0"/>
              </a:spcAft>
              <a:buSzPts val="1300"/>
              <a:buNone/>
            </a:pPr>
            <a:r>
              <a:rPr lang="en" sz="1500"/>
              <a:t>Jaydeep Machhi:		201801452</a:t>
            </a:r>
            <a:endParaRPr sz="1500"/>
          </a:p>
          <a:p>
            <a:pPr indent="0" lvl="0" marL="0" rtl="0" algn="l">
              <a:lnSpc>
                <a:spcPct val="150000"/>
              </a:lnSpc>
              <a:spcBef>
                <a:spcPts val="0"/>
              </a:spcBef>
              <a:spcAft>
                <a:spcPts val="0"/>
              </a:spcAft>
              <a:buSzPts val="1300"/>
              <a:buNone/>
            </a:pPr>
            <a:r>
              <a:rPr lang="en" sz="1500"/>
              <a:t>                                                   Manish Khandar:                  201801222</a:t>
            </a:r>
            <a:endParaRPr sz="1500"/>
          </a:p>
          <a:p>
            <a:pPr indent="0" lvl="0" marL="0" rtl="0" algn="l">
              <a:lnSpc>
                <a:spcPct val="150000"/>
              </a:lnSpc>
              <a:spcBef>
                <a:spcPts val="0"/>
              </a:spcBef>
              <a:spcAft>
                <a:spcPts val="0"/>
              </a:spcAft>
              <a:buSzPts val="1300"/>
              <a:buNone/>
            </a:pPr>
            <a:r>
              <a:rPr lang="en" sz="1500"/>
              <a:t>                                                   Jaykumar Darji: 		     201801460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628325" y="190875"/>
            <a:ext cx="8065200" cy="46032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b="1" lang="en" sz="4200"/>
              <a:t>Pro</a:t>
            </a:r>
            <a:r>
              <a:rPr lang="en" sz="4200"/>
              <a:t>blem Statement</a:t>
            </a:r>
            <a:endParaRPr b="1" sz="4200"/>
          </a:p>
          <a:p>
            <a:pPr indent="0" lvl="0" marL="0" rtl="0" algn="l">
              <a:lnSpc>
                <a:spcPct val="100000"/>
              </a:lnSpc>
              <a:spcBef>
                <a:spcPts val="0"/>
              </a:spcBef>
              <a:spcAft>
                <a:spcPts val="0"/>
              </a:spcAft>
              <a:buSzPct val="134363"/>
              <a:buNone/>
            </a:pPr>
            <a:r>
              <a:t/>
            </a:r>
            <a:endParaRPr sz="2977"/>
          </a:p>
          <a:p>
            <a:pPr indent="0" lvl="0" marL="0" rtl="0" algn="l">
              <a:lnSpc>
                <a:spcPct val="100000"/>
              </a:lnSpc>
              <a:spcBef>
                <a:spcPts val="0"/>
              </a:spcBef>
              <a:spcAft>
                <a:spcPts val="0"/>
              </a:spcAft>
              <a:buSzPct val="181818"/>
              <a:buNone/>
            </a:pPr>
            <a:r>
              <a:t/>
            </a:r>
            <a:endParaRPr sz="2200">
              <a:solidFill>
                <a:srgbClr val="FFFFFF"/>
              </a:solidFill>
            </a:endParaRPr>
          </a:p>
          <a:p>
            <a:pPr indent="0" lvl="0" marL="0" rtl="0" algn="l">
              <a:lnSpc>
                <a:spcPct val="115000"/>
              </a:lnSpc>
              <a:spcBef>
                <a:spcPts val="0"/>
              </a:spcBef>
              <a:spcAft>
                <a:spcPts val="0"/>
              </a:spcAft>
              <a:buSzPct val="197823"/>
              <a:buNone/>
            </a:pPr>
            <a:r>
              <a:rPr lang="en" sz="2021">
                <a:solidFill>
                  <a:srgbClr val="FFFFFF"/>
                </a:solidFill>
              </a:rPr>
              <a:t>Generally, a timetable is very difficult to set. One needs to take care about many constraints (both soft and hard) while allotting slots to batches. If the institution is large, this is one task which becomes hectic and may take many manly hours to make a perfect timetable. Our proposed project aims at making the timetable for institutions, colleges and schools a very easy task. The admin member just needs to enter the proper details of batches and the allotted faculties. Then with just a click the timetable can be generated. </a:t>
            </a:r>
            <a:endParaRPr sz="2021">
              <a:solidFill>
                <a:srgbClr val="FFFFFF"/>
              </a:solidFill>
            </a:endParaRPr>
          </a:p>
          <a:p>
            <a:pPr indent="0" lvl="0" marL="457200" rtl="0" algn="l">
              <a:lnSpc>
                <a:spcPct val="100000"/>
              </a:lnSpc>
              <a:spcBef>
                <a:spcPts val="0"/>
              </a:spcBef>
              <a:spcAft>
                <a:spcPts val="0"/>
              </a:spcAft>
              <a:buSzPct val="176522"/>
              <a:buNone/>
            </a:pPr>
            <a:r>
              <a:t/>
            </a:r>
            <a:endParaRPr sz="2266"/>
          </a:p>
        </p:txBody>
      </p:sp>
      <p:cxnSp>
        <p:nvCxnSpPr>
          <p:cNvPr id="290" name="Google Shape;290;p15"/>
          <p:cNvCxnSpPr/>
          <p:nvPr/>
        </p:nvCxnSpPr>
        <p:spPr>
          <a:xfrm>
            <a:off x="796675" y="1118150"/>
            <a:ext cx="1621200" cy="0"/>
          </a:xfrm>
          <a:prstGeom prst="straightConnector1">
            <a:avLst/>
          </a:prstGeom>
          <a:noFill/>
          <a:ln cap="flat" cmpd="sng" w="38100">
            <a:solidFill>
              <a:schemeClr val="dk2"/>
            </a:solidFill>
            <a:prstDash val="solid"/>
            <a:round/>
            <a:headEnd len="sm" w="sm" type="none"/>
            <a:tailEnd len="sm" w="sm" type="none"/>
          </a:ln>
        </p:spPr>
      </p:cxnSp>
      <p:cxnSp>
        <p:nvCxnSpPr>
          <p:cNvPr id="291" name="Google Shape;291;p15"/>
          <p:cNvCxnSpPr/>
          <p:nvPr/>
        </p:nvCxnSpPr>
        <p:spPr>
          <a:xfrm>
            <a:off x="796675" y="1284525"/>
            <a:ext cx="700200" cy="15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628325" y="90425"/>
            <a:ext cx="8065200" cy="470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b="1" lang="en" sz="4200"/>
              <a:t>Project objective</a:t>
            </a:r>
            <a:endParaRPr b="1" sz="4200"/>
          </a:p>
          <a:p>
            <a:pPr indent="0" lvl="0" marL="0" rtl="0" algn="l">
              <a:lnSpc>
                <a:spcPct val="100000"/>
              </a:lnSpc>
              <a:spcBef>
                <a:spcPts val="0"/>
              </a:spcBef>
              <a:spcAft>
                <a:spcPts val="0"/>
              </a:spcAft>
              <a:buSzPct val="95238"/>
              <a:buNone/>
            </a:pPr>
            <a:r>
              <a:t/>
            </a:r>
            <a:endParaRPr sz="4200"/>
          </a:p>
          <a:p>
            <a:pPr indent="0" lvl="0" marL="457200" rtl="0" algn="l">
              <a:lnSpc>
                <a:spcPct val="100000"/>
              </a:lnSpc>
              <a:spcBef>
                <a:spcPts val="0"/>
              </a:spcBef>
              <a:spcAft>
                <a:spcPts val="0"/>
              </a:spcAft>
              <a:buSzPct val="176522"/>
              <a:buNone/>
            </a:pPr>
            <a:r>
              <a:t/>
            </a:r>
            <a:endParaRPr sz="2266"/>
          </a:p>
          <a:p>
            <a:pPr indent="-358165" lvl="0" marL="457200" rtl="0" algn="l">
              <a:lnSpc>
                <a:spcPct val="100000"/>
              </a:lnSpc>
              <a:spcBef>
                <a:spcPts val="0"/>
              </a:spcBef>
              <a:spcAft>
                <a:spcPts val="0"/>
              </a:spcAft>
              <a:buSzPct val="100000"/>
              <a:buChar char="●"/>
            </a:pPr>
            <a:r>
              <a:rPr lang="en" sz="2266"/>
              <a:t>Build web-based Dynamic Timetable that will help in scheduling classes for an Institute.</a:t>
            </a:r>
            <a:endParaRPr sz="2266"/>
          </a:p>
          <a:p>
            <a:pPr indent="-358165" lvl="0" marL="457200" rtl="0" algn="l">
              <a:lnSpc>
                <a:spcPct val="100000"/>
              </a:lnSpc>
              <a:spcBef>
                <a:spcPts val="0"/>
              </a:spcBef>
              <a:spcAft>
                <a:spcPts val="0"/>
              </a:spcAft>
              <a:buSzPct val="100000"/>
              <a:buChar char="●"/>
            </a:pPr>
            <a:r>
              <a:rPr lang="en" sz="2266"/>
              <a:t>It will change according to requirements when needed.</a:t>
            </a:r>
            <a:endParaRPr sz="2266"/>
          </a:p>
          <a:p>
            <a:pPr indent="-358165" lvl="0" marL="457200" rtl="0" algn="l">
              <a:lnSpc>
                <a:spcPct val="100000"/>
              </a:lnSpc>
              <a:spcBef>
                <a:spcPts val="0"/>
              </a:spcBef>
              <a:spcAft>
                <a:spcPts val="0"/>
              </a:spcAft>
              <a:buSzPct val="100000"/>
              <a:buChar char="●"/>
            </a:pPr>
            <a:r>
              <a:rPr lang="en" sz="2266"/>
              <a:t>Allow discussion with the professor to modify lecture slot.</a:t>
            </a:r>
            <a:endParaRPr sz="2266"/>
          </a:p>
          <a:p>
            <a:pPr indent="-358165" lvl="0" marL="457200" rtl="0" algn="l">
              <a:lnSpc>
                <a:spcPct val="100000"/>
              </a:lnSpc>
              <a:spcBef>
                <a:spcPts val="0"/>
              </a:spcBef>
              <a:spcAft>
                <a:spcPts val="0"/>
              </a:spcAft>
              <a:buSzPct val="100000"/>
              <a:buChar char="●"/>
            </a:pPr>
            <a:r>
              <a:rPr lang="en" sz="2266"/>
              <a:t>Further features like sending personalized Email notifications and others.</a:t>
            </a:r>
            <a:endParaRPr sz="2266"/>
          </a:p>
          <a:p>
            <a:pPr indent="0" lvl="0" marL="457200" rtl="0" algn="l">
              <a:lnSpc>
                <a:spcPct val="100000"/>
              </a:lnSpc>
              <a:spcBef>
                <a:spcPts val="0"/>
              </a:spcBef>
              <a:spcAft>
                <a:spcPts val="0"/>
              </a:spcAft>
              <a:buSzPct val="176522"/>
              <a:buNone/>
            </a:pPr>
            <a:r>
              <a:t/>
            </a:r>
            <a:endParaRPr sz="2266"/>
          </a:p>
        </p:txBody>
      </p:sp>
      <p:cxnSp>
        <p:nvCxnSpPr>
          <p:cNvPr id="297" name="Google Shape;297;p16"/>
          <p:cNvCxnSpPr/>
          <p:nvPr/>
        </p:nvCxnSpPr>
        <p:spPr>
          <a:xfrm>
            <a:off x="720475" y="1369725"/>
            <a:ext cx="1621200" cy="0"/>
          </a:xfrm>
          <a:prstGeom prst="straightConnector1">
            <a:avLst/>
          </a:prstGeom>
          <a:noFill/>
          <a:ln cap="flat" cmpd="sng" w="38100">
            <a:solidFill>
              <a:schemeClr val="dk2"/>
            </a:solidFill>
            <a:prstDash val="solid"/>
            <a:round/>
            <a:headEnd len="sm" w="sm" type="none"/>
            <a:tailEnd len="sm" w="sm" type="none"/>
          </a:ln>
        </p:spPr>
      </p:cxnSp>
      <p:cxnSp>
        <p:nvCxnSpPr>
          <p:cNvPr id="298" name="Google Shape;298;p16"/>
          <p:cNvCxnSpPr/>
          <p:nvPr/>
        </p:nvCxnSpPr>
        <p:spPr>
          <a:xfrm>
            <a:off x="796675" y="1522125"/>
            <a:ext cx="700200" cy="15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492250" y="0"/>
            <a:ext cx="8299200" cy="4947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4200"/>
              <a:t>Technologies Used</a:t>
            </a:r>
            <a:endParaRPr b="1" sz="4200"/>
          </a:p>
          <a:p>
            <a:pPr indent="0" lvl="0" marL="0" rtl="0" algn="l">
              <a:lnSpc>
                <a:spcPct val="100000"/>
              </a:lnSpc>
              <a:spcBef>
                <a:spcPts val="0"/>
              </a:spcBef>
              <a:spcAft>
                <a:spcPts val="0"/>
              </a:spcAft>
              <a:buSzPts val="3600"/>
              <a:buNone/>
            </a:pPr>
            <a:r>
              <a:t/>
            </a:r>
            <a:endParaRPr sz="4200"/>
          </a:p>
          <a:p>
            <a:pPr indent="-372532" lvl="0" marL="457200" rtl="0" algn="l">
              <a:lnSpc>
                <a:spcPct val="100000"/>
              </a:lnSpc>
              <a:spcBef>
                <a:spcPts val="0"/>
              </a:spcBef>
              <a:spcAft>
                <a:spcPts val="0"/>
              </a:spcAft>
              <a:buSzPts val="2267"/>
              <a:buChar char="●"/>
            </a:pPr>
            <a:r>
              <a:rPr lang="en" sz="2266"/>
              <a:t>Figma -</a:t>
            </a:r>
            <a:r>
              <a:rPr lang="en" sz="2066"/>
              <a:t> For designing the website</a:t>
            </a:r>
            <a:endParaRPr sz="2066"/>
          </a:p>
          <a:p>
            <a:pPr indent="-372532" lvl="0" marL="457200" rtl="0" algn="l">
              <a:lnSpc>
                <a:spcPct val="100000"/>
              </a:lnSpc>
              <a:spcBef>
                <a:spcPts val="0"/>
              </a:spcBef>
              <a:spcAft>
                <a:spcPts val="0"/>
              </a:spcAft>
              <a:buSzPts val="2267"/>
              <a:buChar char="●"/>
            </a:pPr>
            <a:r>
              <a:rPr lang="en" sz="2266"/>
              <a:t>HTML, CSS, Javascript - </a:t>
            </a:r>
            <a:r>
              <a:rPr lang="en" sz="2066"/>
              <a:t>For the Frontend coding</a:t>
            </a:r>
            <a:endParaRPr sz="2066"/>
          </a:p>
          <a:p>
            <a:pPr indent="-372532" lvl="0" marL="457200" rtl="0" algn="l">
              <a:lnSpc>
                <a:spcPct val="100000"/>
              </a:lnSpc>
              <a:spcBef>
                <a:spcPts val="0"/>
              </a:spcBef>
              <a:spcAft>
                <a:spcPts val="0"/>
              </a:spcAft>
              <a:buSzPts val="2267"/>
              <a:buChar char="●"/>
            </a:pPr>
            <a:r>
              <a:rPr lang="en" sz="2266"/>
              <a:t>Django - </a:t>
            </a:r>
            <a:r>
              <a:rPr lang="en" sz="2066"/>
              <a:t>Python based framework to handle backend</a:t>
            </a:r>
            <a:endParaRPr sz="2066"/>
          </a:p>
          <a:p>
            <a:pPr indent="-372532" lvl="0" marL="457200" rtl="0" algn="l">
              <a:lnSpc>
                <a:spcPct val="100000"/>
              </a:lnSpc>
              <a:spcBef>
                <a:spcPts val="0"/>
              </a:spcBef>
              <a:spcAft>
                <a:spcPts val="0"/>
              </a:spcAft>
              <a:buSzPts val="2267"/>
              <a:buChar char="●"/>
            </a:pPr>
            <a:r>
              <a:rPr lang="en" sz="2266"/>
              <a:t>SQLite -</a:t>
            </a:r>
            <a:r>
              <a:rPr lang="en" sz="2000"/>
              <a:t> Relational database to store data</a:t>
            </a:r>
            <a:r>
              <a:rPr lang="en" sz="2266"/>
              <a:t> </a:t>
            </a:r>
            <a:endParaRPr sz="2266"/>
          </a:p>
          <a:p>
            <a:pPr indent="-372532" lvl="0" marL="457200" rtl="0" algn="l">
              <a:lnSpc>
                <a:spcPct val="100000"/>
              </a:lnSpc>
              <a:spcBef>
                <a:spcPts val="0"/>
              </a:spcBef>
              <a:spcAft>
                <a:spcPts val="0"/>
              </a:spcAft>
              <a:buSzPts val="2267"/>
              <a:buChar char="●"/>
            </a:pPr>
            <a:r>
              <a:rPr lang="en" sz="2266"/>
              <a:t>Genetic Algorithm to schedule time-table</a:t>
            </a:r>
            <a:endParaRPr sz="2266"/>
          </a:p>
          <a:p>
            <a:pPr indent="0" lvl="0" marL="457200" rtl="0" algn="l">
              <a:lnSpc>
                <a:spcPct val="100000"/>
              </a:lnSpc>
              <a:spcBef>
                <a:spcPts val="0"/>
              </a:spcBef>
              <a:spcAft>
                <a:spcPts val="0"/>
              </a:spcAft>
              <a:buSzPts val="3600"/>
              <a:buNone/>
            </a:pPr>
            <a:r>
              <a:t/>
            </a:r>
            <a:endParaRPr sz="2266"/>
          </a:p>
        </p:txBody>
      </p:sp>
      <p:cxnSp>
        <p:nvCxnSpPr>
          <p:cNvPr id="304" name="Google Shape;304;p17"/>
          <p:cNvCxnSpPr/>
          <p:nvPr/>
        </p:nvCxnSpPr>
        <p:spPr>
          <a:xfrm>
            <a:off x="601000" y="1565400"/>
            <a:ext cx="1621200" cy="0"/>
          </a:xfrm>
          <a:prstGeom prst="straightConnector1">
            <a:avLst/>
          </a:prstGeom>
          <a:noFill/>
          <a:ln cap="flat" cmpd="sng" w="38100">
            <a:solidFill>
              <a:schemeClr val="dk2"/>
            </a:solidFill>
            <a:prstDash val="solid"/>
            <a:round/>
            <a:headEnd len="sm" w="sm" type="none"/>
            <a:tailEnd len="sm" w="sm" type="none"/>
          </a:ln>
        </p:spPr>
      </p:cxnSp>
      <p:cxnSp>
        <p:nvCxnSpPr>
          <p:cNvPr id="305" name="Google Shape;305;p17"/>
          <p:cNvCxnSpPr/>
          <p:nvPr/>
        </p:nvCxnSpPr>
        <p:spPr>
          <a:xfrm>
            <a:off x="601000" y="1717800"/>
            <a:ext cx="700200" cy="15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472150" y="291325"/>
            <a:ext cx="8299200" cy="45105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95238"/>
              <a:buNone/>
            </a:pPr>
            <a:r>
              <a:rPr lang="en" sz="4200"/>
              <a:t>Process Model Used</a:t>
            </a:r>
            <a:endParaRPr b="1" sz="4200"/>
          </a:p>
          <a:p>
            <a:pPr indent="0" lvl="0" marL="0" rtl="0" algn="l">
              <a:lnSpc>
                <a:spcPct val="100000"/>
              </a:lnSpc>
              <a:spcBef>
                <a:spcPts val="0"/>
              </a:spcBef>
              <a:spcAft>
                <a:spcPts val="0"/>
              </a:spcAft>
              <a:buSzPct val="95238"/>
              <a:buNone/>
            </a:pPr>
            <a:r>
              <a:t/>
            </a:r>
            <a:endParaRPr sz="4200"/>
          </a:p>
          <a:p>
            <a:pPr indent="-358165" lvl="0" marL="457200" rtl="0" algn="l">
              <a:lnSpc>
                <a:spcPct val="100000"/>
              </a:lnSpc>
              <a:spcBef>
                <a:spcPts val="0"/>
              </a:spcBef>
              <a:spcAft>
                <a:spcPts val="0"/>
              </a:spcAft>
              <a:buSzPct val="100000"/>
              <a:buChar char="●"/>
            </a:pPr>
            <a:r>
              <a:rPr i="1" lang="en" sz="2266"/>
              <a:t>Iterative Waterfall Model  </a:t>
            </a:r>
            <a:r>
              <a:rPr lang="en" sz="2266"/>
              <a:t>best fitted our needs so we have used it.</a:t>
            </a:r>
            <a:endParaRPr sz="2266"/>
          </a:p>
          <a:p>
            <a:pPr indent="-358165" lvl="0" marL="457200" rtl="0" algn="l">
              <a:lnSpc>
                <a:spcPct val="100000"/>
              </a:lnSpc>
              <a:spcBef>
                <a:spcPts val="0"/>
              </a:spcBef>
              <a:spcAft>
                <a:spcPts val="0"/>
              </a:spcAft>
              <a:buSzPct val="100000"/>
              <a:buChar char="●"/>
            </a:pPr>
            <a:r>
              <a:rPr lang="en" sz="2266"/>
              <a:t>Why?</a:t>
            </a:r>
            <a:endParaRPr sz="2266"/>
          </a:p>
          <a:p>
            <a:pPr indent="-358165" lvl="1" marL="914400" rtl="0" algn="l">
              <a:lnSpc>
                <a:spcPct val="100000"/>
              </a:lnSpc>
              <a:spcBef>
                <a:spcPts val="0"/>
              </a:spcBef>
              <a:spcAft>
                <a:spcPts val="0"/>
              </a:spcAft>
              <a:buSzPct val="100000"/>
              <a:buChar char="○"/>
            </a:pPr>
            <a:r>
              <a:rPr lang="en" sz="2266"/>
              <a:t>It is possible to go back to the previous phase and change the requirements. So, the requirements aren’t rigid.</a:t>
            </a:r>
            <a:endParaRPr sz="2266"/>
          </a:p>
          <a:p>
            <a:pPr indent="-358165" lvl="1" marL="914400" rtl="0" algn="l">
              <a:lnSpc>
                <a:spcPct val="100000"/>
              </a:lnSpc>
              <a:spcBef>
                <a:spcPts val="0"/>
              </a:spcBef>
              <a:spcAft>
                <a:spcPts val="0"/>
              </a:spcAft>
              <a:buSzPct val="100000"/>
              <a:buChar char="○"/>
            </a:pPr>
            <a:r>
              <a:rPr lang="en" sz="2266"/>
              <a:t>Easy and simple to use.</a:t>
            </a:r>
            <a:endParaRPr sz="2266"/>
          </a:p>
          <a:p>
            <a:pPr indent="-358165" lvl="1" marL="914400" rtl="0" algn="l">
              <a:lnSpc>
                <a:spcPct val="100000"/>
              </a:lnSpc>
              <a:spcBef>
                <a:spcPts val="0"/>
              </a:spcBef>
              <a:spcAft>
                <a:spcPts val="0"/>
              </a:spcAft>
              <a:buSzPct val="100000"/>
              <a:buChar char="○"/>
            </a:pPr>
            <a:r>
              <a:rPr lang="en" sz="2266"/>
              <a:t>There is a room for modification.</a:t>
            </a:r>
            <a:endParaRPr sz="2266"/>
          </a:p>
          <a:p>
            <a:pPr indent="0" lvl="0" marL="457200" rtl="0" algn="l">
              <a:lnSpc>
                <a:spcPct val="100000"/>
              </a:lnSpc>
              <a:spcBef>
                <a:spcPts val="0"/>
              </a:spcBef>
              <a:spcAft>
                <a:spcPts val="0"/>
              </a:spcAft>
              <a:buSzPct val="176522"/>
              <a:buNone/>
            </a:pPr>
            <a:r>
              <a:t/>
            </a:r>
            <a:endParaRPr sz="2266"/>
          </a:p>
        </p:txBody>
      </p:sp>
      <p:cxnSp>
        <p:nvCxnSpPr>
          <p:cNvPr id="311" name="Google Shape;311;p18"/>
          <p:cNvCxnSpPr/>
          <p:nvPr/>
        </p:nvCxnSpPr>
        <p:spPr>
          <a:xfrm>
            <a:off x="601000" y="1565400"/>
            <a:ext cx="1621200" cy="0"/>
          </a:xfrm>
          <a:prstGeom prst="straightConnector1">
            <a:avLst/>
          </a:prstGeom>
          <a:noFill/>
          <a:ln cap="flat" cmpd="sng" w="38100">
            <a:solidFill>
              <a:schemeClr val="dk2"/>
            </a:solidFill>
            <a:prstDash val="solid"/>
            <a:round/>
            <a:headEnd len="sm" w="sm" type="none"/>
            <a:tailEnd len="sm" w="sm" type="none"/>
          </a:ln>
        </p:spPr>
      </p:cxnSp>
      <p:cxnSp>
        <p:nvCxnSpPr>
          <p:cNvPr id="312" name="Google Shape;312;p18"/>
          <p:cNvCxnSpPr/>
          <p:nvPr/>
        </p:nvCxnSpPr>
        <p:spPr>
          <a:xfrm>
            <a:off x="601000" y="1717800"/>
            <a:ext cx="700200" cy="150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t/>
            </a:r>
            <a:endParaRPr/>
          </a:p>
        </p:txBody>
      </p:sp>
      <p:pic>
        <p:nvPicPr>
          <p:cNvPr id="318" name="Google Shape;318;p19"/>
          <p:cNvPicPr preferRelativeResize="0"/>
          <p:nvPr/>
        </p:nvPicPr>
        <p:blipFill rotWithShape="1">
          <a:blip r:embed="rId3">
            <a:alphaModFix/>
          </a:blip>
          <a:srcRect b="0" l="0" r="0" t="0"/>
          <a:stretch/>
        </p:blipFill>
        <p:spPr>
          <a:xfrm>
            <a:off x="824000" y="437575"/>
            <a:ext cx="7313174" cy="4268350"/>
          </a:xfrm>
          <a:prstGeom prst="rect">
            <a:avLst/>
          </a:prstGeom>
          <a:noFill/>
          <a:ln>
            <a:noFill/>
          </a:ln>
        </p:spPr>
      </p:pic>
      <p:sp>
        <p:nvSpPr>
          <p:cNvPr id="319" name="Google Shape;319;p19"/>
          <p:cNvSpPr txBox="1"/>
          <p:nvPr/>
        </p:nvSpPr>
        <p:spPr>
          <a:xfrm>
            <a:off x="5866800" y="1225600"/>
            <a:ext cx="1788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highlight>
                  <a:srgbClr val="FFD966"/>
                </a:highlight>
                <a:latin typeface="Nunito"/>
                <a:ea typeface="Nunito"/>
                <a:cs typeface="Nunito"/>
                <a:sym typeface="Nunito"/>
              </a:rPr>
              <a:t>Currently Here</a:t>
            </a:r>
            <a:endParaRPr b="0" i="0" sz="1600" u="none" cap="none" strike="noStrike">
              <a:solidFill>
                <a:srgbClr val="000000"/>
              </a:solidFill>
              <a:highlight>
                <a:srgbClr val="FFD966"/>
              </a:highlight>
              <a:latin typeface="Nunito"/>
              <a:ea typeface="Nunito"/>
              <a:cs typeface="Nunito"/>
              <a:sym typeface="Nunito"/>
            </a:endParaRPr>
          </a:p>
        </p:txBody>
      </p:sp>
      <p:cxnSp>
        <p:nvCxnSpPr>
          <p:cNvPr id="320" name="Google Shape;320;p19"/>
          <p:cNvCxnSpPr>
            <a:stCxn id="319" idx="2"/>
          </p:cNvCxnSpPr>
          <p:nvPr/>
        </p:nvCxnSpPr>
        <p:spPr>
          <a:xfrm rot="5400000">
            <a:off x="5644950" y="1617400"/>
            <a:ext cx="1076700" cy="1155300"/>
          </a:xfrm>
          <a:prstGeom prst="curvedConnector2">
            <a:avLst/>
          </a:prstGeom>
          <a:noFill/>
          <a:ln cap="flat" cmpd="sng" w="9525">
            <a:solidFill>
              <a:schemeClr val="dk2"/>
            </a:solidFill>
            <a:prstDash val="solid"/>
            <a:round/>
            <a:headEnd len="sm" w="sm" type="none"/>
            <a:tailEnd len="med" w="med" type="stealth"/>
          </a:ln>
        </p:spPr>
      </p:cxnSp>
      <p:sp>
        <p:nvSpPr>
          <p:cNvPr id="321" name="Google Shape;321;p19"/>
          <p:cNvSpPr txBox="1"/>
          <p:nvPr/>
        </p:nvSpPr>
        <p:spPr>
          <a:xfrm>
            <a:off x="4229325" y="2762625"/>
            <a:ext cx="157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1C232"/>
                </a:highlight>
                <a:latin typeface="Nunito"/>
                <a:ea typeface="Nunito"/>
                <a:cs typeface="Nunito"/>
                <a:sym typeface="Nunito"/>
              </a:rPr>
              <a:t>   </a:t>
            </a:r>
            <a:endParaRPr b="0" i="0" sz="1400" u="none" cap="none" strike="noStrike">
              <a:solidFill>
                <a:srgbClr val="000000"/>
              </a:solidFill>
              <a:highlight>
                <a:srgbClr val="FFF2CC"/>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322825" y="1636025"/>
            <a:ext cx="4045200" cy="167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lang="en">
                <a:solidFill>
                  <a:srgbClr val="000000"/>
                </a:solidFill>
              </a:rPr>
              <a:t>Work Done</a:t>
            </a:r>
            <a:endParaRPr>
              <a:solidFill>
                <a:srgbClr val="000000"/>
              </a:solidFill>
            </a:endParaRPr>
          </a:p>
        </p:txBody>
      </p:sp>
      <p:sp>
        <p:nvSpPr>
          <p:cNvPr id="327" name="Google Shape;327;p20"/>
          <p:cNvSpPr txBox="1"/>
          <p:nvPr>
            <p:ph idx="2" type="body"/>
          </p:nvPr>
        </p:nvSpPr>
        <p:spPr>
          <a:xfrm>
            <a:off x="3172750" y="512350"/>
            <a:ext cx="5444400" cy="46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SzPts val="1600"/>
              <a:buChar char="●"/>
            </a:pPr>
            <a:r>
              <a:rPr b="1" i="1" lang="en" sz="1600"/>
              <a:t>Design and Frontend:</a:t>
            </a:r>
            <a:endParaRPr b="1" i="1" sz="1600"/>
          </a:p>
          <a:p>
            <a:pPr indent="-327025" lvl="1" marL="914400" rtl="0" algn="l">
              <a:lnSpc>
                <a:spcPct val="115000"/>
              </a:lnSpc>
              <a:spcBef>
                <a:spcPts val="0"/>
              </a:spcBef>
              <a:spcAft>
                <a:spcPts val="0"/>
              </a:spcAft>
              <a:buSzPts val="1550"/>
              <a:buChar char="○"/>
            </a:pPr>
            <a:r>
              <a:rPr lang="en" sz="1550"/>
              <a:t>We have designed all the pages for the reference on Figma.</a:t>
            </a:r>
            <a:endParaRPr sz="1550"/>
          </a:p>
          <a:p>
            <a:pPr indent="-327025" lvl="1" marL="914400" rtl="0" algn="l">
              <a:lnSpc>
                <a:spcPct val="115000"/>
              </a:lnSpc>
              <a:spcBef>
                <a:spcPts val="0"/>
              </a:spcBef>
              <a:spcAft>
                <a:spcPts val="0"/>
              </a:spcAft>
              <a:buSzPts val="1550"/>
              <a:buChar char="○"/>
            </a:pPr>
            <a:r>
              <a:rPr lang="en" sz="1550"/>
              <a:t>We have developed home pages(main,student,dean), login-signup and add students.</a:t>
            </a:r>
            <a:endParaRPr sz="1550"/>
          </a:p>
          <a:p>
            <a:pPr indent="0" lvl="0" marL="914400" rtl="0" algn="l">
              <a:lnSpc>
                <a:spcPct val="115000"/>
              </a:lnSpc>
              <a:spcBef>
                <a:spcPts val="1200"/>
              </a:spcBef>
              <a:spcAft>
                <a:spcPts val="0"/>
              </a:spcAft>
              <a:buSzPts val="1300"/>
              <a:buNone/>
            </a:pPr>
            <a:r>
              <a:t/>
            </a:r>
            <a:endParaRPr sz="1550"/>
          </a:p>
          <a:p>
            <a:pPr indent="-327025" lvl="0" marL="457200" rtl="0" algn="l">
              <a:lnSpc>
                <a:spcPct val="115000"/>
              </a:lnSpc>
              <a:spcBef>
                <a:spcPts val="1200"/>
              </a:spcBef>
              <a:spcAft>
                <a:spcPts val="0"/>
              </a:spcAft>
              <a:buSzPts val="1550"/>
              <a:buChar char="●"/>
            </a:pPr>
            <a:r>
              <a:rPr b="1" i="1" lang="en" sz="1550"/>
              <a:t>Algorithm and Backend:</a:t>
            </a:r>
            <a:endParaRPr b="1" i="1" sz="1550"/>
          </a:p>
          <a:p>
            <a:pPr indent="-332349" lvl="1" marL="914400" rtl="0" algn="l">
              <a:lnSpc>
                <a:spcPct val="115000"/>
              </a:lnSpc>
              <a:spcBef>
                <a:spcPts val="0"/>
              </a:spcBef>
              <a:spcAft>
                <a:spcPts val="0"/>
              </a:spcAft>
              <a:buSzPts val="1634"/>
              <a:buChar char="○"/>
            </a:pPr>
            <a:r>
              <a:rPr lang="en" sz="1633"/>
              <a:t>We are using genetic algorithm for generating timetable. We have written pseudocode for this and are currently working on the code.</a:t>
            </a:r>
            <a:endParaRPr sz="1633"/>
          </a:p>
          <a:p>
            <a:pPr indent="-332349" lvl="1" marL="914400" rtl="0" algn="l">
              <a:lnSpc>
                <a:spcPct val="115000"/>
              </a:lnSpc>
              <a:spcBef>
                <a:spcPts val="0"/>
              </a:spcBef>
              <a:spcAft>
                <a:spcPts val="0"/>
              </a:spcAft>
              <a:buSzPts val="1634"/>
              <a:buChar char="○"/>
            </a:pPr>
            <a:r>
              <a:rPr lang="en" sz="1633"/>
              <a:t>We have added most of the backend functionalities using Django like creating database,login,logout,sign up,profile,etc.</a:t>
            </a:r>
            <a:endParaRPr sz="1633"/>
          </a:p>
          <a:p>
            <a:pPr indent="-332349" lvl="1" marL="914400" rtl="0" algn="l">
              <a:lnSpc>
                <a:spcPct val="115000"/>
              </a:lnSpc>
              <a:spcBef>
                <a:spcPts val="0"/>
              </a:spcBef>
              <a:spcAft>
                <a:spcPts val="0"/>
              </a:spcAft>
              <a:buSzPts val="1634"/>
              <a:buChar char="○"/>
            </a:pPr>
            <a:r>
              <a:rPr lang="en" sz="1633"/>
              <a:t>We have also generated a csv file for the database.</a:t>
            </a:r>
            <a:endParaRPr sz="1633"/>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rot="-242">
            <a:off x="545075" y="2117499"/>
            <a:ext cx="8525700" cy="2774400"/>
          </a:xfrm>
          <a:prstGeom prst="rect">
            <a:avLst/>
          </a:prstGeom>
          <a:noFill/>
          <a:ln>
            <a:noFill/>
          </a:ln>
        </p:spPr>
        <p:txBody>
          <a:bodyPr anchorCtr="0" anchor="ctr" bIns="91425" lIns="91425" spcFirstLastPara="1" rIns="91425" wrap="square" tIns="91425">
            <a:normAutofit fontScale="90000"/>
          </a:bodyPr>
          <a:lstStyle/>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Integration of frontend and backend</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User-friendly Interface for our web-application</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Implementation of Algorithm  for generating timetable in backend.</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Increase security.</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Testing functionalities</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Add comment functionality</a:t>
            </a:r>
            <a:endParaRPr sz="1811">
              <a:latin typeface="Arial"/>
              <a:ea typeface="Arial"/>
              <a:cs typeface="Arial"/>
              <a:sym typeface="Arial"/>
            </a:endParaRPr>
          </a:p>
          <a:p>
            <a:pPr indent="-332161" lvl="0" marL="457200" rtl="0" algn="l">
              <a:lnSpc>
                <a:spcPct val="115000"/>
              </a:lnSpc>
              <a:spcBef>
                <a:spcPts val="0"/>
              </a:spcBef>
              <a:spcAft>
                <a:spcPts val="0"/>
              </a:spcAft>
              <a:buSzPct val="100000"/>
              <a:buFont typeface="Arial"/>
              <a:buChar char="●"/>
            </a:pPr>
            <a:r>
              <a:rPr lang="en" sz="1811">
                <a:latin typeface="Arial"/>
                <a:ea typeface="Arial"/>
                <a:cs typeface="Arial"/>
                <a:sym typeface="Arial"/>
              </a:rPr>
              <a:t>Notification using Email.</a:t>
            </a:r>
            <a:endParaRPr sz="1700">
              <a:latin typeface="Arial"/>
              <a:ea typeface="Arial"/>
              <a:cs typeface="Arial"/>
              <a:sym typeface="Arial"/>
            </a:endParaRPr>
          </a:p>
          <a:p>
            <a:pPr indent="0" lvl="0" marL="457200" rtl="0" algn="l">
              <a:lnSpc>
                <a:spcPct val="115000"/>
              </a:lnSpc>
              <a:spcBef>
                <a:spcPts val="1200"/>
              </a:spcBef>
              <a:spcAft>
                <a:spcPts val="1200"/>
              </a:spcAft>
              <a:buSzPct val="94117"/>
              <a:buNone/>
            </a:pPr>
            <a:r>
              <a:t/>
            </a:r>
            <a:endParaRPr sz="4250"/>
          </a:p>
        </p:txBody>
      </p:sp>
      <p:sp>
        <p:nvSpPr>
          <p:cNvPr id="333" name="Google Shape;333;p21"/>
          <p:cNvSpPr txBox="1"/>
          <p:nvPr/>
        </p:nvSpPr>
        <p:spPr>
          <a:xfrm>
            <a:off x="642925" y="922475"/>
            <a:ext cx="73350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chemeClr val="lt1"/>
                </a:solidFill>
                <a:latin typeface="Maven Pro"/>
                <a:ea typeface="Maven Pro"/>
                <a:cs typeface="Maven Pro"/>
                <a:sym typeface="Maven Pro"/>
              </a:rPr>
              <a:t>Future Work</a:t>
            </a:r>
            <a:endParaRPr b="1" i="0" sz="33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Nunito"/>
              <a:ea typeface="Nunito"/>
              <a:cs typeface="Nunito"/>
              <a:sym typeface="Nunito"/>
            </a:endParaRPr>
          </a:p>
        </p:txBody>
      </p:sp>
      <p:cxnSp>
        <p:nvCxnSpPr>
          <p:cNvPr id="334" name="Google Shape;334;p21"/>
          <p:cNvCxnSpPr/>
          <p:nvPr/>
        </p:nvCxnSpPr>
        <p:spPr>
          <a:xfrm>
            <a:off x="740775" y="1663250"/>
            <a:ext cx="391500" cy="0"/>
          </a:xfrm>
          <a:prstGeom prst="straightConnector1">
            <a:avLst/>
          </a:prstGeom>
          <a:noFill/>
          <a:ln cap="flat" cmpd="sng" w="76200">
            <a:solidFill>
              <a:schemeClr val="l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