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1" r:id="rId20"/>
    <p:sldId id="275" r:id="rId21"/>
    <p:sldId id="276" r:id="rId22"/>
    <p:sldId id="277"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jZGz13OESyJptnO/7UMmUVOfZkg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6"/>
  </p:normalViewPr>
  <p:slideViewPr>
    <p:cSldViewPr snapToGrid="0" snapToObjects="1">
      <p:cViewPr varScale="1">
        <p:scale>
          <a:sx n="105" d="100"/>
          <a:sy n="105" d="100"/>
        </p:scale>
        <p:origin x="8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0589b91da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0589b91da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6d8534909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06d853490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06d8534909_0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06d853490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06d8534909_0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06d853490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06d85349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06d85349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06a136f5a3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06a136f5a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06a136f5a3_0_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06a136f5a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06a136f5a3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06a136f5a3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06a136f5a3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06a136f5a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6a136f5a3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06a136f5a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17"/>
          <p:cNvSpPr/>
          <p:nvPr/>
        </p:nvSpPr>
        <p:spPr>
          <a:xfrm>
            <a:off x="446534" y="3085765"/>
            <a:ext cx="11262866" cy="3304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7"/>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7"/>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18" name="Google Shape;18;p17"/>
          <p:cNvSpPr txBox="1">
            <a:spLocks noGrp="1"/>
          </p:cNvSpPr>
          <p:nvPr>
            <p:ph type="dt" idx="10"/>
          </p:nvPr>
        </p:nvSpPr>
        <p:spPr>
          <a:xfrm>
            <a:off x="7605951" y="5956137"/>
            <a:ext cx="28448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7"/>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7"/>
          <p:cNvSpPr txBox="1">
            <a:spLocks noGrp="1"/>
          </p:cNvSpPr>
          <p:nvPr>
            <p:ph type="sldNum" idx="12"/>
          </p:nvPr>
        </p:nvSpPr>
        <p:spPr>
          <a:xfrm>
            <a:off x="10558300" y="5956137"/>
            <a:ext cx="101644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2D58AC"/>
                </a:solidFill>
                <a:latin typeface="Gill Sans"/>
                <a:ea typeface="Gill Sans"/>
                <a:cs typeface="Gill Sans"/>
                <a:sym typeface="Gill Sans"/>
              </a:defRPr>
            </a:lvl1pPr>
            <a:lvl2pPr marL="0" lvl="1" indent="0" algn="r">
              <a:spcBef>
                <a:spcPts val="0"/>
              </a:spcBef>
              <a:buNone/>
              <a:defRPr sz="900" b="0" i="0" u="none" strike="noStrike" cap="none">
                <a:solidFill>
                  <a:srgbClr val="2D58AC"/>
                </a:solidFill>
                <a:latin typeface="Gill Sans"/>
                <a:ea typeface="Gill Sans"/>
                <a:cs typeface="Gill Sans"/>
                <a:sym typeface="Gill Sans"/>
              </a:defRPr>
            </a:lvl2pPr>
            <a:lvl3pPr marL="0" lvl="2" indent="0" algn="r">
              <a:spcBef>
                <a:spcPts val="0"/>
              </a:spcBef>
              <a:buNone/>
              <a:defRPr sz="900" b="0" i="0" u="none" strike="noStrike" cap="none">
                <a:solidFill>
                  <a:srgbClr val="2D58AC"/>
                </a:solidFill>
                <a:latin typeface="Gill Sans"/>
                <a:ea typeface="Gill Sans"/>
                <a:cs typeface="Gill Sans"/>
                <a:sym typeface="Gill Sans"/>
              </a:defRPr>
            </a:lvl3pPr>
            <a:lvl4pPr marL="0" lvl="3" indent="0" algn="r">
              <a:spcBef>
                <a:spcPts val="0"/>
              </a:spcBef>
              <a:buNone/>
              <a:defRPr sz="900" b="0" i="0" u="none" strike="noStrike" cap="none">
                <a:solidFill>
                  <a:srgbClr val="2D58AC"/>
                </a:solidFill>
                <a:latin typeface="Gill Sans"/>
                <a:ea typeface="Gill Sans"/>
                <a:cs typeface="Gill Sans"/>
                <a:sym typeface="Gill Sans"/>
              </a:defRPr>
            </a:lvl4pPr>
            <a:lvl5pPr marL="0" lvl="4" indent="0" algn="r">
              <a:spcBef>
                <a:spcPts val="0"/>
              </a:spcBef>
              <a:buNone/>
              <a:defRPr sz="900" b="0" i="0" u="none" strike="noStrike" cap="none">
                <a:solidFill>
                  <a:srgbClr val="2D58AC"/>
                </a:solidFill>
                <a:latin typeface="Gill Sans"/>
                <a:ea typeface="Gill Sans"/>
                <a:cs typeface="Gill Sans"/>
                <a:sym typeface="Gill Sans"/>
              </a:defRPr>
            </a:lvl5pPr>
            <a:lvl6pPr marL="0" lvl="5" indent="0" algn="r">
              <a:spcBef>
                <a:spcPts val="0"/>
              </a:spcBef>
              <a:buNone/>
              <a:defRPr sz="900" b="0" i="0" u="none" strike="noStrike" cap="none">
                <a:solidFill>
                  <a:srgbClr val="2D58AC"/>
                </a:solidFill>
                <a:latin typeface="Gill Sans"/>
                <a:ea typeface="Gill Sans"/>
                <a:cs typeface="Gill Sans"/>
                <a:sym typeface="Gill Sans"/>
              </a:defRPr>
            </a:lvl6pPr>
            <a:lvl7pPr marL="0" lvl="6" indent="0" algn="r">
              <a:spcBef>
                <a:spcPts val="0"/>
              </a:spcBef>
              <a:buNone/>
              <a:defRPr sz="900" b="0" i="0" u="none" strike="noStrike" cap="none">
                <a:solidFill>
                  <a:srgbClr val="2D58AC"/>
                </a:solidFill>
                <a:latin typeface="Gill Sans"/>
                <a:ea typeface="Gill Sans"/>
                <a:cs typeface="Gill Sans"/>
                <a:sym typeface="Gill Sans"/>
              </a:defRPr>
            </a:lvl7pPr>
            <a:lvl8pPr marL="0" lvl="7" indent="0" algn="r">
              <a:spcBef>
                <a:spcPts val="0"/>
              </a:spcBef>
              <a:buNone/>
              <a:defRPr sz="900" b="0" i="0" u="none" strike="noStrike" cap="none">
                <a:solidFill>
                  <a:srgbClr val="2D58AC"/>
                </a:solidFill>
                <a:latin typeface="Gill Sans"/>
                <a:ea typeface="Gill Sans"/>
                <a:cs typeface="Gill Sans"/>
                <a:sym typeface="Gill Sans"/>
              </a:defRPr>
            </a:lvl8pPr>
            <a:lvl9pPr marL="0" lvl="8" indent="0" algn="r">
              <a:spcBef>
                <a:spcPts val="0"/>
              </a:spcBef>
              <a:buNone/>
              <a:defRPr sz="900" b="0" i="0" u="none" strike="noStrike" cap="none">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26"/>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6"/>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6"/>
          <p:cNvSpPr txBox="1">
            <a:spLocks noGrp="1"/>
          </p:cNvSpPr>
          <p:nvPr>
            <p:ph type="body" idx="1"/>
          </p:nvPr>
        </p:nvSpPr>
        <p:spPr>
          <a:xfrm rot="5400000">
            <a:off x="4334603" y="-1417408"/>
            <a:ext cx="3522794" cy="11029616"/>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22072" algn="l">
              <a:spcBef>
                <a:spcPts val="600"/>
              </a:spcBef>
              <a:spcAft>
                <a:spcPts val="0"/>
              </a:spcAft>
              <a:buSzPts val="1472"/>
              <a:buChar char="◼"/>
              <a:defRPr/>
            </a:lvl2pPr>
            <a:lvl3pPr marL="1371600" lvl="2" indent="-310388" algn="l">
              <a:spcBef>
                <a:spcPts val="600"/>
              </a:spcBef>
              <a:spcAft>
                <a:spcPts val="0"/>
              </a:spcAft>
              <a:buSzPts val="1288"/>
              <a:buChar char="◼"/>
              <a:defRPr/>
            </a:lvl3pPr>
            <a:lvl4pPr marL="1828800" lvl="3" indent="-298703" algn="l">
              <a:spcBef>
                <a:spcPts val="600"/>
              </a:spcBef>
              <a:spcAft>
                <a:spcPts val="0"/>
              </a:spcAft>
              <a:buSzPts val="1104"/>
              <a:buChar char="◼"/>
              <a:defRPr/>
            </a:lvl4pPr>
            <a:lvl5pPr marL="2286000" lvl="4" indent="-298704" algn="l">
              <a:spcBef>
                <a:spcPts val="600"/>
              </a:spcBef>
              <a:spcAft>
                <a:spcPts val="0"/>
              </a:spcAft>
              <a:buSzPts val="1104"/>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2" name="Google Shape;82;p26"/>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27"/>
          <p:cNvSpPr/>
          <p:nvPr/>
        </p:nvSpPr>
        <p:spPr>
          <a:xfrm>
            <a:off x="8839201" y="599725"/>
            <a:ext cx="2906817" cy="581695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7"/>
          <p:cNvSpPr txBox="1">
            <a:spLocks noGrp="1"/>
          </p:cNvSpPr>
          <p:nvPr>
            <p:ph type="title"/>
          </p:nvPr>
        </p:nvSpPr>
        <p:spPr>
          <a:xfrm rot="5400000">
            <a:off x="7249746" y="2265181"/>
            <a:ext cx="5183073" cy="200416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7"/>
          <p:cNvSpPr txBox="1">
            <a:spLocks noGrp="1"/>
          </p:cNvSpPr>
          <p:nvPr>
            <p:ph type="body" idx="1"/>
          </p:nvPr>
        </p:nvSpPr>
        <p:spPr>
          <a:xfrm rot="5400000">
            <a:off x="2131526" y="-680877"/>
            <a:ext cx="5183073" cy="789627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9" name="Google Shape;89;p27"/>
          <p:cNvSpPr txBox="1">
            <a:spLocks noGrp="1"/>
          </p:cNvSpPr>
          <p:nvPr>
            <p:ph type="dt" idx="10"/>
          </p:nvPr>
        </p:nvSpPr>
        <p:spPr>
          <a:xfrm>
            <a:off x="8993673" y="5956137"/>
            <a:ext cx="132814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7"/>
          <p:cNvSpPr txBox="1">
            <a:spLocks noGrp="1"/>
          </p:cNvSpPr>
          <p:nvPr>
            <p:ph type="ftr" idx="11"/>
          </p:nvPr>
        </p:nvSpPr>
        <p:spPr>
          <a:xfrm>
            <a:off x="774923" y="5951811"/>
            <a:ext cx="789627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7"/>
          <p:cNvSpPr txBox="1">
            <a:spLocks noGrp="1"/>
          </p:cNvSpPr>
          <p:nvPr>
            <p:ph type="sldNum" idx="12"/>
          </p:nvPr>
        </p:nvSpPr>
        <p:spPr>
          <a:xfrm>
            <a:off x="10446615" y="5956137"/>
            <a:ext cx="11641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2D58AC"/>
                </a:solidFill>
                <a:latin typeface="Gill Sans"/>
                <a:ea typeface="Gill Sans"/>
                <a:cs typeface="Gill Sans"/>
                <a:sym typeface="Gill Sans"/>
              </a:defRPr>
            </a:lvl1pPr>
            <a:lvl2pPr marL="0" lvl="1" indent="0" algn="r">
              <a:spcBef>
                <a:spcPts val="0"/>
              </a:spcBef>
              <a:buNone/>
              <a:defRPr sz="900" b="0" i="0" u="none" strike="noStrike" cap="none">
                <a:solidFill>
                  <a:srgbClr val="2D58AC"/>
                </a:solidFill>
                <a:latin typeface="Gill Sans"/>
                <a:ea typeface="Gill Sans"/>
                <a:cs typeface="Gill Sans"/>
                <a:sym typeface="Gill Sans"/>
              </a:defRPr>
            </a:lvl2pPr>
            <a:lvl3pPr marL="0" lvl="2" indent="0" algn="r">
              <a:spcBef>
                <a:spcPts val="0"/>
              </a:spcBef>
              <a:buNone/>
              <a:defRPr sz="900" b="0" i="0" u="none" strike="noStrike" cap="none">
                <a:solidFill>
                  <a:srgbClr val="2D58AC"/>
                </a:solidFill>
                <a:latin typeface="Gill Sans"/>
                <a:ea typeface="Gill Sans"/>
                <a:cs typeface="Gill Sans"/>
                <a:sym typeface="Gill Sans"/>
              </a:defRPr>
            </a:lvl3pPr>
            <a:lvl4pPr marL="0" lvl="3" indent="0" algn="r">
              <a:spcBef>
                <a:spcPts val="0"/>
              </a:spcBef>
              <a:buNone/>
              <a:defRPr sz="900" b="0" i="0" u="none" strike="noStrike" cap="none">
                <a:solidFill>
                  <a:srgbClr val="2D58AC"/>
                </a:solidFill>
                <a:latin typeface="Gill Sans"/>
                <a:ea typeface="Gill Sans"/>
                <a:cs typeface="Gill Sans"/>
                <a:sym typeface="Gill Sans"/>
              </a:defRPr>
            </a:lvl4pPr>
            <a:lvl5pPr marL="0" lvl="4" indent="0" algn="r">
              <a:spcBef>
                <a:spcPts val="0"/>
              </a:spcBef>
              <a:buNone/>
              <a:defRPr sz="900" b="0" i="0" u="none" strike="noStrike" cap="none">
                <a:solidFill>
                  <a:srgbClr val="2D58AC"/>
                </a:solidFill>
                <a:latin typeface="Gill Sans"/>
                <a:ea typeface="Gill Sans"/>
                <a:cs typeface="Gill Sans"/>
                <a:sym typeface="Gill Sans"/>
              </a:defRPr>
            </a:lvl5pPr>
            <a:lvl6pPr marL="0" lvl="5" indent="0" algn="r">
              <a:spcBef>
                <a:spcPts val="0"/>
              </a:spcBef>
              <a:buNone/>
              <a:defRPr sz="900" b="0" i="0" u="none" strike="noStrike" cap="none">
                <a:solidFill>
                  <a:srgbClr val="2D58AC"/>
                </a:solidFill>
                <a:latin typeface="Gill Sans"/>
                <a:ea typeface="Gill Sans"/>
                <a:cs typeface="Gill Sans"/>
                <a:sym typeface="Gill Sans"/>
              </a:defRPr>
            </a:lvl6pPr>
            <a:lvl7pPr marL="0" lvl="6" indent="0" algn="r">
              <a:spcBef>
                <a:spcPts val="0"/>
              </a:spcBef>
              <a:buNone/>
              <a:defRPr sz="900" b="0" i="0" u="none" strike="noStrike" cap="none">
                <a:solidFill>
                  <a:srgbClr val="2D58AC"/>
                </a:solidFill>
                <a:latin typeface="Gill Sans"/>
                <a:ea typeface="Gill Sans"/>
                <a:cs typeface="Gill Sans"/>
                <a:sym typeface="Gill Sans"/>
              </a:defRPr>
            </a:lvl7pPr>
            <a:lvl8pPr marL="0" lvl="7" indent="0" algn="r">
              <a:spcBef>
                <a:spcPts val="0"/>
              </a:spcBef>
              <a:buNone/>
              <a:defRPr sz="900" b="0" i="0" u="none" strike="noStrike" cap="none">
                <a:solidFill>
                  <a:srgbClr val="2D58AC"/>
                </a:solidFill>
                <a:latin typeface="Gill Sans"/>
                <a:ea typeface="Gill Sans"/>
                <a:cs typeface="Gill Sans"/>
                <a:sym typeface="Gill Sans"/>
              </a:defRPr>
            </a:lvl8pPr>
            <a:lvl9pPr marL="0" lvl="8" indent="0" algn="r">
              <a:spcBef>
                <a:spcPts val="0"/>
              </a:spcBef>
              <a:buNone/>
              <a:defRPr sz="900" b="0" i="0" u="none" strike="noStrike" cap="none">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8"/>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18"/>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8"/>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5" name="Google Shape;25;p18"/>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8"/>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8"/>
          <p:cNvSpPr txBox="1">
            <a:spLocks noGrp="1"/>
          </p:cNvSpPr>
          <p:nvPr>
            <p:ph type="sldNum" idx="12"/>
          </p:nvPr>
        </p:nvSpPr>
        <p:spPr>
          <a:xfrm>
            <a:off x="10558300" y="5956137"/>
            <a:ext cx="105250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19"/>
          <p:cNvSpPr/>
          <p:nvPr/>
        </p:nvSpPr>
        <p:spPr>
          <a:xfrm>
            <a:off x="447817" y="5141974"/>
            <a:ext cx="11290860"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9"/>
          <p:cNvSpPr txBox="1">
            <a:spLocks noGrp="1"/>
          </p:cNvSpPr>
          <p:nvPr>
            <p:ph type="title"/>
          </p:nvPr>
        </p:nvSpPr>
        <p:spPr>
          <a:xfrm>
            <a:off x="581193" y="3043910"/>
            <a:ext cx="11029615" cy="1497507"/>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Gill Sans"/>
              <a:buNone/>
              <a:defRPr sz="3600" b="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9"/>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656"/>
              <a:buNone/>
              <a:defRPr sz="1800" cap="none">
                <a:solidFill>
                  <a:schemeClr val="accent2"/>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32" name="Google Shape;32;p19"/>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9"/>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9"/>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2D58AC"/>
                </a:solidFill>
                <a:latin typeface="Gill Sans"/>
                <a:ea typeface="Gill Sans"/>
                <a:cs typeface="Gill Sans"/>
                <a:sym typeface="Gill Sans"/>
              </a:defRPr>
            </a:lvl1pPr>
            <a:lvl2pPr marL="0" lvl="1" indent="0" algn="r">
              <a:spcBef>
                <a:spcPts val="0"/>
              </a:spcBef>
              <a:buNone/>
              <a:defRPr sz="900" b="0" i="0" u="none" strike="noStrike" cap="none">
                <a:solidFill>
                  <a:srgbClr val="2D58AC"/>
                </a:solidFill>
                <a:latin typeface="Gill Sans"/>
                <a:ea typeface="Gill Sans"/>
                <a:cs typeface="Gill Sans"/>
                <a:sym typeface="Gill Sans"/>
              </a:defRPr>
            </a:lvl2pPr>
            <a:lvl3pPr marL="0" lvl="2" indent="0" algn="r">
              <a:spcBef>
                <a:spcPts val="0"/>
              </a:spcBef>
              <a:buNone/>
              <a:defRPr sz="900" b="0" i="0" u="none" strike="noStrike" cap="none">
                <a:solidFill>
                  <a:srgbClr val="2D58AC"/>
                </a:solidFill>
                <a:latin typeface="Gill Sans"/>
                <a:ea typeface="Gill Sans"/>
                <a:cs typeface="Gill Sans"/>
                <a:sym typeface="Gill Sans"/>
              </a:defRPr>
            </a:lvl3pPr>
            <a:lvl4pPr marL="0" lvl="3" indent="0" algn="r">
              <a:spcBef>
                <a:spcPts val="0"/>
              </a:spcBef>
              <a:buNone/>
              <a:defRPr sz="900" b="0" i="0" u="none" strike="noStrike" cap="none">
                <a:solidFill>
                  <a:srgbClr val="2D58AC"/>
                </a:solidFill>
                <a:latin typeface="Gill Sans"/>
                <a:ea typeface="Gill Sans"/>
                <a:cs typeface="Gill Sans"/>
                <a:sym typeface="Gill Sans"/>
              </a:defRPr>
            </a:lvl4pPr>
            <a:lvl5pPr marL="0" lvl="4" indent="0" algn="r">
              <a:spcBef>
                <a:spcPts val="0"/>
              </a:spcBef>
              <a:buNone/>
              <a:defRPr sz="900" b="0" i="0" u="none" strike="noStrike" cap="none">
                <a:solidFill>
                  <a:srgbClr val="2D58AC"/>
                </a:solidFill>
                <a:latin typeface="Gill Sans"/>
                <a:ea typeface="Gill Sans"/>
                <a:cs typeface="Gill Sans"/>
                <a:sym typeface="Gill Sans"/>
              </a:defRPr>
            </a:lvl5pPr>
            <a:lvl6pPr marL="0" lvl="5" indent="0" algn="r">
              <a:spcBef>
                <a:spcPts val="0"/>
              </a:spcBef>
              <a:buNone/>
              <a:defRPr sz="900" b="0" i="0" u="none" strike="noStrike" cap="none">
                <a:solidFill>
                  <a:srgbClr val="2D58AC"/>
                </a:solidFill>
                <a:latin typeface="Gill Sans"/>
                <a:ea typeface="Gill Sans"/>
                <a:cs typeface="Gill Sans"/>
                <a:sym typeface="Gill Sans"/>
              </a:defRPr>
            </a:lvl6pPr>
            <a:lvl7pPr marL="0" lvl="6" indent="0" algn="r">
              <a:spcBef>
                <a:spcPts val="0"/>
              </a:spcBef>
              <a:buNone/>
              <a:defRPr sz="900" b="0" i="0" u="none" strike="noStrike" cap="none">
                <a:solidFill>
                  <a:srgbClr val="2D58AC"/>
                </a:solidFill>
                <a:latin typeface="Gill Sans"/>
                <a:ea typeface="Gill Sans"/>
                <a:cs typeface="Gill Sans"/>
                <a:sym typeface="Gill Sans"/>
              </a:defRPr>
            </a:lvl7pPr>
            <a:lvl8pPr marL="0" lvl="7" indent="0" algn="r">
              <a:spcBef>
                <a:spcPts val="0"/>
              </a:spcBef>
              <a:buNone/>
              <a:defRPr sz="900" b="0" i="0" u="none" strike="noStrike" cap="none">
                <a:solidFill>
                  <a:srgbClr val="2D58AC"/>
                </a:solidFill>
                <a:latin typeface="Gill Sans"/>
                <a:ea typeface="Gill Sans"/>
                <a:cs typeface="Gill Sans"/>
                <a:sym typeface="Gill Sans"/>
              </a:defRPr>
            </a:lvl8pPr>
            <a:lvl9pPr marL="0" lvl="8" indent="0" algn="r">
              <a:spcBef>
                <a:spcPts val="0"/>
              </a:spcBef>
              <a:buNone/>
              <a:defRPr sz="900" b="0" i="0" u="none" strike="noStrike" cap="none">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20"/>
          <p:cNvSpPr/>
          <p:nvPr/>
        </p:nvSpPr>
        <p:spPr>
          <a:xfrm>
            <a:off x="445982"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0"/>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0"/>
          <p:cNvSpPr txBox="1">
            <a:spLocks noGrp="1"/>
          </p:cNvSpPr>
          <p:nvPr>
            <p:ph type="body" idx="1"/>
          </p:nvPr>
        </p:nvSpPr>
        <p:spPr>
          <a:xfrm>
            <a:off x="581193" y="2228003"/>
            <a:ext cx="5422390" cy="3633047"/>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39" name="Google Shape;39;p20"/>
          <p:cNvSpPr txBox="1">
            <a:spLocks noGrp="1"/>
          </p:cNvSpPr>
          <p:nvPr>
            <p:ph type="body" idx="2"/>
          </p:nvPr>
        </p:nvSpPr>
        <p:spPr>
          <a:xfrm>
            <a:off x="6188417" y="2228003"/>
            <a:ext cx="5422392" cy="3633047"/>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0" name="Google Shape;40;p20"/>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0"/>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0"/>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21"/>
          <p:cNvSpPr/>
          <p:nvPr/>
        </p:nvSpPr>
        <p:spPr>
          <a:xfrm>
            <a:off x="445982"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1"/>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1"/>
          <p:cNvSpPr txBox="1">
            <a:spLocks noGrp="1"/>
          </p:cNvSpPr>
          <p:nvPr>
            <p:ph type="body" idx="1"/>
          </p:nvPr>
        </p:nvSpPr>
        <p:spPr>
          <a:xfrm>
            <a:off x="887219" y="2250892"/>
            <a:ext cx="5087075" cy="536005"/>
          </a:xfrm>
          <a:prstGeom prst="rect">
            <a:avLst/>
          </a:prstGeom>
          <a:noFill/>
          <a:ln>
            <a:noFill/>
          </a:ln>
        </p:spPr>
        <p:txBody>
          <a:bodyPr spcFirstLastPara="1" wrap="square" lIns="91425" tIns="45700" rIns="91425" bIns="45700" anchor="b" anchorCtr="0">
            <a:noAutofit/>
          </a:bodyPr>
          <a:lstStyle>
            <a:lvl1pPr marL="457200" lvl="0" indent="-228600" algn="l">
              <a:spcBef>
                <a:spcPts val="440"/>
              </a:spcBef>
              <a:spcAft>
                <a:spcPts val="0"/>
              </a:spcAft>
              <a:buSzPts val="2024"/>
              <a:buNone/>
              <a:defRPr sz="2200" b="0">
                <a:solidFill>
                  <a:schemeClr val="accent2"/>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47" name="Google Shape;47;p21"/>
          <p:cNvSpPr txBox="1">
            <a:spLocks noGrp="1"/>
          </p:cNvSpPr>
          <p:nvPr>
            <p:ph type="body" idx="2"/>
          </p:nvPr>
        </p:nvSpPr>
        <p:spPr>
          <a:xfrm>
            <a:off x="581194" y="2926052"/>
            <a:ext cx="5393100" cy="293499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21"/>
          <p:cNvSpPr txBox="1">
            <a:spLocks noGrp="1"/>
          </p:cNvSpPr>
          <p:nvPr>
            <p:ph type="body" idx="3"/>
          </p:nvPr>
        </p:nvSpPr>
        <p:spPr>
          <a:xfrm>
            <a:off x="6523735" y="2250892"/>
            <a:ext cx="5087073" cy="553373"/>
          </a:xfrm>
          <a:prstGeom prst="rect">
            <a:avLst/>
          </a:prstGeom>
          <a:noFill/>
          <a:ln>
            <a:noFill/>
          </a:ln>
        </p:spPr>
        <p:txBody>
          <a:bodyPr spcFirstLastPara="1" wrap="square" lIns="91425" tIns="45700" rIns="91425" bIns="45700" anchor="b" anchorCtr="0">
            <a:noAutofit/>
          </a:bodyPr>
          <a:lstStyle>
            <a:lvl1pPr marL="457200" lvl="0" indent="-228600" algn="l">
              <a:spcBef>
                <a:spcPts val="440"/>
              </a:spcBef>
              <a:spcAft>
                <a:spcPts val="0"/>
              </a:spcAft>
              <a:buSzPts val="2024"/>
              <a:buNone/>
              <a:defRPr sz="2200" b="0">
                <a:solidFill>
                  <a:schemeClr val="accent2"/>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49" name="Google Shape;49;p21"/>
          <p:cNvSpPr txBox="1">
            <a:spLocks noGrp="1"/>
          </p:cNvSpPr>
          <p:nvPr>
            <p:ph type="body" idx="4"/>
          </p:nvPr>
        </p:nvSpPr>
        <p:spPr>
          <a:xfrm>
            <a:off x="6217709" y="2926052"/>
            <a:ext cx="5393100" cy="293499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0" name="Google Shape;50;p21"/>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57" name="Google Shape;57;p22"/>
          <p:cNvSpPr/>
          <p:nvPr/>
        </p:nvSpPr>
        <p:spPr>
          <a:xfrm>
            <a:off x="440683"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2"/>
          <p:cNvSpPr txBox="1">
            <a:spLocks noGrp="1"/>
          </p:cNvSpPr>
          <p:nvPr>
            <p:ph type="title"/>
          </p:nvPr>
        </p:nvSpPr>
        <p:spPr>
          <a:xfrm>
            <a:off x="575894"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23"/>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3"/>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3"/>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24"/>
          <p:cNvSpPr/>
          <p:nvPr/>
        </p:nvSpPr>
        <p:spPr>
          <a:xfrm>
            <a:off x="447817" y="5141973"/>
            <a:ext cx="11298200" cy="127470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4"/>
          <p:cNvSpPr txBox="1">
            <a:spLocks noGrp="1"/>
          </p:cNvSpPr>
          <p:nvPr>
            <p:ph type="title"/>
          </p:nvPr>
        </p:nvSpPr>
        <p:spPr>
          <a:xfrm>
            <a:off x="581192" y="5262296"/>
            <a:ext cx="4909445" cy="689514"/>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D58AC"/>
              </a:buClr>
              <a:buSzPts val="2000"/>
              <a:buFont typeface="Gill Sans"/>
              <a:buNone/>
              <a:defRPr sz="2000" b="0">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4"/>
          <p:cNvSpPr txBox="1">
            <a:spLocks noGrp="1"/>
          </p:cNvSpPr>
          <p:nvPr>
            <p:ph type="body" idx="1"/>
          </p:nvPr>
        </p:nvSpPr>
        <p:spPr>
          <a:xfrm>
            <a:off x="447816" y="601200"/>
            <a:ext cx="11292840" cy="4204800"/>
          </a:xfrm>
          <a:prstGeom prst="rect">
            <a:avLst/>
          </a:prstGeom>
          <a:noFill/>
          <a:ln>
            <a:noFill/>
          </a:ln>
        </p:spPr>
        <p:txBody>
          <a:bodyPr spcFirstLastPara="1" wrap="square" lIns="91425" tIns="45700" rIns="91425" bIns="45700" anchor="ctr" anchorCtr="0">
            <a:normAutofit/>
          </a:bodyPr>
          <a:lstStyle>
            <a:lvl1pPr marL="457200" lvl="0" indent="-345440" algn="l">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7" name="Google Shape;67;p24"/>
          <p:cNvSpPr txBox="1">
            <a:spLocks noGrp="1"/>
          </p:cNvSpPr>
          <p:nvPr>
            <p:ph type="body" idx="2"/>
          </p:nvPr>
        </p:nvSpPr>
        <p:spPr>
          <a:xfrm>
            <a:off x="5740823" y="5262296"/>
            <a:ext cx="5869987" cy="689515"/>
          </a:xfrm>
          <a:prstGeom prst="rect">
            <a:avLst/>
          </a:prstGeom>
          <a:noFill/>
          <a:ln>
            <a:noFill/>
          </a:ln>
        </p:spPr>
        <p:txBody>
          <a:bodyPr spcFirstLastPara="1" wrap="square" lIns="91425" tIns="45700" rIns="91425" bIns="45700" anchor="ctr" anchorCtr="0">
            <a:normAutofit/>
          </a:bodyPr>
          <a:lstStyle>
            <a:lvl1pPr marL="457200" lvl="0" indent="-228600" algn="r">
              <a:spcBef>
                <a:spcPts val="220"/>
              </a:spcBef>
              <a:spcAft>
                <a:spcPts val="0"/>
              </a:spcAft>
              <a:buSzPts val="1012"/>
              <a:buNone/>
              <a:defRPr sz="1100">
                <a:solidFill>
                  <a:schemeClr val="lt1"/>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8" name="Google Shape;68;p24"/>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2D58AC"/>
                </a:solidFill>
                <a:latin typeface="Gill Sans"/>
                <a:ea typeface="Gill Sans"/>
                <a:cs typeface="Gill Sans"/>
                <a:sym typeface="Gill Sans"/>
              </a:defRPr>
            </a:lvl1pPr>
            <a:lvl2pPr marL="0" lvl="1" indent="0" algn="r">
              <a:spcBef>
                <a:spcPts val="0"/>
              </a:spcBef>
              <a:buNone/>
              <a:defRPr sz="900" b="0" i="0" u="none" strike="noStrike" cap="none">
                <a:solidFill>
                  <a:srgbClr val="2D58AC"/>
                </a:solidFill>
                <a:latin typeface="Gill Sans"/>
                <a:ea typeface="Gill Sans"/>
                <a:cs typeface="Gill Sans"/>
                <a:sym typeface="Gill Sans"/>
              </a:defRPr>
            </a:lvl2pPr>
            <a:lvl3pPr marL="0" lvl="2" indent="0" algn="r">
              <a:spcBef>
                <a:spcPts val="0"/>
              </a:spcBef>
              <a:buNone/>
              <a:defRPr sz="900" b="0" i="0" u="none" strike="noStrike" cap="none">
                <a:solidFill>
                  <a:srgbClr val="2D58AC"/>
                </a:solidFill>
                <a:latin typeface="Gill Sans"/>
                <a:ea typeface="Gill Sans"/>
                <a:cs typeface="Gill Sans"/>
                <a:sym typeface="Gill Sans"/>
              </a:defRPr>
            </a:lvl3pPr>
            <a:lvl4pPr marL="0" lvl="3" indent="0" algn="r">
              <a:spcBef>
                <a:spcPts val="0"/>
              </a:spcBef>
              <a:buNone/>
              <a:defRPr sz="900" b="0" i="0" u="none" strike="noStrike" cap="none">
                <a:solidFill>
                  <a:srgbClr val="2D58AC"/>
                </a:solidFill>
                <a:latin typeface="Gill Sans"/>
                <a:ea typeface="Gill Sans"/>
                <a:cs typeface="Gill Sans"/>
                <a:sym typeface="Gill Sans"/>
              </a:defRPr>
            </a:lvl4pPr>
            <a:lvl5pPr marL="0" lvl="4" indent="0" algn="r">
              <a:spcBef>
                <a:spcPts val="0"/>
              </a:spcBef>
              <a:buNone/>
              <a:defRPr sz="900" b="0" i="0" u="none" strike="noStrike" cap="none">
                <a:solidFill>
                  <a:srgbClr val="2D58AC"/>
                </a:solidFill>
                <a:latin typeface="Gill Sans"/>
                <a:ea typeface="Gill Sans"/>
                <a:cs typeface="Gill Sans"/>
                <a:sym typeface="Gill Sans"/>
              </a:defRPr>
            </a:lvl5pPr>
            <a:lvl6pPr marL="0" lvl="5" indent="0" algn="r">
              <a:spcBef>
                <a:spcPts val="0"/>
              </a:spcBef>
              <a:buNone/>
              <a:defRPr sz="900" b="0" i="0" u="none" strike="noStrike" cap="none">
                <a:solidFill>
                  <a:srgbClr val="2D58AC"/>
                </a:solidFill>
                <a:latin typeface="Gill Sans"/>
                <a:ea typeface="Gill Sans"/>
                <a:cs typeface="Gill Sans"/>
                <a:sym typeface="Gill Sans"/>
              </a:defRPr>
            </a:lvl6pPr>
            <a:lvl7pPr marL="0" lvl="6" indent="0" algn="r">
              <a:spcBef>
                <a:spcPts val="0"/>
              </a:spcBef>
              <a:buNone/>
              <a:defRPr sz="900" b="0" i="0" u="none" strike="noStrike" cap="none">
                <a:solidFill>
                  <a:srgbClr val="2D58AC"/>
                </a:solidFill>
                <a:latin typeface="Gill Sans"/>
                <a:ea typeface="Gill Sans"/>
                <a:cs typeface="Gill Sans"/>
                <a:sym typeface="Gill Sans"/>
              </a:defRPr>
            </a:lvl7pPr>
            <a:lvl8pPr marL="0" lvl="7" indent="0" algn="r">
              <a:spcBef>
                <a:spcPts val="0"/>
              </a:spcBef>
              <a:buNone/>
              <a:defRPr sz="900" b="0" i="0" u="none" strike="noStrike" cap="none">
                <a:solidFill>
                  <a:srgbClr val="2D58AC"/>
                </a:solidFill>
                <a:latin typeface="Gill Sans"/>
                <a:ea typeface="Gill Sans"/>
                <a:cs typeface="Gill Sans"/>
                <a:sym typeface="Gill Sans"/>
              </a:defRPr>
            </a:lvl8pPr>
            <a:lvl9pPr marL="0" lvl="8" indent="0" algn="r">
              <a:spcBef>
                <a:spcPts val="0"/>
              </a:spcBef>
              <a:buNone/>
              <a:defRPr sz="900" b="0" i="0" u="none" strike="noStrike" cap="none">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Gill Sans"/>
              <a:buNone/>
              <a:defRPr sz="2400" b="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5"/>
          <p:cNvSpPr>
            <a:spLocks noGrp="1"/>
          </p:cNvSpPr>
          <p:nvPr>
            <p:ph type="pic" idx="2"/>
          </p:nvPr>
        </p:nvSpPr>
        <p:spPr>
          <a:xfrm>
            <a:off x="447817" y="599725"/>
            <a:ext cx="11290859" cy="3557252"/>
          </a:xfrm>
          <a:prstGeom prst="rect">
            <a:avLst/>
          </a:prstGeom>
          <a:noFill/>
          <a:ln>
            <a:noFill/>
          </a:ln>
        </p:spPr>
      </p:sp>
      <p:sp>
        <p:nvSpPr>
          <p:cNvPr id="74" name="Google Shape;74;p25"/>
          <p:cNvSpPr txBox="1">
            <a:spLocks noGrp="1"/>
          </p:cNvSpPr>
          <p:nvPr>
            <p:ph type="body" idx="1"/>
          </p:nvPr>
        </p:nvSpPr>
        <p:spPr>
          <a:xfrm>
            <a:off x="581192" y="5260127"/>
            <a:ext cx="11029617" cy="598671"/>
          </a:xfrm>
          <a:prstGeom prst="rect">
            <a:avLst/>
          </a:prstGeom>
          <a:noFill/>
          <a:ln>
            <a:noFill/>
          </a:ln>
        </p:spPr>
        <p:txBody>
          <a:bodyPr spcFirstLastPara="1" wrap="square" lIns="91425" tIns="45700" rIns="91425" bIns="45700" anchor="ctr" anchorCtr="0">
            <a:normAutofit/>
          </a:bodyPr>
          <a:lstStyle>
            <a:lvl1pPr marL="457200" lvl="0" indent="-228600" algn="l">
              <a:spcBef>
                <a:spcPts val="240"/>
              </a:spcBef>
              <a:spcAft>
                <a:spcPts val="0"/>
              </a:spcAft>
              <a:buSzPts val="1104"/>
              <a:buNone/>
              <a:defRPr sz="12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5" name="Google Shape;75;p25"/>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lt1"/>
              </a:buClr>
              <a:buSzPts val="2800"/>
              <a:buFont typeface="Gill Sans"/>
              <a:buNone/>
              <a:defRPr sz="280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7" name="Google Shape;7;p16"/>
          <p:cNvSpPr txBox="1">
            <a:spLocks noGrp="1"/>
          </p:cNvSpPr>
          <p:nvPr>
            <p:ph type="body" idx="1"/>
          </p:nvPr>
        </p:nvSpPr>
        <p:spPr>
          <a:xfrm>
            <a:off x="581192" y="2336003"/>
            <a:ext cx="11029616" cy="3522794"/>
          </a:xfrm>
          <a:prstGeom prst="rect">
            <a:avLst/>
          </a:prstGeom>
          <a:noFill/>
          <a:ln>
            <a:noFill/>
          </a:ln>
        </p:spPr>
        <p:txBody>
          <a:bodyPr spcFirstLastPara="1" wrap="square" lIns="91425" tIns="45700" rIns="91425" bIns="45700" anchor="ctr" anchorCtr="0">
            <a:normAutofit/>
          </a:bodyPr>
          <a:lstStyle>
            <a:lvl1pPr marL="457200" marR="0" lvl="0" indent="-333756" algn="l" rtl="0">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22072" algn="l" rtl="0">
              <a:spcBef>
                <a:spcPts val="600"/>
              </a:spcBef>
              <a:spcAft>
                <a:spcPts val="0"/>
              </a:spcAft>
              <a:buClr>
                <a:schemeClr val="accent2"/>
              </a:buClr>
              <a:buSzPts val="1472"/>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10388" algn="l" rtl="0">
              <a:spcBef>
                <a:spcPts val="600"/>
              </a:spcBef>
              <a:spcAft>
                <a:spcPts val="0"/>
              </a:spcAft>
              <a:buClr>
                <a:schemeClr val="accent2"/>
              </a:buClr>
              <a:buSzPts val="1288"/>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9pPr>
          </a:lstStyle>
          <a:p>
            <a:endParaRPr/>
          </a:p>
        </p:txBody>
      </p:sp>
      <p:sp>
        <p:nvSpPr>
          <p:cNvPr id="8" name="Google Shape;8;p16"/>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9" name="Google Shape;9;p16"/>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0" name="Google Shape;10;p16"/>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2"/>
                </a:solidFill>
                <a:latin typeface="Gill Sans"/>
                <a:ea typeface="Gill Sans"/>
                <a:cs typeface="Gill Sans"/>
                <a:sym typeface="Gill Sans"/>
              </a:defRPr>
            </a:lvl1pPr>
            <a:lvl2pPr marL="0" marR="0" lvl="1" indent="0" algn="r" rtl="0">
              <a:spcBef>
                <a:spcPts val="0"/>
              </a:spcBef>
              <a:buNone/>
              <a:defRPr sz="900" b="0" i="0" u="none" strike="noStrike" cap="none">
                <a:solidFill>
                  <a:schemeClr val="accent2"/>
                </a:solidFill>
                <a:latin typeface="Gill Sans"/>
                <a:ea typeface="Gill Sans"/>
                <a:cs typeface="Gill Sans"/>
                <a:sym typeface="Gill Sans"/>
              </a:defRPr>
            </a:lvl2pPr>
            <a:lvl3pPr marL="0" marR="0" lvl="2" indent="0" algn="r" rtl="0">
              <a:spcBef>
                <a:spcPts val="0"/>
              </a:spcBef>
              <a:buNone/>
              <a:defRPr sz="900" b="0" i="0" u="none" strike="noStrike" cap="none">
                <a:solidFill>
                  <a:schemeClr val="accent2"/>
                </a:solidFill>
                <a:latin typeface="Gill Sans"/>
                <a:ea typeface="Gill Sans"/>
                <a:cs typeface="Gill Sans"/>
                <a:sym typeface="Gill Sans"/>
              </a:defRPr>
            </a:lvl3pPr>
            <a:lvl4pPr marL="0" marR="0" lvl="3" indent="0" algn="r" rtl="0">
              <a:spcBef>
                <a:spcPts val="0"/>
              </a:spcBef>
              <a:buNone/>
              <a:defRPr sz="900" b="0" i="0" u="none" strike="noStrike" cap="none">
                <a:solidFill>
                  <a:schemeClr val="accent2"/>
                </a:solidFill>
                <a:latin typeface="Gill Sans"/>
                <a:ea typeface="Gill Sans"/>
                <a:cs typeface="Gill Sans"/>
                <a:sym typeface="Gill Sans"/>
              </a:defRPr>
            </a:lvl4pPr>
            <a:lvl5pPr marL="0" marR="0" lvl="4" indent="0" algn="r" rtl="0">
              <a:spcBef>
                <a:spcPts val="0"/>
              </a:spcBef>
              <a:buNone/>
              <a:defRPr sz="900" b="0" i="0" u="none" strike="noStrike" cap="none">
                <a:solidFill>
                  <a:schemeClr val="accent2"/>
                </a:solidFill>
                <a:latin typeface="Gill Sans"/>
                <a:ea typeface="Gill Sans"/>
                <a:cs typeface="Gill Sans"/>
                <a:sym typeface="Gill Sans"/>
              </a:defRPr>
            </a:lvl5pPr>
            <a:lvl6pPr marL="0" marR="0" lvl="5" indent="0" algn="r" rtl="0">
              <a:spcBef>
                <a:spcPts val="0"/>
              </a:spcBef>
              <a:buNone/>
              <a:defRPr sz="900" b="0" i="0" u="none" strike="noStrike" cap="none">
                <a:solidFill>
                  <a:schemeClr val="accent2"/>
                </a:solidFill>
                <a:latin typeface="Gill Sans"/>
                <a:ea typeface="Gill Sans"/>
                <a:cs typeface="Gill Sans"/>
                <a:sym typeface="Gill Sans"/>
              </a:defRPr>
            </a:lvl6pPr>
            <a:lvl7pPr marL="0" marR="0" lvl="6" indent="0" algn="r" rtl="0">
              <a:spcBef>
                <a:spcPts val="0"/>
              </a:spcBef>
              <a:buNone/>
              <a:defRPr sz="900" b="0" i="0" u="none" strike="noStrike" cap="none">
                <a:solidFill>
                  <a:schemeClr val="accent2"/>
                </a:solidFill>
                <a:latin typeface="Gill Sans"/>
                <a:ea typeface="Gill Sans"/>
                <a:cs typeface="Gill Sans"/>
                <a:sym typeface="Gill Sans"/>
              </a:defRPr>
            </a:lvl7pPr>
            <a:lvl8pPr marL="0" marR="0" lvl="7" indent="0" algn="r" rtl="0">
              <a:spcBef>
                <a:spcPts val="0"/>
              </a:spcBef>
              <a:buNone/>
              <a:defRPr sz="900" b="0" i="0" u="none" strike="noStrike" cap="none">
                <a:solidFill>
                  <a:schemeClr val="accent2"/>
                </a:solidFill>
                <a:latin typeface="Gill Sans"/>
                <a:ea typeface="Gill Sans"/>
                <a:cs typeface="Gill Sans"/>
                <a:sym typeface="Gill Sans"/>
              </a:defRPr>
            </a:lvl8pPr>
            <a:lvl9pPr marL="0" marR="0" lvl="8" indent="0" algn="r" rtl="0">
              <a:spcBef>
                <a:spcPts val="0"/>
              </a:spcBef>
              <a:buNone/>
              <a:defRPr sz="9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IN"/>
              <a:t>‹#›</a:t>
            </a:fld>
            <a:endParaRPr/>
          </a:p>
        </p:txBody>
      </p:sp>
      <p:sp>
        <p:nvSpPr>
          <p:cNvPr id="11" name="Google Shape;11;p16"/>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6"/>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6"/>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heprojectspot.com/tutorial-post/ant-colony-optimization-for-hackers/1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theprojectspot.com/tutorial-post/ant-colony-optimization-for-hackers/1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hyperlink" Target="http://www.theprojectspot.com/tutorial-post/ant-colony-optimization-for-hackers/1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theprojectspot.com/tutorial-post/ant-colony-optimization-for-hackers/10"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theprojectspot.com/tutorial-post/ant-colony-optimization-for-hackers/10"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theprojectspot.com/tutorial-post/ant-colony-optimization-for-hackers/10"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theprojectspot.com/tutorial-post/ant-colony-optimization-for-hackers/10"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www.theprojectspot.com/tutorial-post/ant-colony-optimization-for-hackers/10"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theprojectspot.com/tutorial-post/ant-colony-optimization-for-hackers/10"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a:spLocks noGrp="1"/>
          </p:cNvSpPr>
          <p:nvPr>
            <p:ph type="ctrTitle"/>
          </p:nvPr>
        </p:nvSpPr>
        <p:spPr>
          <a:xfrm>
            <a:off x="660918" y="1017039"/>
            <a:ext cx="10870164" cy="1604864"/>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333333"/>
              </a:buClr>
              <a:buSzPts val="5000"/>
              <a:buFont typeface="Oi"/>
              <a:buNone/>
            </a:pPr>
            <a:r>
              <a:rPr lang="en-IN" sz="3900" b="1" dirty="0">
                <a:latin typeface="Comic Sans MS"/>
                <a:ea typeface="Comic Sans MS"/>
                <a:cs typeface="Comic Sans MS"/>
                <a:sym typeface="Comic Sans MS"/>
              </a:rPr>
              <a:t> </a:t>
            </a:r>
            <a:r>
              <a:rPr lang="en-IN" sz="3900" b="1" u="sng" dirty="0">
                <a:solidFill>
                  <a:srgbClr val="999999"/>
                </a:solidFill>
                <a:latin typeface="Comic Sans MS"/>
                <a:ea typeface="Comic Sans MS"/>
                <a:cs typeface="Comic Sans MS"/>
                <a:sym typeface="Comic Sans MS"/>
              </a:rPr>
              <a:t>TRAVELING SALESMAN PROBLEM WITH </a:t>
            </a:r>
            <a:r>
              <a:rPr lang="en-IN" sz="3900" b="1" i="0" u="sng" strike="noStrike" dirty="0">
                <a:solidFill>
                  <a:srgbClr val="999999"/>
                </a:solidFill>
                <a:latin typeface="Comic Sans MS"/>
                <a:ea typeface="Comic Sans MS"/>
                <a:cs typeface="Comic Sans MS"/>
                <a:sym typeface="Comic Sans MS"/>
                <a:hlinkClick r:id="rId3">
                  <a:extLst>
                    <a:ext uri="{A12FA001-AC4F-418D-AE19-62706E023703}">
                      <ahyp:hlinkClr xmlns:ahyp="http://schemas.microsoft.com/office/drawing/2018/hyperlinkcolor" val="tx"/>
                    </a:ext>
                  </a:extLst>
                </a:hlinkClick>
              </a:rPr>
              <a:t>ANT COLONY OPTIMIZATION </a:t>
            </a:r>
            <a:endParaRPr sz="3900" b="1" i="0" u="none" strike="noStrike" dirty="0">
              <a:solidFill>
                <a:srgbClr val="999999"/>
              </a:solidFill>
              <a:latin typeface="Comic Sans MS"/>
              <a:ea typeface="Comic Sans MS"/>
              <a:cs typeface="Comic Sans MS"/>
              <a:sym typeface="Comic Sans MS"/>
            </a:endParaRPr>
          </a:p>
        </p:txBody>
      </p:sp>
      <p:sp>
        <p:nvSpPr>
          <p:cNvPr id="97" name="Google Shape;97;p1"/>
          <p:cNvSpPr txBox="1">
            <a:spLocks noGrp="1"/>
          </p:cNvSpPr>
          <p:nvPr>
            <p:ph type="subTitle" idx="1"/>
          </p:nvPr>
        </p:nvSpPr>
        <p:spPr>
          <a:xfrm>
            <a:off x="660918" y="4005423"/>
            <a:ext cx="10958058" cy="219010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208"/>
              <a:buNone/>
            </a:pPr>
            <a:r>
              <a:rPr lang="en-IN" sz="2000" dirty="0">
                <a:latin typeface="+mn-lt"/>
                <a:ea typeface="Comic Sans MS"/>
                <a:cs typeface="Comic Sans MS"/>
                <a:sym typeface="Comic Sans MS"/>
              </a:rPr>
              <a:t>BY,</a:t>
            </a:r>
            <a:endParaRPr sz="1400" dirty="0">
              <a:latin typeface="+mn-lt"/>
              <a:ea typeface="Comic Sans MS"/>
              <a:cs typeface="Comic Sans MS"/>
              <a:sym typeface="Comic Sans MS"/>
            </a:endParaRPr>
          </a:p>
          <a:p>
            <a:pPr marL="0" lvl="0" indent="0" algn="l" rtl="0">
              <a:spcBef>
                <a:spcPts val="1080"/>
              </a:spcBef>
              <a:spcAft>
                <a:spcPts val="0"/>
              </a:spcAft>
              <a:buSzPts val="2208"/>
              <a:buNone/>
            </a:pPr>
            <a:r>
              <a:rPr lang="en-IN" sz="2000" dirty="0">
                <a:latin typeface="+mn-lt"/>
                <a:ea typeface="Comic Sans MS"/>
                <a:cs typeface="Comic Sans MS"/>
                <a:sym typeface="Comic Sans MS"/>
              </a:rPr>
              <a:t>HARSHIL KHARA                                  BU ID – </a:t>
            </a:r>
            <a:r>
              <a:rPr lang="en-IN" sz="2000" b="1" dirty="0">
                <a:latin typeface="+mn-lt"/>
                <a:ea typeface="Comic Sans MS"/>
                <a:cs typeface="Comic Sans MS"/>
                <a:sym typeface="Comic Sans MS"/>
              </a:rPr>
              <a:t>U07281822</a:t>
            </a:r>
            <a:r>
              <a:rPr lang="en-IN" sz="2000" dirty="0">
                <a:latin typeface="+mn-lt"/>
                <a:ea typeface="Comic Sans MS"/>
                <a:cs typeface="Comic Sans MS"/>
                <a:sym typeface="Comic Sans MS"/>
              </a:rPr>
              <a:t>        Email- </a:t>
            </a:r>
            <a:r>
              <a:rPr lang="en-IN" sz="2000" b="1" dirty="0" err="1">
                <a:latin typeface="+mn-lt"/>
                <a:ea typeface="Comic Sans MS"/>
                <a:cs typeface="Comic Sans MS"/>
                <a:sym typeface="Comic Sans MS"/>
              </a:rPr>
              <a:t>harshilk@bu.edu</a:t>
            </a:r>
            <a:r>
              <a:rPr lang="en-IN" sz="2000" b="1" dirty="0">
                <a:latin typeface="+mn-lt"/>
                <a:ea typeface="Comic Sans MS"/>
                <a:cs typeface="Comic Sans MS"/>
                <a:sym typeface="Comic Sans MS"/>
              </a:rPr>
              <a:t>              </a:t>
            </a:r>
            <a:endParaRPr sz="2000" b="1" dirty="0">
              <a:latin typeface="+mn-lt"/>
              <a:ea typeface="Comic Sans MS"/>
              <a:cs typeface="Comic Sans MS"/>
              <a:sym typeface="Comic Sans MS"/>
            </a:endParaRPr>
          </a:p>
          <a:p>
            <a:pPr marL="0" lvl="0" indent="0">
              <a:spcBef>
                <a:spcPts val="1080"/>
              </a:spcBef>
              <a:buSzPts val="2208"/>
            </a:pPr>
            <a:r>
              <a:rPr lang="en-IN" sz="2000" dirty="0">
                <a:latin typeface="+mn-lt"/>
                <a:ea typeface="Comic Sans MS"/>
                <a:cs typeface="Comic Sans MS"/>
                <a:sym typeface="Comic Sans MS"/>
              </a:rPr>
              <a:t>NYRIKA BHARGAVARAM RENUKA    BU ID </a:t>
            </a:r>
            <a:r>
              <a:rPr lang="en-IN" sz="2000" dirty="0">
                <a:ea typeface="Comic Sans MS"/>
                <a:cs typeface="Comic Sans MS"/>
                <a:sym typeface="Comic Sans MS"/>
              </a:rPr>
              <a:t> – </a:t>
            </a:r>
            <a:r>
              <a:rPr lang="en-IN" sz="2000" b="1" dirty="0">
                <a:latin typeface="+mn-lt"/>
                <a:ea typeface="Comic Sans MS"/>
                <a:cs typeface="Comic Sans MS"/>
                <a:sym typeface="Comic Sans MS"/>
              </a:rPr>
              <a:t>U60948012</a:t>
            </a:r>
            <a:r>
              <a:rPr lang="en-IN" sz="2000" dirty="0">
                <a:latin typeface="+mn-lt"/>
                <a:ea typeface="Comic Sans MS"/>
                <a:cs typeface="Comic Sans MS"/>
                <a:sym typeface="Comic Sans MS"/>
              </a:rPr>
              <a:t>       Email- </a:t>
            </a:r>
            <a:r>
              <a:rPr lang="en-IN" sz="2000" b="1" dirty="0" err="1">
                <a:latin typeface="+mn-lt"/>
                <a:ea typeface="Comic Sans MS"/>
                <a:cs typeface="Comic Sans MS"/>
                <a:sym typeface="Comic Sans MS"/>
              </a:rPr>
              <a:t>nyrikabr@bu.edu</a:t>
            </a:r>
            <a:endParaRPr sz="1400" b="1" dirty="0">
              <a:latin typeface="+mn-lt"/>
              <a:ea typeface="Comic Sans MS"/>
              <a:cs typeface="Comic Sans MS"/>
              <a:sym typeface="Comic Sans MS"/>
            </a:endParaRPr>
          </a:p>
          <a:p>
            <a:pPr marL="0" lvl="0" indent="0" algn="l" rtl="0">
              <a:spcBef>
                <a:spcPts val="1080"/>
              </a:spcBef>
              <a:spcAft>
                <a:spcPts val="0"/>
              </a:spcAft>
              <a:buSzPts val="2208"/>
              <a:buNone/>
            </a:pPr>
            <a:r>
              <a:rPr lang="en-IN" sz="2000" dirty="0">
                <a:latin typeface="+mn-lt"/>
                <a:ea typeface="Comic Sans MS"/>
                <a:cs typeface="Comic Sans MS"/>
                <a:sym typeface="Comic Sans MS"/>
              </a:rPr>
              <a:t>PRANJAL PATEL                                  BU ID – </a:t>
            </a:r>
            <a:r>
              <a:rPr lang="en-IN" sz="2000" b="1" dirty="0">
                <a:latin typeface="+mn-lt"/>
                <a:ea typeface="Comic Sans MS"/>
                <a:cs typeface="Comic Sans MS"/>
                <a:sym typeface="Comic Sans MS"/>
              </a:rPr>
              <a:t>U32773567 </a:t>
            </a:r>
            <a:r>
              <a:rPr lang="en-IN" sz="2000" dirty="0">
                <a:latin typeface="+mn-lt"/>
                <a:ea typeface="Comic Sans MS"/>
                <a:cs typeface="Comic Sans MS"/>
                <a:sym typeface="Comic Sans MS"/>
              </a:rPr>
              <a:t>       Email- </a:t>
            </a:r>
            <a:r>
              <a:rPr lang="en-IN" sz="2000" b="1" dirty="0" err="1">
                <a:latin typeface="+mn-lt"/>
                <a:ea typeface="Comic Sans MS"/>
                <a:cs typeface="Comic Sans MS"/>
                <a:sym typeface="Comic Sans MS"/>
              </a:rPr>
              <a:t>pranjalp@bu.edu</a:t>
            </a:r>
            <a:endParaRPr sz="2000" b="1" dirty="0">
              <a:latin typeface="+mn-lt"/>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333333"/>
              </a:buClr>
              <a:buSzPts val="4000"/>
              <a:buFont typeface="Oi"/>
              <a:buNone/>
            </a:pPr>
            <a:r>
              <a:rPr lang="en-IN" sz="4000" b="1" u="sng">
                <a:solidFill>
                  <a:srgbClr val="888888"/>
                </a:solidFill>
                <a:latin typeface="Comic Sans MS"/>
                <a:ea typeface="Comic Sans MS"/>
                <a:cs typeface="Comic Sans MS"/>
                <a:sym typeface="Comic Sans MS"/>
                <a:hlinkClick r:id="rId3">
                  <a:extLst>
                    <a:ext uri="{A12FA001-AC4F-418D-AE19-62706E023703}">
                      <ahyp:hlinkClr xmlns:ahyp="http://schemas.microsoft.com/office/drawing/2018/hyperlinkcolor" val="tx"/>
                    </a:ext>
                  </a:extLst>
                </a:hlinkClick>
              </a:rPr>
              <a:t>EQUATION</a:t>
            </a:r>
            <a:endParaRPr sz="4000">
              <a:solidFill>
                <a:srgbClr val="888888"/>
              </a:solidFill>
              <a:latin typeface="Comic Sans MS"/>
              <a:ea typeface="Comic Sans MS"/>
              <a:cs typeface="Comic Sans MS"/>
              <a:sym typeface="Comic Sans MS"/>
            </a:endParaRPr>
          </a:p>
        </p:txBody>
      </p:sp>
      <p:pic>
        <p:nvPicPr>
          <p:cNvPr id="156" name="Google Shape;156;p7"/>
          <p:cNvPicPr preferRelativeResize="0">
            <a:picLocks noGrp="1"/>
          </p:cNvPicPr>
          <p:nvPr>
            <p:ph type="body" idx="1"/>
          </p:nvPr>
        </p:nvPicPr>
        <p:blipFill rotWithShape="1">
          <a:blip r:embed="rId4">
            <a:alphaModFix/>
          </a:blip>
          <a:srcRect/>
          <a:stretch/>
        </p:blipFill>
        <p:spPr>
          <a:xfrm>
            <a:off x="666652" y="2517435"/>
            <a:ext cx="10410825" cy="3267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8"/>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333333"/>
              </a:buClr>
              <a:buSzPts val="4000"/>
              <a:buFont typeface="Oi"/>
              <a:buNone/>
            </a:pPr>
            <a:r>
              <a:rPr lang="en-IN" sz="4000" b="1" u="sng">
                <a:solidFill>
                  <a:srgbClr val="888888"/>
                </a:solidFill>
                <a:latin typeface="Comic Sans MS"/>
                <a:ea typeface="Comic Sans MS"/>
                <a:cs typeface="Comic Sans MS"/>
                <a:sym typeface="Comic Sans MS"/>
                <a:hlinkClick r:id="rId3">
                  <a:extLst>
                    <a:ext uri="{A12FA001-AC4F-418D-AE19-62706E023703}">
                      <ahyp:hlinkClr xmlns:ahyp="http://schemas.microsoft.com/office/drawing/2018/hyperlinkcolor" val="tx"/>
                    </a:ext>
                  </a:extLst>
                </a:hlinkClick>
              </a:rPr>
              <a:t>LOCAL PHEROMONE UPDATE</a:t>
            </a:r>
            <a:endParaRPr sz="4000">
              <a:solidFill>
                <a:srgbClr val="888888"/>
              </a:solidFill>
              <a:latin typeface="Comic Sans MS"/>
              <a:ea typeface="Comic Sans MS"/>
              <a:cs typeface="Comic Sans MS"/>
              <a:sym typeface="Comic Sans MS"/>
            </a:endParaRPr>
          </a:p>
        </p:txBody>
      </p:sp>
      <p:sp>
        <p:nvSpPr>
          <p:cNvPr id="162" name="Google Shape;162;p8"/>
          <p:cNvSpPr txBox="1">
            <a:spLocks noGrp="1"/>
          </p:cNvSpPr>
          <p:nvPr>
            <p:ph type="body" idx="1"/>
          </p:nvPr>
        </p:nvSpPr>
        <p:spPr>
          <a:xfrm>
            <a:off x="581192" y="2180496"/>
            <a:ext cx="9374571" cy="4434908"/>
          </a:xfrm>
          <a:prstGeom prst="rect">
            <a:avLst/>
          </a:prstGeom>
          <a:noFill/>
          <a:ln>
            <a:noFill/>
          </a:ln>
        </p:spPr>
        <p:txBody>
          <a:bodyPr spcFirstLastPara="1" wrap="square" lIns="91425" tIns="45700" rIns="91425" bIns="45700" anchor="ctr" anchorCtr="0">
            <a:normAutofit/>
          </a:bodyPr>
          <a:lstStyle/>
          <a:p>
            <a:pPr marL="306000" lvl="0" indent="-306000" algn="l" rtl="0">
              <a:spcBef>
                <a:spcPts val="0"/>
              </a:spcBef>
              <a:spcAft>
                <a:spcPts val="0"/>
              </a:spcAft>
              <a:buSzPts val="1656"/>
              <a:buFont typeface="Gill Sans"/>
              <a:buChar char="◼"/>
            </a:pPr>
            <a:r>
              <a:rPr lang="en-IN" i="0">
                <a:solidFill>
                  <a:srgbClr val="333333"/>
                </a:solidFill>
              </a:rPr>
              <a:t>The local pheromone update process is applied every time an ant successfully constructs a solution. </a:t>
            </a:r>
            <a:endParaRPr/>
          </a:p>
          <a:p>
            <a:pPr marL="306000" lvl="0" indent="-306000" algn="l" rtl="0">
              <a:spcBef>
                <a:spcPts val="960"/>
              </a:spcBef>
              <a:spcAft>
                <a:spcPts val="0"/>
              </a:spcAft>
              <a:buSzPts val="1656"/>
              <a:buFont typeface="Gill Sans"/>
              <a:buChar char="◼"/>
            </a:pPr>
            <a:r>
              <a:rPr lang="en-IN" i="0">
                <a:solidFill>
                  <a:srgbClr val="333333"/>
                </a:solidFill>
              </a:rPr>
              <a:t>This step mimics the way ants lay pheromone trails after finding food in nature. </a:t>
            </a:r>
            <a:endParaRPr/>
          </a:p>
          <a:p>
            <a:pPr marL="306000" lvl="0" indent="-306000" algn="l" rtl="0">
              <a:spcBef>
                <a:spcPts val="960"/>
              </a:spcBef>
              <a:spcAft>
                <a:spcPts val="0"/>
              </a:spcAft>
              <a:buSzPts val="1656"/>
              <a:buFont typeface="Gill Sans"/>
              <a:buChar char="◼"/>
            </a:pPr>
            <a:r>
              <a:rPr lang="en-IN" i="0">
                <a:solidFill>
                  <a:srgbClr val="333333"/>
                </a:solidFill>
              </a:rPr>
              <a:t>As you may remember from earlier, in nature better paths acquire more pheromone due to ants being able to traverse them quicker. </a:t>
            </a:r>
            <a:endParaRPr/>
          </a:p>
          <a:p>
            <a:pPr marL="306000" lvl="0" indent="-306000" algn="l" rtl="0">
              <a:spcBef>
                <a:spcPts val="960"/>
              </a:spcBef>
              <a:spcAft>
                <a:spcPts val="0"/>
              </a:spcAft>
              <a:buSzPts val="1656"/>
              <a:buFont typeface="Gill Sans"/>
              <a:buChar char="◼"/>
            </a:pPr>
            <a:r>
              <a:rPr lang="en-IN" i="0">
                <a:solidFill>
                  <a:srgbClr val="333333"/>
                </a:solidFill>
              </a:rPr>
              <a:t>In ACO, this characteristic is replicated by varying the amount of pheromone deposited on a component by considering how well the completed solution scores. </a:t>
            </a:r>
            <a:endParaRPr/>
          </a:p>
          <a:p>
            <a:pPr marL="306000" lvl="0" indent="-306000" algn="l" rtl="0">
              <a:spcBef>
                <a:spcPts val="960"/>
              </a:spcBef>
              <a:spcAft>
                <a:spcPts val="0"/>
              </a:spcAft>
              <a:buSzPts val="1656"/>
              <a:buFont typeface="Gill Sans"/>
              <a:buChar char="◼"/>
            </a:pPr>
            <a:r>
              <a:rPr lang="en-IN" i="0">
                <a:solidFill>
                  <a:srgbClr val="333333"/>
                </a:solidFill>
              </a:rPr>
              <a:t>If we use the traveling salesman problem as an example, pheromone will be deposited on the paths an ant took between cities depending the total tour distance.</a:t>
            </a:r>
            <a:endParaRPr/>
          </a:p>
          <a:p>
            <a:pPr marL="306000" lvl="0" indent="-306000" algn="l" rtl="0">
              <a:spcBef>
                <a:spcPts val="960"/>
              </a:spcBef>
              <a:spcAft>
                <a:spcPts val="0"/>
              </a:spcAft>
              <a:buSzPts val="1656"/>
              <a:buFont typeface="Gill Sans"/>
              <a:buChar char="◼"/>
            </a:pPr>
            <a:r>
              <a:rPr lang="en-IN" i="0">
                <a:solidFill>
                  <a:srgbClr val="333333"/>
                </a:solidFill>
              </a:rPr>
              <a:t>This image shows pheromone trails laid on the paths between cities in a typical traveling salesman problem.</a:t>
            </a:r>
            <a:endParaRPr/>
          </a:p>
          <a:p>
            <a:pPr marL="306000" lvl="0" indent="-200844" algn="l" rtl="0">
              <a:spcBef>
                <a:spcPts val="960"/>
              </a:spcBef>
              <a:spcAft>
                <a:spcPts val="0"/>
              </a:spcAft>
              <a:buSzPts val="1656"/>
              <a:buNone/>
            </a:pPr>
            <a:endParaRPr/>
          </a:p>
        </p:txBody>
      </p:sp>
      <p:pic>
        <p:nvPicPr>
          <p:cNvPr id="163" name="Google Shape;163;p8"/>
          <p:cNvPicPr preferRelativeResize="0"/>
          <p:nvPr/>
        </p:nvPicPr>
        <p:blipFill rotWithShape="1">
          <a:blip r:embed="rId4">
            <a:alphaModFix/>
          </a:blip>
          <a:srcRect/>
          <a:stretch/>
        </p:blipFill>
        <p:spPr>
          <a:xfrm>
            <a:off x="9804724" y="3353578"/>
            <a:ext cx="2305050" cy="19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1"/>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2800"/>
              <a:buFont typeface="Gill Sans"/>
              <a:buNone/>
            </a:pPr>
            <a:r>
              <a:rPr lang="en-IN" sz="4000" b="1" u="sng">
                <a:solidFill>
                  <a:srgbClr val="888888"/>
                </a:solidFill>
                <a:latin typeface="Comic Sans MS"/>
                <a:ea typeface="Comic Sans MS"/>
                <a:cs typeface="Comic Sans MS"/>
                <a:sym typeface="Comic Sans MS"/>
              </a:rPr>
              <a:t>OPTIMIZATION</a:t>
            </a:r>
            <a:endParaRPr sz="4000" b="1" u="sng">
              <a:solidFill>
                <a:srgbClr val="888888"/>
              </a:solidFill>
              <a:latin typeface="Comic Sans MS"/>
              <a:ea typeface="Comic Sans MS"/>
              <a:cs typeface="Comic Sans MS"/>
              <a:sym typeface="Comic Sans MS"/>
            </a:endParaRPr>
          </a:p>
        </p:txBody>
      </p:sp>
      <p:sp>
        <p:nvSpPr>
          <p:cNvPr id="169" name="Google Shape;169;p11"/>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rmAutofit/>
          </a:bodyPr>
          <a:lstStyle/>
          <a:p>
            <a:pPr marL="306000" lvl="0" indent="-306000" algn="l" rtl="0">
              <a:spcBef>
                <a:spcPts val="0"/>
              </a:spcBef>
              <a:spcAft>
                <a:spcPts val="0"/>
              </a:spcAft>
              <a:buSzPts val="1656"/>
              <a:buFont typeface="Gill Sans"/>
              <a:buChar char="◼"/>
            </a:pPr>
            <a:r>
              <a:rPr lang="en-IN" i="0">
                <a:solidFill>
                  <a:srgbClr val="333333"/>
                </a:solidFill>
              </a:rPr>
              <a:t>There are many variations of ant colony optimization, two of the main ones being elitist and MaxMin. </a:t>
            </a:r>
            <a:endParaRPr/>
          </a:p>
          <a:p>
            <a:pPr marL="306000" lvl="0" indent="-306000" algn="l" rtl="0">
              <a:spcBef>
                <a:spcPts val="960"/>
              </a:spcBef>
              <a:spcAft>
                <a:spcPts val="0"/>
              </a:spcAft>
              <a:buSzPts val="1656"/>
              <a:buFont typeface="Gill Sans"/>
              <a:buChar char="◼"/>
            </a:pPr>
            <a:r>
              <a:rPr lang="en-IN" i="0">
                <a:solidFill>
                  <a:srgbClr val="333333"/>
                </a:solidFill>
              </a:rPr>
              <a:t>Depending on the problem it's likely these variations will </a:t>
            </a:r>
            <a:r>
              <a:rPr lang="en-IN">
                <a:solidFill>
                  <a:srgbClr val="333333"/>
                </a:solidFill>
              </a:rPr>
              <a:t>perform</a:t>
            </a:r>
            <a:r>
              <a:rPr lang="en-IN" i="0">
                <a:solidFill>
                  <a:srgbClr val="333333"/>
                </a:solidFill>
              </a:rPr>
              <a:t> better than the standard ant colony system we have looked at here.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2"/>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2800"/>
              <a:buFont typeface="Gill Sans"/>
              <a:buNone/>
            </a:pPr>
            <a:r>
              <a:rPr lang="en-IN" sz="4000" b="1" u="sng">
                <a:solidFill>
                  <a:srgbClr val="888888"/>
                </a:solidFill>
                <a:latin typeface="Comic Sans MS"/>
                <a:ea typeface="Comic Sans MS"/>
                <a:cs typeface="Comic Sans MS"/>
                <a:sym typeface="Comic Sans MS"/>
              </a:rPr>
              <a:t>ELITIST ALGORITHM</a:t>
            </a:r>
            <a:endParaRPr sz="4000" b="1" u="sng">
              <a:solidFill>
                <a:srgbClr val="888888"/>
              </a:solidFill>
              <a:latin typeface="Comic Sans MS"/>
              <a:ea typeface="Comic Sans MS"/>
              <a:cs typeface="Comic Sans MS"/>
              <a:sym typeface="Comic Sans MS"/>
            </a:endParaRPr>
          </a:p>
        </p:txBody>
      </p:sp>
      <p:sp>
        <p:nvSpPr>
          <p:cNvPr id="175" name="Google Shape;175;p12"/>
          <p:cNvSpPr txBox="1">
            <a:spLocks noGrp="1"/>
          </p:cNvSpPr>
          <p:nvPr>
            <p:ph type="body" idx="1"/>
          </p:nvPr>
        </p:nvSpPr>
        <p:spPr>
          <a:xfrm>
            <a:off x="487884" y="1919239"/>
            <a:ext cx="11029615" cy="1346475"/>
          </a:xfrm>
          <a:prstGeom prst="rect">
            <a:avLst/>
          </a:prstGeom>
          <a:noFill/>
          <a:ln>
            <a:noFill/>
          </a:ln>
        </p:spPr>
        <p:txBody>
          <a:bodyPr spcFirstLastPara="1" wrap="square" lIns="91425" tIns="45700" rIns="91425" bIns="45700" anchor="ctr" anchorCtr="0">
            <a:normAutofit/>
          </a:bodyPr>
          <a:lstStyle/>
          <a:p>
            <a:pPr marL="306000" lvl="0" indent="-306000" algn="l" rtl="0">
              <a:spcBef>
                <a:spcPts val="0"/>
              </a:spcBef>
              <a:spcAft>
                <a:spcPts val="0"/>
              </a:spcAft>
              <a:buSzPts val="1656"/>
              <a:buChar char="◼"/>
            </a:pPr>
            <a:r>
              <a:rPr lang="en-IN" i="0">
                <a:solidFill>
                  <a:srgbClr val="333333"/>
                </a:solidFill>
              </a:rPr>
              <a:t>In elitist ACO systems, either the best current, or global best ant, deposits extra pheromone during it's local pheromone update procedure. This encourages the colony to refine it's search around solutions which have a track record of being high quality. If all goes well, this should result in better search performance.</a:t>
            </a:r>
            <a:br>
              <a:rPr lang="en-IN"/>
            </a:br>
            <a:endParaRPr/>
          </a:p>
        </p:txBody>
      </p:sp>
      <p:pic>
        <p:nvPicPr>
          <p:cNvPr id="176" name="Google Shape;176;p12"/>
          <p:cNvPicPr preferRelativeResize="0"/>
          <p:nvPr/>
        </p:nvPicPr>
        <p:blipFill rotWithShape="1">
          <a:blip r:embed="rId3">
            <a:alphaModFix/>
          </a:blip>
          <a:srcRect/>
          <a:stretch/>
        </p:blipFill>
        <p:spPr>
          <a:xfrm>
            <a:off x="787755" y="3031963"/>
            <a:ext cx="10429875" cy="3705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3"/>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2800"/>
              <a:buFont typeface="Gill Sans"/>
              <a:buNone/>
            </a:pPr>
            <a:r>
              <a:rPr lang="en-IN" sz="4000" b="1" u="sng">
                <a:solidFill>
                  <a:srgbClr val="888888"/>
                </a:solidFill>
                <a:latin typeface="Comic Sans MS"/>
                <a:ea typeface="Comic Sans MS"/>
                <a:cs typeface="Comic Sans MS"/>
                <a:sym typeface="Comic Sans MS"/>
              </a:rPr>
              <a:t>MAXMIN ALGORITHM</a:t>
            </a:r>
            <a:endParaRPr sz="4000" b="1" u="sng">
              <a:solidFill>
                <a:srgbClr val="888888"/>
              </a:solidFill>
              <a:latin typeface="Comic Sans MS"/>
              <a:ea typeface="Comic Sans MS"/>
              <a:cs typeface="Comic Sans MS"/>
              <a:sym typeface="Comic Sans MS"/>
            </a:endParaRPr>
          </a:p>
        </p:txBody>
      </p:sp>
      <p:sp>
        <p:nvSpPr>
          <p:cNvPr id="182" name="Google Shape;182;p13"/>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rmAutofit lnSpcReduction="10000"/>
          </a:bodyPr>
          <a:lstStyle/>
          <a:p>
            <a:pPr marL="306000" lvl="0" indent="-321773" algn="l" rtl="0">
              <a:spcBef>
                <a:spcPts val="0"/>
              </a:spcBef>
              <a:spcAft>
                <a:spcPts val="0"/>
              </a:spcAft>
              <a:buSzPts val="1656"/>
              <a:buFont typeface="Gill Sans"/>
              <a:buChar char="◼"/>
            </a:pPr>
            <a:r>
              <a:rPr lang="en-IN" i="0">
                <a:solidFill>
                  <a:srgbClr val="333333"/>
                </a:solidFill>
              </a:rPr>
              <a:t>The MaxMin algorithm is similar to the elitist ACO algorithm in that it gives preference to high ranking solutions. </a:t>
            </a:r>
            <a:endParaRPr/>
          </a:p>
          <a:p>
            <a:pPr marL="306000" lvl="0" indent="-321773" algn="l" rtl="0">
              <a:spcBef>
                <a:spcPts val="906"/>
              </a:spcBef>
              <a:spcAft>
                <a:spcPts val="0"/>
              </a:spcAft>
              <a:buSzPts val="1656"/>
              <a:buFont typeface="Gill Sans"/>
              <a:buChar char="◼"/>
            </a:pPr>
            <a:r>
              <a:rPr lang="en-IN" i="0">
                <a:solidFill>
                  <a:srgbClr val="333333"/>
                </a:solidFill>
              </a:rPr>
              <a:t>However, in MaxMin instead of simply giving extra weight to elite solutions, only the best current, or best global solution, is allowed to deposit a pheromone trail. </a:t>
            </a:r>
            <a:endParaRPr/>
          </a:p>
          <a:p>
            <a:pPr marL="306000" lvl="0" indent="-321773" algn="l" rtl="0">
              <a:spcBef>
                <a:spcPts val="906"/>
              </a:spcBef>
              <a:spcAft>
                <a:spcPts val="0"/>
              </a:spcAft>
              <a:buSzPts val="1656"/>
              <a:buFont typeface="Gill Sans"/>
              <a:buChar char="◼"/>
            </a:pPr>
            <a:r>
              <a:rPr lang="en-IN" i="0">
                <a:solidFill>
                  <a:srgbClr val="333333"/>
                </a:solidFill>
              </a:rPr>
              <a:t>Additionally, MaxMin requires pheromone trails are keep between a maximum and minimum value. </a:t>
            </a:r>
            <a:endParaRPr/>
          </a:p>
          <a:p>
            <a:pPr marL="306000" lvl="0" indent="-321773" algn="l" rtl="0">
              <a:spcBef>
                <a:spcPts val="906"/>
              </a:spcBef>
              <a:spcAft>
                <a:spcPts val="0"/>
              </a:spcAft>
              <a:buSzPts val="1656"/>
              <a:buFont typeface="Gill Sans"/>
              <a:buChar char="◼"/>
            </a:pPr>
            <a:r>
              <a:rPr lang="en-IN" i="0">
                <a:solidFill>
                  <a:srgbClr val="333333"/>
                </a:solidFill>
              </a:rPr>
              <a:t>The idea being that having a limited range between the amount of pheromone found on trails, premature convergence around sub-optimal solutions can be avoided.</a:t>
            </a:r>
            <a:endParaRPr/>
          </a:p>
          <a:p>
            <a:pPr marL="306000" lvl="0" indent="-321773" algn="l" rtl="0">
              <a:spcBef>
                <a:spcPts val="906"/>
              </a:spcBef>
              <a:spcAft>
                <a:spcPts val="0"/>
              </a:spcAft>
              <a:buSzPts val="1656"/>
              <a:buFont typeface="Gill Sans"/>
              <a:buChar char="◼"/>
            </a:pPr>
            <a:r>
              <a:rPr lang="en-IN" i="0">
                <a:solidFill>
                  <a:srgbClr val="333333"/>
                </a:solidFill>
              </a:rPr>
              <a:t>In many MaxMin implementations the best current ant is initially the ant which lays pheromone trails, then later, the algorithm switches so that the global best ant is the only ant which can lay a pheromone trail. </a:t>
            </a:r>
            <a:endParaRPr/>
          </a:p>
          <a:p>
            <a:pPr marL="306000" lvl="0" indent="-321773" algn="l" rtl="0">
              <a:spcBef>
                <a:spcPts val="906"/>
              </a:spcBef>
              <a:spcAft>
                <a:spcPts val="0"/>
              </a:spcAft>
              <a:buSzPts val="1656"/>
              <a:buFont typeface="Gill Sans"/>
              <a:buChar char="◼"/>
            </a:pPr>
            <a:r>
              <a:rPr lang="en-IN" i="0">
                <a:solidFill>
                  <a:srgbClr val="333333"/>
                </a:solidFill>
              </a:rPr>
              <a:t>This process helps encourage search across the entire search space initially, before eventually focusing in on the all time best, hopefully making a few final amendments.</a:t>
            </a:r>
            <a:endParaRPr/>
          </a:p>
          <a:p>
            <a:pPr marL="306000" lvl="0" indent="-321773" algn="l" rtl="0">
              <a:spcBef>
                <a:spcPts val="906"/>
              </a:spcBef>
              <a:spcAft>
                <a:spcPts val="0"/>
              </a:spcAft>
              <a:buSzPts val="1656"/>
              <a:buFont typeface="Gill Sans"/>
              <a:buChar char="◼"/>
            </a:pPr>
            <a:r>
              <a:rPr lang="en-IN" i="0">
                <a:solidFill>
                  <a:srgbClr val="333333"/>
                </a:solidFill>
              </a:rPr>
              <a:t>Finally, the maximum and minimum value can either be passed in as parameters or adaptively set with code.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10589b91da4_1_0"/>
          <p:cNvSpPr txBox="1">
            <a:spLocks noGrp="1"/>
          </p:cNvSpPr>
          <p:nvPr>
            <p:ph type="title"/>
          </p:nvPr>
        </p:nvSpPr>
        <p:spPr>
          <a:xfrm>
            <a:off x="581192" y="702156"/>
            <a:ext cx="11029500" cy="10137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IN" sz="4000" b="1" u="sng">
                <a:solidFill>
                  <a:srgbClr val="888888"/>
                </a:solidFill>
                <a:latin typeface="Comic Sans MS"/>
                <a:ea typeface="Comic Sans MS"/>
                <a:cs typeface="Comic Sans MS"/>
                <a:sym typeface="Comic Sans MS"/>
                <a:hlinkClick r:id="rId3">
                  <a:extLst>
                    <a:ext uri="{A12FA001-AC4F-418D-AE19-62706E023703}">
                      <ahyp:hlinkClr xmlns:ahyp="http://schemas.microsoft.com/office/drawing/2018/hyperlinkcolor" val="tx"/>
                    </a:ext>
                  </a:extLst>
                </a:hlinkClick>
              </a:rPr>
              <a:t>EQUATION</a:t>
            </a:r>
            <a:endParaRPr/>
          </a:p>
        </p:txBody>
      </p:sp>
      <p:sp>
        <p:nvSpPr>
          <p:cNvPr id="188" name="Google Shape;188;g10589b91da4_1_0"/>
          <p:cNvSpPr txBox="1">
            <a:spLocks noGrp="1"/>
          </p:cNvSpPr>
          <p:nvPr>
            <p:ph type="body" idx="1"/>
          </p:nvPr>
        </p:nvSpPr>
        <p:spPr>
          <a:xfrm>
            <a:off x="581192" y="2180496"/>
            <a:ext cx="11029500" cy="3678300"/>
          </a:xfrm>
          <a:prstGeom prst="rect">
            <a:avLst/>
          </a:prstGeom>
        </p:spPr>
        <p:txBody>
          <a:bodyPr spcFirstLastPara="1" wrap="square" lIns="91425" tIns="45700" rIns="91425" bIns="45700" anchor="ctr" anchorCtr="0">
            <a:normAutofit/>
          </a:bodyPr>
          <a:lstStyle/>
          <a:p>
            <a:pPr marL="457200" lvl="0" indent="-333756" algn="l" rtl="0">
              <a:spcBef>
                <a:spcPts val="360"/>
              </a:spcBef>
              <a:spcAft>
                <a:spcPts val="0"/>
              </a:spcAft>
              <a:buSzPts val="1656"/>
              <a:buChar char="◼"/>
            </a:pPr>
            <a:r>
              <a:rPr lang="en-IN"/>
              <a:t>The pheromone update is implemented as follows:</a:t>
            </a: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457200" lvl="0" indent="-333756" algn="l" rtl="0">
              <a:spcBef>
                <a:spcPts val="600"/>
              </a:spcBef>
              <a:spcAft>
                <a:spcPts val="0"/>
              </a:spcAft>
              <a:buSzPts val="1656"/>
              <a:buChar char="◼"/>
            </a:pPr>
            <a:r>
              <a:rPr lang="en-IN"/>
              <a:t>The operator [x] a b is defined as:</a:t>
            </a: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457200" lvl="0" indent="-333756" algn="l" rtl="0">
              <a:spcBef>
                <a:spcPts val="600"/>
              </a:spcBef>
              <a:spcAft>
                <a:spcPts val="0"/>
              </a:spcAft>
              <a:buSzPts val="1656"/>
              <a:buChar char="◼"/>
            </a:pPr>
            <a:r>
              <a:rPr lang="en-IN"/>
              <a:t>hdh </a:t>
            </a:r>
            <a:endParaRPr/>
          </a:p>
          <a:p>
            <a:pPr marL="0" lvl="0" indent="0" algn="l" rtl="0">
              <a:spcBef>
                <a:spcPts val="600"/>
              </a:spcBef>
              <a:spcAft>
                <a:spcPts val="600"/>
              </a:spcAft>
              <a:buNone/>
            </a:pPr>
            <a:endParaRPr/>
          </a:p>
        </p:txBody>
      </p:sp>
      <p:pic>
        <p:nvPicPr>
          <p:cNvPr id="189" name="Google Shape;189;g10589b91da4_1_0"/>
          <p:cNvPicPr preferRelativeResize="0"/>
          <p:nvPr/>
        </p:nvPicPr>
        <p:blipFill>
          <a:blip r:embed="rId4">
            <a:alphaModFix/>
          </a:blip>
          <a:stretch>
            <a:fillRect/>
          </a:stretch>
        </p:blipFill>
        <p:spPr>
          <a:xfrm>
            <a:off x="1866875" y="2596476"/>
            <a:ext cx="3456950" cy="918250"/>
          </a:xfrm>
          <a:prstGeom prst="rect">
            <a:avLst/>
          </a:prstGeom>
          <a:noFill/>
          <a:ln>
            <a:noFill/>
          </a:ln>
        </p:spPr>
      </p:pic>
      <p:pic>
        <p:nvPicPr>
          <p:cNvPr id="190" name="Google Shape;190;g10589b91da4_1_0"/>
          <p:cNvPicPr preferRelativeResize="0"/>
          <p:nvPr/>
        </p:nvPicPr>
        <p:blipFill>
          <a:blip r:embed="rId5">
            <a:alphaModFix/>
          </a:blip>
          <a:stretch>
            <a:fillRect/>
          </a:stretch>
        </p:blipFill>
        <p:spPr>
          <a:xfrm>
            <a:off x="1866875" y="3863300"/>
            <a:ext cx="3076600" cy="1378325"/>
          </a:xfrm>
          <a:prstGeom prst="rect">
            <a:avLst/>
          </a:prstGeom>
          <a:noFill/>
          <a:ln>
            <a:noFill/>
          </a:ln>
        </p:spPr>
      </p:pic>
      <p:pic>
        <p:nvPicPr>
          <p:cNvPr id="191" name="Google Shape;191;g10589b91da4_1_0"/>
          <p:cNvPicPr preferRelativeResize="0"/>
          <p:nvPr/>
        </p:nvPicPr>
        <p:blipFill>
          <a:blip r:embed="rId6">
            <a:alphaModFix/>
          </a:blip>
          <a:stretch>
            <a:fillRect/>
          </a:stretch>
        </p:blipFill>
        <p:spPr>
          <a:xfrm>
            <a:off x="1095375" y="5170177"/>
            <a:ext cx="5249919" cy="1013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06d8534909_0_6"/>
          <p:cNvSpPr txBox="1">
            <a:spLocks noGrp="1"/>
          </p:cNvSpPr>
          <p:nvPr>
            <p:ph type="title"/>
          </p:nvPr>
        </p:nvSpPr>
        <p:spPr>
          <a:xfrm>
            <a:off x="581192" y="702156"/>
            <a:ext cx="11029500" cy="10137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IN" sz="4000" b="1" u="sng">
                <a:solidFill>
                  <a:srgbClr val="888888"/>
                </a:solidFill>
                <a:latin typeface="Comic Sans MS"/>
                <a:ea typeface="Comic Sans MS"/>
                <a:cs typeface="Comic Sans MS"/>
                <a:sym typeface="Comic Sans MS"/>
              </a:rPr>
              <a:t>NETWORK WITH ACO</a:t>
            </a:r>
            <a:endParaRPr sz="4000" b="1" u="sng">
              <a:solidFill>
                <a:srgbClr val="888888"/>
              </a:solidFill>
              <a:latin typeface="Comic Sans MS"/>
              <a:ea typeface="Comic Sans MS"/>
              <a:cs typeface="Comic Sans MS"/>
              <a:sym typeface="Comic Sans MS"/>
            </a:endParaRPr>
          </a:p>
        </p:txBody>
      </p:sp>
      <p:pic>
        <p:nvPicPr>
          <p:cNvPr id="204" name="Google Shape;204;g106d8534909_0_6"/>
          <p:cNvPicPr preferRelativeResize="0"/>
          <p:nvPr/>
        </p:nvPicPr>
        <p:blipFill>
          <a:blip r:embed="rId3">
            <a:alphaModFix/>
          </a:blip>
          <a:stretch>
            <a:fillRect/>
          </a:stretch>
        </p:blipFill>
        <p:spPr>
          <a:xfrm>
            <a:off x="2872450" y="1831231"/>
            <a:ext cx="6446998" cy="483734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106d8534909_0_13"/>
          <p:cNvSpPr txBox="1">
            <a:spLocks noGrp="1"/>
          </p:cNvSpPr>
          <p:nvPr>
            <p:ph type="title"/>
          </p:nvPr>
        </p:nvSpPr>
        <p:spPr>
          <a:xfrm>
            <a:off x="581192" y="702156"/>
            <a:ext cx="11029500" cy="10137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IN" sz="4000" b="1" u="sng">
                <a:solidFill>
                  <a:srgbClr val="888888"/>
                </a:solidFill>
                <a:latin typeface="Comic Sans MS"/>
                <a:ea typeface="Comic Sans MS"/>
                <a:cs typeface="Comic Sans MS"/>
                <a:sym typeface="Comic Sans MS"/>
              </a:rPr>
              <a:t>NETWORK WITH ELITIST ACO</a:t>
            </a:r>
            <a:endParaRPr sz="4000" b="1" u="sng">
              <a:solidFill>
                <a:srgbClr val="888888"/>
              </a:solidFill>
              <a:latin typeface="Comic Sans MS"/>
              <a:ea typeface="Comic Sans MS"/>
              <a:cs typeface="Comic Sans MS"/>
              <a:sym typeface="Comic Sans MS"/>
            </a:endParaRPr>
          </a:p>
        </p:txBody>
      </p:sp>
      <p:pic>
        <p:nvPicPr>
          <p:cNvPr id="210" name="Google Shape;210;g106d8534909_0_13"/>
          <p:cNvPicPr preferRelativeResize="0"/>
          <p:nvPr/>
        </p:nvPicPr>
        <p:blipFill>
          <a:blip r:embed="rId3">
            <a:alphaModFix/>
          </a:blip>
          <a:stretch>
            <a:fillRect/>
          </a:stretch>
        </p:blipFill>
        <p:spPr>
          <a:xfrm>
            <a:off x="2871050" y="1877506"/>
            <a:ext cx="6449793" cy="483734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106d8534909_0_19"/>
          <p:cNvSpPr txBox="1">
            <a:spLocks noGrp="1"/>
          </p:cNvSpPr>
          <p:nvPr>
            <p:ph type="title"/>
          </p:nvPr>
        </p:nvSpPr>
        <p:spPr>
          <a:xfrm>
            <a:off x="581192" y="702156"/>
            <a:ext cx="11029500" cy="10137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IN" sz="4000" b="1" u="sng">
                <a:solidFill>
                  <a:srgbClr val="888888"/>
                </a:solidFill>
                <a:latin typeface="Comic Sans MS"/>
                <a:ea typeface="Comic Sans MS"/>
                <a:cs typeface="Comic Sans MS"/>
                <a:sym typeface="Comic Sans MS"/>
              </a:rPr>
              <a:t>NETWORK WITH MINIMAX ACO</a:t>
            </a:r>
            <a:endParaRPr sz="4000" b="1" u="sng">
              <a:solidFill>
                <a:srgbClr val="888888"/>
              </a:solidFill>
              <a:latin typeface="Comic Sans MS"/>
              <a:ea typeface="Comic Sans MS"/>
              <a:cs typeface="Comic Sans MS"/>
              <a:sym typeface="Comic Sans MS"/>
            </a:endParaRPr>
          </a:p>
        </p:txBody>
      </p:sp>
      <p:pic>
        <p:nvPicPr>
          <p:cNvPr id="216" name="Google Shape;216;g106d8534909_0_19"/>
          <p:cNvPicPr preferRelativeResize="0"/>
          <p:nvPr/>
        </p:nvPicPr>
        <p:blipFill>
          <a:blip r:embed="rId3">
            <a:alphaModFix/>
          </a:blip>
          <a:stretch>
            <a:fillRect/>
          </a:stretch>
        </p:blipFill>
        <p:spPr>
          <a:xfrm>
            <a:off x="2849663" y="1840506"/>
            <a:ext cx="6492675" cy="483734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106d8534909_0_0"/>
          <p:cNvSpPr txBox="1">
            <a:spLocks noGrp="1"/>
          </p:cNvSpPr>
          <p:nvPr>
            <p:ph type="title"/>
          </p:nvPr>
        </p:nvSpPr>
        <p:spPr>
          <a:xfrm>
            <a:off x="581192" y="702156"/>
            <a:ext cx="11029500" cy="10137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IN" sz="4000" b="1" u="sng">
                <a:solidFill>
                  <a:srgbClr val="888888"/>
                </a:solidFill>
                <a:latin typeface="Comic Sans MS"/>
                <a:ea typeface="Comic Sans MS"/>
                <a:cs typeface="Comic Sans MS"/>
                <a:sym typeface="Comic Sans MS"/>
              </a:rPr>
              <a:t>NETWORK STIMULATION</a:t>
            </a:r>
            <a:endParaRPr sz="4000" b="1" u="sng">
              <a:solidFill>
                <a:srgbClr val="888888"/>
              </a:solidFill>
              <a:latin typeface="Comic Sans MS"/>
              <a:ea typeface="Comic Sans MS"/>
              <a:cs typeface="Comic Sans MS"/>
              <a:sym typeface="Comic Sans MS"/>
            </a:endParaRPr>
          </a:p>
        </p:txBody>
      </p:sp>
      <p:pic>
        <p:nvPicPr>
          <p:cNvPr id="197" name="Google Shape;197;g106d8534909_0_0"/>
          <p:cNvPicPr preferRelativeResize="0"/>
          <p:nvPr/>
        </p:nvPicPr>
        <p:blipFill>
          <a:blip r:embed="rId3">
            <a:alphaModFix/>
          </a:blip>
          <a:stretch>
            <a:fillRect/>
          </a:stretch>
        </p:blipFill>
        <p:spPr>
          <a:xfrm>
            <a:off x="2103675" y="2093950"/>
            <a:ext cx="8077200" cy="3429000"/>
          </a:xfrm>
          <a:prstGeom prst="rect">
            <a:avLst/>
          </a:prstGeom>
          <a:noFill/>
          <a:ln>
            <a:noFill/>
          </a:ln>
        </p:spPr>
      </p:pic>
      <p:sp>
        <p:nvSpPr>
          <p:cNvPr id="198" name="Google Shape;198;g106d8534909_0_0"/>
          <p:cNvSpPr txBox="1"/>
          <p:nvPr/>
        </p:nvSpPr>
        <p:spPr>
          <a:xfrm>
            <a:off x="1491400" y="5892250"/>
            <a:ext cx="8752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a:latin typeface="Gill Sans"/>
                <a:ea typeface="Gill Sans"/>
                <a:cs typeface="Gill Sans"/>
                <a:sym typeface="Gill Sans"/>
              </a:rPr>
              <a:t>Thus, we can see the most optimal (shortest) distance is found with MaxMin.</a:t>
            </a:r>
            <a:endParaRPr sz="2000">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106a136f5a3_0_5"/>
          <p:cNvSpPr txBox="1">
            <a:spLocks noGrp="1"/>
          </p:cNvSpPr>
          <p:nvPr>
            <p:ph type="title"/>
          </p:nvPr>
        </p:nvSpPr>
        <p:spPr>
          <a:xfrm>
            <a:off x="581192" y="702156"/>
            <a:ext cx="11029500" cy="10137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IN" sz="4000" b="1" u="sng">
                <a:solidFill>
                  <a:srgbClr val="888888"/>
                </a:solidFill>
                <a:latin typeface="Comic Sans MS"/>
                <a:ea typeface="Comic Sans MS"/>
                <a:cs typeface="Comic Sans MS"/>
                <a:sym typeface="Comic Sans MS"/>
              </a:rPr>
              <a:t>PROBLEM STATEMENT</a:t>
            </a:r>
            <a:endParaRPr sz="4000" b="1" u="sng">
              <a:solidFill>
                <a:srgbClr val="888888"/>
              </a:solidFill>
              <a:latin typeface="Comic Sans MS"/>
              <a:ea typeface="Comic Sans MS"/>
              <a:cs typeface="Comic Sans MS"/>
              <a:sym typeface="Comic Sans MS"/>
            </a:endParaRPr>
          </a:p>
        </p:txBody>
      </p:sp>
      <p:sp>
        <p:nvSpPr>
          <p:cNvPr id="103" name="Google Shape;103;g106a136f5a3_0_5"/>
          <p:cNvSpPr txBox="1">
            <a:spLocks noGrp="1"/>
          </p:cNvSpPr>
          <p:nvPr>
            <p:ph type="body" idx="1"/>
          </p:nvPr>
        </p:nvSpPr>
        <p:spPr>
          <a:xfrm>
            <a:off x="581200" y="2027475"/>
            <a:ext cx="7678200" cy="4082100"/>
          </a:xfrm>
          <a:prstGeom prst="rect">
            <a:avLst/>
          </a:prstGeom>
        </p:spPr>
        <p:txBody>
          <a:bodyPr spcFirstLastPara="1" wrap="square" lIns="91425" tIns="45700" rIns="91425" bIns="45700" anchor="ctr" anchorCtr="0">
            <a:noAutofit/>
          </a:bodyPr>
          <a:lstStyle/>
          <a:p>
            <a:pPr marL="0" lvl="0" indent="0" algn="l" rtl="0">
              <a:spcBef>
                <a:spcPts val="360"/>
              </a:spcBef>
              <a:spcAft>
                <a:spcPts val="0"/>
              </a:spcAft>
              <a:buNone/>
            </a:pPr>
            <a:r>
              <a:rPr lang="en-IN" sz="2100" u="sng"/>
              <a:t>Traveling salesman problem asks the following question</a:t>
            </a:r>
            <a:r>
              <a:rPr lang="en-IN" sz="2100"/>
              <a:t>-</a:t>
            </a:r>
            <a:endParaRPr sz="2100"/>
          </a:p>
          <a:p>
            <a:pPr marL="0" lvl="0" indent="0" algn="l" rtl="0">
              <a:spcBef>
                <a:spcPts val="600"/>
              </a:spcBef>
              <a:spcAft>
                <a:spcPts val="0"/>
              </a:spcAft>
              <a:buNone/>
            </a:pPr>
            <a:endParaRPr sz="2100"/>
          </a:p>
          <a:p>
            <a:pPr marL="457200" lvl="0" indent="-352806" algn="l" rtl="0">
              <a:spcBef>
                <a:spcPts val="600"/>
              </a:spcBef>
              <a:spcAft>
                <a:spcPts val="0"/>
              </a:spcAft>
              <a:buSzPts val="1956"/>
              <a:buChar char="■"/>
            </a:pPr>
            <a:r>
              <a:rPr lang="en-IN" sz="2100">
                <a:highlight>
                  <a:schemeClr val="lt1"/>
                </a:highlight>
              </a:rPr>
              <a:t>Given a list of cities and the distances between each pair of cities, what is the shortest possible route that visits each city </a:t>
            </a:r>
            <a:r>
              <a:rPr lang="en-IN" sz="2100" b="1">
                <a:highlight>
                  <a:schemeClr val="lt1"/>
                </a:highlight>
              </a:rPr>
              <a:t>exactly once and returns to the origin city</a:t>
            </a:r>
            <a:r>
              <a:rPr lang="en-IN" sz="2100">
                <a:highlight>
                  <a:schemeClr val="lt1"/>
                </a:highlight>
              </a:rPr>
              <a:t>?</a:t>
            </a:r>
            <a:endParaRPr sz="2100">
              <a:highlight>
                <a:schemeClr val="lt1"/>
              </a:highlight>
            </a:endParaRPr>
          </a:p>
          <a:p>
            <a:pPr marL="0" lvl="0" indent="0" algn="l" rtl="0">
              <a:spcBef>
                <a:spcPts val="600"/>
              </a:spcBef>
              <a:spcAft>
                <a:spcPts val="600"/>
              </a:spcAft>
              <a:buNone/>
            </a:pPr>
            <a:endParaRPr>
              <a:highlight>
                <a:schemeClr val="lt1"/>
              </a:highlight>
            </a:endParaRPr>
          </a:p>
        </p:txBody>
      </p:sp>
      <p:pic>
        <p:nvPicPr>
          <p:cNvPr id="104" name="Google Shape;104;g106a136f5a3_0_5"/>
          <p:cNvPicPr preferRelativeResize="0"/>
          <p:nvPr/>
        </p:nvPicPr>
        <p:blipFill>
          <a:blip r:embed="rId3">
            <a:alphaModFix/>
          </a:blip>
          <a:stretch>
            <a:fillRect/>
          </a:stretch>
        </p:blipFill>
        <p:spPr>
          <a:xfrm>
            <a:off x="7824625" y="2027475"/>
            <a:ext cx="3855825" cy="37419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06a136f5a3_0_30"/>
          <p:cNvSpPr txBox="1">
            <a:spLocks noGrp="1"/>
          </p:cNvSpPr>
          <p:nvPr>
            <p:ph type="title"/>
          </p:nvPr>
        </p:nvSpPr>
        <p:spPr>
          <a:xfrm>
            <a:off x="581192" y="702156"/>
            <a:ext cx="11029500" cy="10137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IN" sz="4000" b="1" u="sng" dirty="0">
                <a:solidFill>
                  <a:srgbClr val="B1B1B1"/>
                </a:solidFill>
                <a:latin typeface="Comic Sans MS"/>
                <a:ea typeface="Comic Sans MS"/>
                <a:cs typeface="Comic Sans MS"/>
                <a:sym typeface="Comic Sans MS"/>
              </a:rPr>
              <a:t>TIME COMPLEXITY</a:t>
            </a:r>
            <a:endParaRPr sz="4000" b="1" u="sng" dirty="0">
              <a:solidFill>
                <a:srgbClr val="B1B1B1"/>
              </a:solidFill>
              <a:latin typeface="Comic Sans MS"/>
              <a:ea typeface="Comic Sans MS"/>
              <a:cs typeface="Comic Sans MS"/>
              <a:sym typeface="Comic Sans MS"/>
            </a:endParaRPr>
          </a:p>
        </p:txBody>
      </p:sp>
      <p:sp>
        <p:nvSpPr>
          <p:cNvPr id="222" name="Google Shape;222;g106a136f5a3_0_30"/>
          <p:cNvSpPr txBox="1">
            <a:spLocks noGrp="1"/>
          </p:cNvSpPr>
          <p:nvPr>
            <p:ph type="body" idx="1"/>
          </p:nvPr>
        </p:nvSpPr>
        <p:spPr>
          <a:xfrm>
            <a:off x="581192" y="2180496"/>
            <a:ext cx="11029500" cy="3678300"/>
          </a:xfrm>
          <a:prstGeom prst="rect">
            <a:avLst/>
          </a:prstGeom>
        </p:spPr>
        <p:txBody>
          <a:bodyPr spcFirstLastPara="1" wrap="square" lIns="91425" tIns="45700" rIns="91425" bIns="45700" anchor="ctr" anchorCtr="0">
            <a:normAutofit/>
          </a:bodyPr>
          <a:lstStyle/>
          <a:p>
            <a:pPr marL="0" lvl="0" indent="0" algn="l" rtl="0">
              <a:spcBef>
                <a:spcPts val="360"/>
              </a:spcBef>
              <a:spcAft>
                <a:spcPts val="0"/>
              </a:spcAft>
              <a:buNone/>
            </a:pPr>
            <a:r>
              <a:rPr lang="en-IN" dirty="0"/>
              <a:t>The approximate time complexity for our Ant Colony Optimization for n evaluations  is O (</a:t>
            </a:r>
            <a:r>
              <a:rPr lang="en-IN" u="sng" dirty="0"/>
              <a:t>m </a:t>
            </a:r>
            <a:r>
              <a:rPr lang="en-IN" u="sng" dirty="0" err="1"/>
              <a:t>Δ</a:t>
            </a:r>
            <a:r>
              <a:rPr lang="en-IN" u="sng" dirty="0"/>
              <a:t> l log (</a:t>
            </a:r>
            <a:r>
              <a:rPr lang="en-IN" u="sng" dirty="0" err="1"/>
              <a:t>Δ</a:t>
            </a:r>
            <a:r>
              <a:rPr lang="en-IN" u="sng" dirty="0"/>
              <a:t> l))</a:t>
            </a:r>
            <a:endParaRPr dirty="0"/>
          </a:p>
          <a:p>
            <a:pPr marL="0" lvl="0" indent="0" algn="l" rtl="0">
              <a:spcBef>
                <a:spcPts val="600"/>
              </a:spcBef>
              <a:spcAft>
                <a:spcPts val="0"/>
              </a:spcAft>
              <a:buNone/>
            </a:pPr>
            <a:r>
              <a:rPr lang="en-IN" dirty="0"/>
              <a:t>                                                                                                                                               </a:t>
            </a:r>
            <a:r>
              <a:rPr lang="en-IN" dirty="0" err="1"/>
              <a:t>ρ</a:t>
            </a:r>
            <a:endParaRPr dirty="0"/>
          </a:p>
          <a:p>
            <a:pPr marL="0" lvl="0" indent="0" algn="l" rtl="0">
              <a:spcBef>
                <a:spcPts val="600"/>
              </a:spcBef>
              <a:spcAft>
                <a:spcPts val="0"/>
              </a:spcAft>
              <a:buNone/>
            </a:pPr>
            <a:r>
              <a:rPr lang="en-IN" dirty="0"/>
              <a:t>Where, </a:t>
            </a:r>
            <a:endParaRPr dirty="0"/>
          </a:p>
          <a:p>
            <a:pPr marL="0" lvl="0" indent="0" algn="l" rtl="0">
              <a:spcBef>
                <a:spcPts val="600"/>
              </a:spcBef>
              <a:spcAft>
                <a:spcPts val="0"/>
              </a:spcAft>
              <a:buNone/>
            </a:pPr>
            <a:r>
              <a:rPr lang="en-IN" dirty="0"/>
              <a:t>m is number of edges</a:t>
            </a:r>
            <a:endParaRPr dirty="0"/>
          </a:p>
          <a:p>
            <a:pPr marL="0" lvl="0" indent="0" algn="l" rtl="0">
              <a:spcBef>
                <a:spcPts val="600"/>
              </a:spcBef>
              <a:spcAft>
                <a:spcPts val="0"/>
              </a:spcAft>
              <a:buNone/>
            </a:pPr>
            <a:r>
              <a:rPr lang="en-IN" dirty="0"/>
              <a:t>l is maximum number of edges on any shortest path</a:t>
            </a:r>
            <a:endParaRPr dirty="0"/>
          </a:p>
          <a:p>
            <a:pPr marL="0" lvl="0" indent="0" algn="l" rtl="0">
              <a:spcBef>
                <a:spcPts val="600"/>
              </a:spcBef>
              <a:spcAft>
                <a:spcPts val="0"/>
              </a:spcAft>
              <a:buClr>
                <a:schemeClr val="dk1"/>
              </a:buClr>
              <a:buSzPts val="1100"/>
              <a:buFont typeface="Arial"/>
              <a:buNone/>
            </a:pPr>
            <a:r>
              <a:rPr lang="en-IN" dirty="0" err="1"/>
              <a:t>ρ</a:t>
            </a:r>
            <a:r>
              <a:rPr lang="en-IN" dirty="0"/>
              <a:t> is the evaporation factor of pheromones (0 &lt; </a:t>
            </a:r>
            <a:r>
              <a:rPr lang="en-IN" dirty="0" err="1"/>
              <a:t>ρ</a:t>
            </a:r>
            <a:r>
              <a:rPr lang="en-IN" dirty="0"/>
              <a:t> &lt; 1)</a:t>
            </a:r>
            <a:endParaRPr dirty="0"/>
          </a:p>
          <a:p>
            <a:pPr marL="0" lvl="0" indent="0" algn="l" rtl="0">
              <a:spcBef>
                <a:spcPts val="600"/>
              </a:spcBef>
              <a:spcAft>
                <a:spcPts val="600"/>
              </a:spcAft>
              <a:buNone/>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106a136f5a3_0_23"/>
          <p:cNvSpPr txBox="1">
            <a:spLocks noGrp="1"/>
          </p:cNvSpPr>
          <p:nvPr>
            <p:ph type="title"/>
          </p:nvPr>
        </p:nvSpPr>
        <p:spPr>
          <a:xfrm>
            <a:off x="581192" y="702156"/>
            <a:ext cx="11029500" cy="10137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IN" sz="4000" b="1" u="sng" dirty="0">
                <a:solidFill>
                  <a:srgbClr val="888888"/>
                </a:solidFill>
                <a:latin typeface="Comic Sans MS"/>
                <a:ea typeface="Comic Sans MS"/>
                <a:cs typeface="Comic Sans MS"/>
                <a:sym typeface="Comic Sans MS"/>
              </a:rPr>
              <a:t>APPLICATIONS</a:t>
            </a:r>
            <a:endParaRPr sz="4000" b="1" u="sng" dirty="0">
              <a:solidFill>
                <a:srgbClr val="888888"/>
              </a:solidFill>
              <a:latin typeface="Comic Sans MS"/>
              <a:ea typeface="Comic Sans MS"/>
              <a:cs typeface="Comic Sans MS"/>
              <a:sym typeface="Comic Sans MS"/>
            </a:endParaRPr>
          </a:p>
        </p:txBody>
      </p:sp>
      <p:sp>
        <p:nvSpPr>
          <p:cNvPr id="228" name="Google Shape;228;g106a136f5a3_0_23"/>
          <p:cNvSpPr txBox="1">
            <a:spLocks noGrp="1"/>
          </p:cNvSpPr>
          <p:nvPr>
            <p:ph type="body" idx="1"/>
          </p:nvPr>
        </p:nvSpPr>
        <p:spPr>
          <a:xfrm>
            <a:off x="581200" y="2180500"/>
            <a:ext cx="11029500" cy="3186000"/>
          </a:xfrm>
          <a:prstGeom prst="rect">
            <a:avLst/>
          </a:prstGeom>
        </p:spPr>
        <p:txBody>
          <a:bodyPr spcFirstLastPara="1" wrap="square" lIns="91425" tIns="45700" rIns="91425" bIns="45700" anchor="ctr" anchorCtr="0">
            <a:normAutofit fontScale="92500" lnSpcReduction="10000"/>
          </a:bodyPr>
          <a:lstStyle/>
          <a:p>
            <a:pPr marL="457200" lvl="0" indent="-361111" algn="l" rtl="0">
              <a:spcBef>
                <a:spcPts val="360"/>
              </a:spcBef>
              <a:spcAft>
                <a:spcPts val="0"/>
              </a:spcAft>
              <a:buSzPct val="94000"/>
              <a:buChar char="◼"/>
            </a:pPr>
            <a:r>
              <a:rPr lang="en-IN" sz="2400">
                <a:highlight>
                  <a:schemeClr val="lt1"/>
                </a:highlight>
              </a:rPr>
              <a:t>In computer science, it is used to find the most efficient route for data to travel between various nodes.</a:t>
            </a:r>
            <a:endParaRPr sz="2400">
              <a:highlight>
                <a:schemeClr val="lt1"/>
              </a:highlight>
            </a:endParaRPr>
          </a:p>
          <a:p>
            <a:pPr marL="457200" lvl="0" indent="0" algn="l" rtl="0">
              <a:spcBef>
                <a:spcPts val="600"/>
              </a:spcBef>
              <a:spcAft>
                <a:spcPts val="0"/>
              </a:spcAft>
              <a:buNone/>
            </a:pPr>
            <a:endParaRPr sz="2400">
              <a:highlight>
                <a:schemeClr val="lt1"/>
              </a:highlight>
            </a:endParaRPr>
          </a:p>
          <a:p>
            <a:pPr marL="457200" lvl="0" indent="-361111" algn="l" rtl="0">
              <a:spcBef>
                <a:spcPts val="600"/>
              </a:spcBef>
              <a:spcAft>
                <a:spcPts val="0"/>
              </a:spcAft>
              <a:buSzPct val="94000"/>
              <a:buChar char="◼"/>
            </a:pPr>
            <a:r>
              <a:rPr lang="en-IN" sz="2400">
                <a:highlight>
                  <a:schemeClr val="lt1"/>
                </a:highlight>
              </a:rPr>
              <a:t>In Biology, it is used for DNA Sequencing. </a:t>
            </a:r>
            <a:endParaRPr sz="2400">
              <a:highlight>
                <a:schemeClr val="lt1"/>
              </a:highlight>
            </a:endParaRPr>
          </a:p>
          <a:p>
            <a:pPr marL="457200" lvl="0" indent="0" algn="l" rtl="0">
              <a:spcBef>
                <a:spcPts val="600"/>
              </a:spcBef>
              <a:spcAft>
                <a:spcPts val="0"/>
              </a:spcAft>
              <a:buNone/>
            </a:pPr>
            <a:endParaRPr sz="2400">
              <a:highlight>
                <a:schemeClr val="lt1"/>
              </a:highlight>
            </a:endParaRPr>
          </a:p>
          <a:p>
            <a:pPr marL="457200" lvl="0" indent="-361111" algn="l" rtl="0">
              <a:spcBef>
                <a:spcPts val="600"/>
              </a:spcBef>
              <a:spcAft>
                <a:spcPts val="0"/>
              </a:spcAft>
              <a:buSzPct val="94000"/>
              <a:buChar char="◼"/>
            </a:pPr>
            <a:r>
              <a:rPr lang="en-IN" sz="2400">
                <a:highlight>
                  <a:schemeClr val="lt1"/>
                </a:highlight>
              </a:rPr>
              <a:t>It is used in Vehicle Routing Problems.</a:t>
            </a:r>
            <a:endParaRPr sz="2400">
              <a:highlight>
                <a:schemeClr val="lt1"/>
              </a:highlight>
            </a:endParaRPr>
          </a:p>
          <a:p>
            <a:pPr marL="457200" lvl="0" indent="0" algn="l" rtl="0">
              <a:spcBef>
                <a:spcPts val="600"/>
              </a:spcBef>
              <a:spcAft>
                <a:spcPts val="0"/>
              </a:spcAft>
              <a:buNone/>
            </a:pPr>
            <a:endParaRPr sz="2400">
              <a:highlight>
                <a:schemeClr val="lt1"/>
              </a:highlight>
            </a:endParaRPr>
          </a:p>
          <a:p>
            <a:pPr marL="457200" lvl="0" indent="-361111" algn="l" rtl="0">
              <a:spcBef>
                <a:spcPts val="600"/>
              </a:spcBef>
              <a:spcAft>
                <a:spcPts val="0"/>
              </a:spcAft>
              <a:buSzPct val="94000"/>
              <a:buChar char="◼"/>
            </a:pPr>
            <a:r>
              <a:rPr lang="en-IN" sz="2400">
                <a:highlight>
                  <a:schemeClr val="lt1"/>
                </a:highlight>
              </a:rPr>
              <a:t>Planning &amp; Scheduling Problems.</a:t>
            </a:r>
            <a:endParaRPr sz="2400">
              <a:highlight>
                <a:schemeClr val="lt1"/>
              </a:highlight>
            </a:endParaRPr>
          </a:p>
          <a:p>
            <a:pPr marL="457200" lvl="0" indent="0" algn="l" rtl="0">
              <a:spcBef>
                <a:spcPts val="600"/>
              </a:spcBef>
              <a:spcAft>
                <a:spcPts val="600"/>
              </a:spcAft>
              <a:buNone/>
            </a:pPr>
            <a:endParaRPr sz="2400">
              <a:highlight>
                <a:schemeClr val="lt1"/>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5"/>
          <p:cNvSpPr txBox="1">
            <a:spLocks noGrp="1"/>
          </p:cNvSpPr>
          <p:nvPr>
            <p:ph type="ctrTitle"/>
          </p:nvPr>
        </p:nvSpPr>
        <p:spPr>
          <a:xfrm>
            <a:off x="581191" y="1020431"/>
            <a:ext cx="10993500" cy="14751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I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106a136f5a3_0_17"/>
          <p:cNvSpPr txBox="1">
            <a:spLocks noGrp="1"/>
          </p:cNvSpPr>
          <p:nvPr>
            <p:ph type="title"/>
          </p:nvPr>
        </p:nvSpPr>
        <p:spPr>
          <a:xfrm>
            <a:off x="581192" y="702156"/>
            <a:ext cx="11029500" cy="10137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IN" sz="4000" b="1" u="sng">
                <a:solidFill>
                  <a:srgbClr val="888888"/>
                </a:solidFill>
                <a:latin typeface="Comic Sans MS"/>
                <a:ea typeface="Comic Sans MS"/>
                <a:cs typeface="Comic Sans MS"/>
                <a:sym typeface="Comic Sans MS"/>
              </a:rPr>
              <a:t>NP HARD PROBLEM</a:t>
            </a:r>
            <a:endParaRPr sz="4000" b="1" u="sng">
              <a:solidFill>
                <a:srgbClr val="888888"/>
              </a:solidFill>
              <a:latin typeface="Comic Sans MS"/>
              <a:ea typeface="Comic Sans MS"/>
              <a:cs typeface="Comic Sans MS"/>
              <a:sym typeface="Comic Sans MS"/>
            </a:endParaRPr>
          </a:p>
        </p:txBody>
      </p:sp>
      <p:sp>
        <p:nvSpPr>
          <p:cNvPr id="110" name="Google Shape;110;g106a136f5a3_0_17"/>
          <p:cNvSpPr txBox="1">
            <a:spLocks noGrp="1"/>
          </p:cNvSpPr>
          <p:nvPr>
            <p:ph type="body" idx="1"/>
          </p:nvPr>
        </p:nvSpPr>
        <p:spPr>
          <a:xfrm>
            <a:off x="581200" y="2180500"/>
            <a:ext cx="6325800" cy="4078800"/>
          </a:xfrm>
          <a:prstGeom prst="rect">
            <a:avLst/>
          </a:prstGeom>
        </p:spPr>
        <p:txBody>
          <a:bodyPr spcFirstLastPara="1" wrap="square" lIns="91425" tIns="45700" rIns="91425" bIns="45700" anchor="ctr" anchorCtr="0">
            <a:spAutoFit/>
          </a:bodyPr>
          <a:lstStyle/>
          <a:p>
            <a:pPr marL="0" lvl="0" indent="0" algn="l" rtl="0">
              <a:spcBef>
                <a:spcPts val="360"/>
              </a:spcBef>
              <a:spcAft>
                <a:spcPts val="0"/>
              </a:spcAft>
              <a:buNone/>
            </a:pPr>
            <a:r>
              <a:rPr lang="en-IN"/>
              <a:t>Traveling salesman problem is a benchmark for </a:t>
            </a:r>
            <a:r>
              <a:rPr lang="en-IN" b="1"/>
              <a:t>NP (Non-Deterministic Polynomial) Hard problem.</a:t>
            </a:r>
            <a:endParaRPr b="1"/>
          </a:p>
          <a:p>
            <a:pPr marL="0" lvl="0" indent="0" algn="l" rtl="0">
              <a:spcBef>
                <a:spcPts val="600"/>
              </a:spcBef>
              <a:spcAft>
                <a:spcPts val="0"/>
              </a:spcAft>
              <a:buNone/>
            </a:pPr>
            <a:endParaRPr b="1"/>
          </a:p>
          <a:p>
            <a:pPr marL="0" lvl="0" indent="0" algn="l" rtl="0">
              <a:spcBef>
                <a:spcPts val="600"/>
              </a:spcBef>
              <a:spcAft>
                <a:spcPts val="0"/>
              </a:spcAft>
              <a:buNone/>
            </a:pPr>
            <a:r>
              <a:rPr lang="en-IN" u="sng"/>
              <a:t>Why is it a NP-Hard Problem? </a:t>
            </a:r>
            <a:endParaRPr u="sng"/>
          </a:p>
          <a:p>
            <a:pPr marL="457200" lvl="0" indent="-333756" algn="l" rtl="0">
              <a:spcBef>
                <a:spcPts val="600"/>
              </a:spcBef>
              <a:spcAft>
                <a:spcPts val="0"/>
              </a:spcAft>
              <a:buSzPts val="1656"/>
              <a:buChar char="◼"/>
            </a:pPr>
            <a:r>
              <a:rPr lang="en-IN"/>
              <a:t>Since it is not in NP problem, it cannot be in NP-complete.</a:t>
            </a:r>
            <a:endParaRPr/>
          </a:p>
          <a:p>
            <a:pPr marL="457200" lvl="0" indent="-333756" algn="l" rtl="0">
              <a:spcBef>
                <a:spcPts val="0"/>
              </a:spcBef>
              <a:spcAft>
                <a:spcPts val="0"/>
              </a:spcAft>
              <a:buSzPts val="1656"/>
              <a:buChar char="◼"/>
            </a:pPr>
            <a:r>
              <a:rPr lang="en-IN"/>
              <a:t>It takes exponential time to solve NP, the solution cannot be checked in polynomial time. Thus, this problem is NP-Hard but not in NP.</a:t>
            </a:r>
            <a:endParaRPr/>
          </a:p>
          <a:p>
            <a:pPr marL="457200" lvl="0" indent="-333756" algn="l" rtl="0">
              <a:spcBef>
                <a:spcPts val="0"/>
              </a:spcBef>
              <a:spcAft>
                <a:spcPts val="0"/>
              </a:spcAft>
              <a:buSzPts val="1656"/>
              <a:buChar char="◼"/>
            </a:pPr>
            <a:r>
              <a:rPr lang="en-IN"/>
              <a:t>Also, it can be reduced to a known NP-Hard problem that is Hamilton Cycle Problem.</a:t>
            </a:r>
            <a:endParaRPr/>
          </a:p>
          <a:p>
            <a:pPr marL="0" lvl="0" indent="0" algn="l" rtl="0">
              <a:spcBef>
                <a:spcPts val="600"/>
              </a:spcBef>
              <a:spcAft>
                <a:spcPts val="0"/>
              </a:spcAft>
              <a:buNone/>
            </a:pPr>
            <a:endParaRPr/>
          </a:p>
          <a:p>
            <a:pPr marL="0" lvl="0" indent="0" algn="l" rtl="0">
              <a:spcBef>
                <a:spcPts val="600"/>
              </a:spcBef>
              <a:spcAft>
                <a:spcPts val="600"/>
              </a:spcAft>
              <a:buNone/>
            </a:pPr>
            <a:r>
              <a:rPr lang="en-IN"/>
              <a:t>Therefore, all the approaches to this unique problem are not absolutely accurate.</a:t>
            </a:r>
            <a:endParaRPr/>
          </a:p>
        </p:txBody>
      </p:sp>
      <p:pic>
        <p:nvPicPr>
          <p:cNvPr id="111" name="Google Shape;111;g106a136f5a3_0_17"/>
          <p:cNvPicPr preferRelativeResize="0"/>
          <p:nvPr/>
        </p:nvPicPr>
        <p:blipFill>
          <a:blip r:embed="rId3">
            <a:alphaModFix/>
          </a:blip>
          <a:stretch>
            <a:fillRect/>
          </a:stretch>
        </p:blipFill>
        <p:spPr>
          <a:xfrm>
            <a:off x="7065825" y="2180500"/>
            <a:ext cx="4808801" cy="33405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106a136f5a3_0_11"/>
          <p:cNvSpPr txBox="1">
            <a:spLocks noGrp="1"/>
          </p:cNvSpPr>
          <p:nvPr>
            <p:ph type="title"/>
          </p:nvPr>
        </p:nvSpPr>
        <p:spPr>
          <a:xfrm>
            <a:off x="581192" y="702156"/>
            <a:ext cx="11029500" cy="10137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IN" sz="4000" b="1" u="sng">
                <a:solidFill>
                  <a:srgbClr val="888888"/>
                </a:solidFill>
                <a:latin typeface="Comic Sans MS"/>
                <a:ea typeface="Comic Sans MS"/>
                <a:cs typeface="Comic Sans MS"/>
                <a:sym typeface="Comic Sans MS"/>
              </a:rPr>
              <a:t>VARIOUS APPROACHES USED</a:t>
            </a:r>
            <a:endParaRPr sz="4000" b="1" u="sng">
              <a:solidFill>
                <a:srgbClr val="888888"/>
              </a:solidFill>
              <a:latin typeface="Comic Sans MS"/>
              <a:ea typeface="Comic Sans MS"/>
              <a:cs typeface="Comic Sans MS"/>
              <a:sym typeface="Comic Sans MS"/>
            </a:endParaRPr>
          </a:p>
        </p:txBody>
      </p:sp>
      <p:sp>
        <p:nvSpPr>
          <p:cNvPr id="117" name="Google Shape;117;g106a136f5a3_0_11"/>
          <p:cNvSpPr txBox="1">
            <a:spLocks noGrp="1"/>
          </p:cNvSpPr>
          <p:nvPr>
            <p:ph type="body" idx="1"/>
          </p:nvPr>
        </p:nvSpPr>
        <p:spPr>
          <a:xfrm>
            <a:off x="581192" y="2180496"/>
            <a:ext cx="11029500" cy="3678300"/>
          </a:xfrm>
          <a:prstGeom prst="rect">
            <a:avLst/>
          </a:prstGeom>
        </p:spPr>
        <p:txBody>
          <a:bodyPr spcFirstLastPara="1" wrap="square" lIns="91425" tIns="45700" rIns="91425" bIns="45700" anchor="ctr" anchorCtr="0">
            <a:normAutofit/>
          </a:bodyPr>
          <a:lstStyle/>
          <a:p>
            <a:pPr marL="0" lvl="0" indent="0" algn="l" rtl="0">
              <a:lnSpc>
                <a:spcPct val="80000"/>
              </a:lnSpc>
              <a:spcBef>
                <a:spcPts val="360"/>
              </a:spcBef>
              <a:spcAft>
                <a:spcPts val="0"/>
              </a:spcAft>
              <a:buNone/>
            </a:pPr>
            <a:r>
              <a:rPr lang="en-IN" sz="2800"/>
              <a:t>There are various approaches used to solve this problem. Some of the approaches are- </a:t>
            </a:r>
            <a:endParaRPr sz="2800"/>
          </a:p>
          <a:p>
            <a:pPr marL="457200" lvl="0" indent="-406400" algn="l" rtl="0">
              <a:lnSpc>
                <a:spcPct val="80000"/>
              </a:lnSpc>
              <a:spcBef>
                <a:spcPts val="600"/>
              </a:spcBef>
              <a:spcAft>
                <a:spcPts val="0"/>
              </a:spcAft>
              <a:buSzPts val="2800"/>
              <a:buChar char="◼"/>
            </a:pPr>
            <a:r>
              <a:rPr lang="en-IN" sz="2800"/>
              <a:t>Naive and Dynamic Programming </a:t>
            </a:r>
            <a:endParaRPr sz="2800"/>
          </a:p>
          <a:p>
            <a:pPr marL="457200" lvl="0" indent="-397256" algn="l" rtl="0">
              <a:lnSpc>
                <a:spcPct val="80000"/>
              </a:lnSpc>
              <a:spcBef>
                <a:spcPts val="0"/>
              </a:spcBef>
              <a:spcAft>
                <a:spcPts val="0"/>
              </a:spcAft>
              <a:buSzPts val="2656"/>
              <a:buChar char="◼"/>
            </a:pPr>
            <a:r>
              <a:rPr lang="en-IN" sz="2800"/>
              <a:t>Using approximate Minimum Spanning Tree</a:t>
            </a:r>
            <a:endParaRPr sz="2800"/>
          </a:p>
          <a:p>
            <a:pPr marL="457200" lvl="0" indent="-397256" algn="l" rtl="0">
              <a:lnSpc>
                <a:spcPct val="80000"/>
              </a:lnSpc>
              <a:spcBef>
                <a:spcPts val="0"/>
              </a:spcBef>
              <a:spcAft>
                <a:spcPts val="0"/>
              </a:spcAft>
              <a:buSzPts val="2656"/>
              <a:buChar char="◼"/>
            </a:pPr>
            <a:r>
              <a:rPr lang="en-IN" sz="2800"/>
              <a:t>Genetic Algorithm</a:t>
            </a:r>
            <a:endParaRPr sz="2800"/>
          </a:p>
          <a:p>
            <a:pPr marL="457200" lvl="0" indent="-397256" algn="l" rtl="0">
              <a:lnSpc>
                <a:spcPct val="80000"/>
              </a:lnSpc>
              <a:spcBef>
                <a:spcPts val="0"/>
              </a:spcBef>
              <a:spcAft>
                <a:spcPts val="0"/>
              </a:spcAft>
              <a:buSzPts val="2656"/>
              <a:buChar char="◼"/>
            </a:pPr>
            <a:r>
              <a:rPr lang="en-IN" sz="2800"/>
              <a:t>Greedy Algorithm</a:t>
            </a:r>
            <a:endParaRPr sz="2800"/>
          </a:p>
          <a:p>
            <a:pPr marL="457200" lvl="0" indent="-406400" algn="l" rtl="0">
              <a:lnSpc>
                <a:spcPct val="80000"/>
              </a:lnSpc>
              <a:spcBef>
                <a:spcPts val="0"/>
              </a:spcBef>
              <a:spcAft>
                <a:spcPts val="0"/>
              </a:spcAft>
              <a:buSzPts val="2800"/>
              <a:buChar char="◼"/>
            </a:pPr>
            <a:r>
              <a:rPr lang="en-IN" sz="2800"/>
              <a:t>Ant Colony Optimization</a:t>
            </a:r>
            <a:endParaRPr sz="2800"/>
          </a:p>
          <a:p>
            <a:pPr marL="457200" lvl="0" indent="0" algn="l" rtl="0">
              <a:lnSpc>
                <a:spcPct val="80000"/>
              </a:lnSpc>
              <a:spcBef>
                <a:spcPts val="600"/>
              </a:spcBef>
              <a:spcAft>
                <a:spcPts val="0"/>
              </a:spcAft>
              <a:buNone/>
            </a:pPr>
            <a:endParaRPr sz="2800"/>
          </a:p>
          <a:p>
            <a:pPr marL="457200" lvl="0" indent="0" algn="l" rtl="0">
              <a:lnSpc>
                <a:spcPct val="80000"/>
              </a:lnSpc>
              <a:spcBef>
                <a:spcPts val="600"/>
              </a:spcBef>
              <a:spcAft>
                <a:spcPts val="600"/>
              </a:spcAft>
              <a:buNone/>
            </a:pPr>
            <a:r>
              <a:rPr lang="en-IN" sz="2800"/>
              <a:t>We are going to use the </a:t>
            </a:r>
            <a:r>
              <a:rPr lang="en-IN" sz="2800" b="1" u="sng"/>
              <a:t>Ant Colony Optimization</a:t>
            </a:r>
            <a:r>
              <a:rPr lang="en-IN" sz="2800"/>
              <a:t> approach.</a:t>
            </a:r>
            <a:endParaRPr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333333"/>
              </a:buClr>
              <a:buSzPts val="4000"/>
              <a:buFont typeface="Oi"/>
              <a:buNone/>
            </a:pPr>
            <a:r>
              <a:rPr lang="en-IN" sz="4000" b="1" i="0" u="sng" strike="noStrike">
                <a:solidFill>
                  <a:srgbClr val="888888"/>
                </a:solidFill>
                <a:latin typeface="Comic Sans MS"/>
                <a:ea typeface="Comic Sans MS"/>
                <a:cs typeface="Comic Sans MS"/>
                <a:sym typeface="Comic Sans MS"/>
                <a:hlinkClick r:id="rId3">
                  <a:extLst>
                    <a:ext uri="{A12FA001-AC4F-418D-AE19-62706E023703}">
                      <ahyp:hlinkClr xmlns:ahyp="http://schemas.microsoft.com/office/drawing/2018/hyperlinkcolor" val="tx"/>
                    </a:ext>
                  </a:extLst>
                </a:hlinkClick>
              </a:rPr>
              <a:t>ANT COLONY OPTIMIZATION </a:t>
            </a:r>
            <a:endParaRPr>
              <a:solidFill>
                <a:srgbClr val="888888"/>
              </a:solidFill>
              <a:latin typeface="Comic Sans MS"/>
              <a:ea typeface="Comic Sans MS"/>
              <a:cs typeface="Comic Sans MS"/>
              <a:sym typeface="Comic Sans MS"/>
            </a:endParaRPr>
          </a:p>
        </p:txBody>
      </p:sp>
      <p:sp>
        <p:nvSpPr>
          <p:cNvPr id="123" name="Google Shape;123;p2"/>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rmAutofit/>
          </a:bodyPr>
          <a:lstStyle/>
          <a:p>
            <a:pPr marL="306000" lvl="0" indent="-306000" algn="l" rtl="0">
              <a:spcBef>
                <a:spcPts val="0"/>
              </a:spcBef>
              <a:spcAft>
                <a:spcPts val="0"/>
              </a:spcAft>
              <a:buSzPts val="1656"/>
              <a:buChar char="◼"/>
            </a:pPr>
            <a:r>
              <a:rPr lang="en-IN"/>
              <a:t>Originally proposed in 1992 by Marco Dorigo, ant colony optimization (ACO) is an optimization technique inspired by the path finding behaviour of ants searching for food. </a:t>
            </a:r>
            <a:endParaRPr/>
          </a:p>
          <a:p>
            <a:pPr marL="306000" lvl="0" indent="-306000" algn="l" rtl="0">
              <a:spcBef>
                <a:spcPts val="960"/>
              </a:spcBef>
              <a:spcAft>
                <a:spcPts val="0"/>
              </a:spcAft>
              <a:buSzPts val="1656"/>
              <a:buChar char="◼"/>
            </a:pPr>
            <a:r>
              <a:rPr lang="en-IN"/>
              <a:t>ACO is also a subset of swarm intelligence - a problem solving technique using decentralized, collective behaviour, to derive artificial intelligence. </a:t>
            </a:r>
            <a:endParaRPr/>
          </a:p>
          <a:p>
            <a:pPr marL="306000" lvl="0" indent="-306000" algn="l" rtl="0">
              <a:spcBef>
                <a:spcPts val="960"/>
              </a:spcBef>
              <a:spcAft>
                <a:spcPts val="0"/>
              </a:spcAft>
              <a:buSzPts val="1656"/>
              <a:buChar char="◼"/>
            </a:pPr>
            <a:r>
              <a:rPr lang="en-IN"/>
              <a:t>Typical applications of ant colony optimization are combinatorial optimization problems such as the traveling salesman problem, however it can also be used to solve various scheduling and routing problems.</a:t>
            </a:r>
            <a:endParaRPr/>
          </a:p>
          <a:p>
            <a:pPr marL="306000" lvl="0" indent="-306000" algn="l" rtl="0">
              <a:spcBef>
                <a:spcPts val="960"/>
              </a:spcBef>
              <a:spcAft>
                <a:spcPts val="0"/>
              </a:spcAft>
              <a:buSzPts val="1656"/>
              <a:buChar char="◼"/>
            </a:pPr>
            <a:r>
              <a:rPr lang="en-IN"/>
              <a:t>One advantage ant colony optimization algorithms have over other optimization algorithms is their ability to adapt to dynamic environments - a feature that makes it great for applications such as network routing, where there are likely to be frequent changes to accommodate to.</a:t>
            </a:r>
            <a:endParaRPr/>
          </a:p>
          <a:p>
            <a:pPr marL="306000" lvl="0" indent="-200844" algn="l" rtl="0">
              <a:spcBef>
                <a:spcPts val="960"/>
              </a:spcBef>
              <a:spcAft>
                <a:spcPts val="0"/>
              </a:spcAft>
              <a:buSzPts val="1656"/>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333333"/>
              </a:buClr>
              <a:buSzPts val="4000"/>
              <a:buFont typeface="Oi"/>
              <a:buNone/>
            </a:pPr>
            <a:r>
              <a:rPr lang="en-IN" sz="4000" b="1" i="0" u="sng" strike="noStrike">
                <a:solidFill>
                  <a:srgbClr val="888888"/>
                </a:solidFill>
                <a:latin typeface="Comic Sans MS"/>
                <a:ea typeface="Comic Sans MS"/>
                <a:cs typeface="Comic Sans MS"/>
                <a:sym typeface="Comic Sans MS"/>
                <a:hlinkClick r:id="rId3">
                  <a:extLst>
                    <a:ext uri="{A12FA001-AC4F-418D-AE19-62706E023703}">
                      <ahyp:hlinkClr xmlns:ahyp="http://schemas.microsoft.com/office/drawing/2018/hyperlinkcolor" val="tx"/>
                    </a:ext>
                  </a:extLst>
                </a:hlinkClick>
              </a:rPr>
              <a:t>ANTS IN NATURE</a:t>
            </a:r>
            <a:endParaRPr sz="4000" u="sng">
              <a:solidFill>
                <a:srgbClr val="888888"/>
              </a:solidFill>
              <a:latin typeface="Comic Sans MS"/>
              <a:ea typeface="Comic Sans MS"/>
              <a:cs typeface="Comic Sans MS"/>
              <a:sym typeface="Comic Sans MS"/>
            </a:endParaRPr>
          </a:p>
        </p:txBody>
      </p:sp>
      <p:sp>
        <p:nvSpPr>
          <p:cNvPr id="129" name="Google Shape;129;p3"/>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rmAutofit fontScale="77500" lnSpcReduction="20000"/>
          </a:bodyPr>
          <a:lstStyle/>
          <a:p>
            <a:pPr marL="306000" lvl="0" indent="-321773" algn="l" rtl="0">
              <a:spcBef>
                <a:spcPts val="0"/>
              </a:spcBef>
              <a:spcAft>
                <a:spcPts val="0"/>
              </a:spcAft>
              <a:buSzPct val="91999"/>
              <a:buFont typeface="Gill Sans"/>
              <a:buChar char="◼"/>
            </a:pPr>
            <a:r>
              <a:rPr lang="en-IN" i="0">
                <a:solidFill>
                  <a:srgbClr val="333333"/>
                </a:solidFill>
              </a:rPr>
              <a:t>To fully understand ant colony optimization, it’s important to first understand the natural behaviour of ants which first inspired the algorithm.</a:t>
            </a:r>
            <a:endParaRPr/>
          </a:p>
          <a:p>
            <a:pPr marL="306000" lvl="0" indent="-321773" algn="l" rtl="0">
              <a:spcBef>
                <a:spcPts val="852"/>
              </a:spcBef>
              <a:spcAft>
                <a:spcPts val="0"/>
              </a:spcAft>
              <a:buSzPct val="91999"/>
              <a:buFont typeface="Gill Sans"/>
              <a:buChar char="◼"/>
            </a:pPr>
            <a:r>
              <a:rPr lang="en-IN" i="0">
                <a:solidFill>
                  <a:srgbClr val="333333"/>
                </a:solidFill>
              </a:rPr>
              <a:t>When searching for food ants follow a relatively basic set of rules. </a:t>
            </a:r>
            <a:endParaRPr/>
          </a:p>
          <a:p>
            <a:pPr marL="306000" lvl="0" indent="-321773" algn="l" rtl="0">
              <a:spcBef>
                <a:spcPts val="852"/>
              </a:spcBef>
              <a:spcAft>
                <a:spcPts val="0"/>
              </a:spcAft>
              <a:buSzPct val="91999"/>
              <a:buFont typeface="Gill Sans"/>
              <a:buChar char="◼"/>
            </a:pPr>
            <a:r>
              <a:rPr lang="en-IN" i="0">
                <a:solidFill>
                  <a:srgbClr val="333333"/>
                </a:solidFill>
              </a:rPr>
              <a:t>Although simple, it’s these rules which allow ants to communicate and cooperatively optimize their paths to food sources. </a:t>
            </a:r>
            <a:endParaRPr/>
          </a:p>
          <a:p>
            <a:pPr marL="306000" lvl="0" indent="-321773" algn="l" rtl="0">
              <a:spcBef>
                <a:spcPts val="852"/>
              </a:spcBef>
              <a:spcAft>
                <a:spcPts val="0"/>
              </a:spcAft>
              <a:buSzPct val="91999"/>
              <a:buFont typeface="Gill Sans"/>
              <a:buChar char="◼"/>
            </a:pPr>
            <a:r>
              <a:rPr lang="en-IN" i="0">
                <a:solidFill>
                  <a:srgbClr val="333333"/>
                </a:solidFill>
              </a:rPr>
              <a:t>One of the key characteristics behind all these rules is the use of pheromone trails. Pheromone trails are essentially what ants use to communicate to other ants that a food source has been found, and how to get to it. </a:t>
            </a:r>
            <a:endParaRPr/>
          </a:p>
          <a:p>
            <a:pPr marL="306000" lvl="0" indent="-321773" algn="l" rtl="0">
              <a:spcBef>
                <a:spcPts val="852"/>
              </a:spcBef>
              <a:spcAft>
                <a:spcPts val="0"/>
              </a:spcAft>
              <a:buSzPct val="91999"/>
              <a:buFont typeface="Gill Sans"/>
              <a:buChar char="◼"/>
            </a:pPr>
            <a:r>
              <a:rPr lang="en-IN" i="0">
                <a:solidFill>
                  <a:srgbClr val="333333"/>
                </a:solidFill>
              </a:rPr>
              <a:t>When other ants come across pheromone trails they can typically expect to find food if they decide to follow it. </a:t>
            </a:r>
            <a:endParaRPr/>
          </a:p>
          <a:p>
            <a:pPr marL="306000" lvl="0" indent="-321773" algn="l" rtl="0">
              <a:spcBef>
                <a:spcPts val="852"/>
              </a:spcBef>
              <a:spcAft>
                <a:spcPts val="0"/>
              </a:spcAft>
              <a:buSzPct val="91999"/>
              <a:buFont typeface="Gill Sans"/>
              <a:buChar char="◼"/>
            </a:pPr>
            <a:r>
              <a:rPr lang="en-IN" i="0">
                <a:solidFill>
                  <a:srgbClr val="333333"/>
                </a:solidFill>
              </a:rPr>
              <a:t>However, ants don’t follow every pheromone trail they find. </a:t>
            </a:r>
            <a:endParaRPr/>
          </a:p>
          <a:p>
            <a:pPr marL="306000" lvl="0" indent="-321773" algn="l" rtl="0">
              <a:spcBef>
                <a:spcPts val="852"/>
              </a:spcBef>
              <a:spcAft>
                <a:spcPts val="0"/>
              </a:spcAft>
              <a:buSzPct val="91999"/>
              <a:buFont typeface="Gill Sans"/>
              <a:buChar char="◼"/>
            </a:pPr>
            <a:r>
              <a:rPr lang="en-IN" i="0">
                <a:solidFill>
                  <a:srgbClr val="333333"/>
                </a:solidFill>
              </a:rPr>
              <a:t>Depending on the strength of the pheromone trail, an ant may decide to take a different path, or perhaps a completely random path which has no pheromone on. </a:t>
            </a:r>
            <a:endParaRPr/>
          </a:p>
          <a:p>
            <a:pPr marL="306000" lvl="0" indent="-321773" algn="l" rtl="0">
              <a:spcBef>
                <a:spcPts val="852"/>
              </a:spcBef>
              <a:spcAft>
                <a:spcPts val="0"/>
              </a:spcAft>
              <a:buSzPct val="91999"/>
              <a:buFont typeface="Gill Sans"/>
              <a:buChar char="◼"/>
            </a:pPr>
            <a:r>
              <a:rPr lang="en-IN" i="0">
                <a:solidFill>
                  <a:srgbClr val="333333"/>
                </a:solidFill>
              </a:rPr>
              <a:t>However, on average the stronger a pheromone trail is, the more chance there is of an ant taking it.</a:t>
            </a:r>
            <a:endParaRPr/>
          </a:p>
          <a:p>
            <a:pPr marL="306000" lvl="0" indent="-321773" algn="l" rtl="0">
              <a:spcBef>
                <a:spcPts val="852"/>
              </a:spcBef>
              <a:spcAft>
                <a:spcPts val="0"/>
              </a:spcAft>
              <a:buSzPct val="91999"/>
              <a:buFont typeface="Gill Sans"/>
              <a:buChar char="◼"/>
            </a:pPr>
            <a:r>
              <a:rPr lang="en-IN" i="0">
                <a:solidFill>
                  <a:srgbClr val="333333"/>
                </a:solidFill>
              </a:rPr>
              <a:t>Over time, unless reinforced by other ants, pheromone trails will gradually evaporate. </a:t>
            </a:r>
            <a:endParaRPr/>
          </a:p>
          <a:p>
            <a:pPr marL="306000" lvl="0" indent="-321773" algn="l" rtl="0">
              <a:spcBef>
                <a:spcPts val="852"/>
              </a:spcBef>
              <a:spcAft>
                <a:spcPts val="0"/>
              </a:spcAft>
              <a:buSzPct val="91999"/>
              <a:buFont typeface="Gill Sans"/>
              <a:buChar char="◼"/>
            </a:pPr>
            <a:r>
              <a:rPr lang="en-IN" i="0">
                <a:solidFill>
                  <a:srgbClr val="333333"/>
                </a:solidFill>
              </a:rPr>
              <a:t>This means that pheromone trails which no longer lead to a food source will eventually stop being used, promoting ants to find new paths and new food sources.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4"/>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333333"/>
              </a:buClr>
              <a:buSzPts val="4000"/>
              <a:buFont typeface="Oi"/>
              <a:buNone/>
            </a:pPr>
            <a:r>
              <a:rPr lang="en-IN" sz="4000" b="1" u="sng">
                <a:solidFill>
                  <a:srgbClr val="888888"/>
                </a:solidFill>
                <a:latin typeface="Comic Sans MS"/>
                <a:ea typeface="Comic Sans MS"/>
                <a:cs typeface="Comic Sans MS"/>
                <a:sym typeface="Comic Sans MS"/>
                <a:hlinkClick r:id="rId3">
                  <a:extLst>
                    <a:ext uri="{A12FA001-AC4F-418D-AE19-62706E023703}">
                      <ahyp:hlinkClr xmlns:ahyp="http://schemas.microsoft.com/office/drawing/2018/hyperlinkcolor" val="tx"/>
                    </a:ext>
                  </a:extLst>
                </a:hlinkClick>
              </a:rPr>
              <a:t>EXAMPLE</a:t>
            </a:r>
            <a:endParaRPr sz="4000">
              <a:solidFill>
                <a:srgbClr val="888888"/>
              </a:solidFill>
              <a:latin typeface="Comic Sans MS"/>
              <a:ea typeface="Comic Sans MS"/>
              <a:cs typeface="Comic Sans MS"/>
              <a:sym typeface="Comic Sans MS"/>
            </a:endParaRPr>
          </a:p>
        </p:txBody>
      </p:sp>
      <p:sp>
        <p:nvSpPr>
          <p:cNvPr id="135" name="Google Shape;135;p4"/>
          <p:cNvSpPr txBox="1">
            <a:spLocks noGrp="1"/>
          </p:cNvSpPr>
          <p:nvPr>
            <p:ph type="body" idx="1"/>
          </p:nvPr>
        </p:nvSpPr>
        <p:spPr>
          <a:xfrm>
            <a:off x="581192" y="2180497"/>
            <a:ext cx="11029615" cy="618688"/>
          </a:xfrm>
          <a:prstGeom prst="rect">
            <a:avLst/>
          </a:prstGeom>
          <a:noFill/>
          <a:ln>
            <a:noFill/>
          </a:ln>
        </p:spPr>
        <p:txBody>
          <a:bodyPr spcFirstLastPara="1" wrap="square" lIns="91425" tIns="45700" rIns="91425" bIns="45700" anchor="ctr" anchorCtr="0">
            <a:normAutofit lnSpcReduction="10000"/>
          </a:bodyPr>
          <a:lstStyle/>
          <a:p>
            <a:pPr marL="306000" lvl="0" indent="-306000" algn="l" rtl="0">
              <a:spcBef>
                <a:spcPts val="0"/>
              </a:spcBef>
              <a:spcAft>
                <a:spcPts val="0"/>
              </a:spcAft>
              <a:buSzPts val="1656"/>
              <a:buFont typeface="Gill Sans"/>
              <a:buChar char="◼"/>
            </a:pPr>
            <a:r>
              <a:rPr lang="en-IN" i="0">
                <a:solidFill>
                  <a:srgbClr val="333333"/>
                </a:solidFill>
              </a:rPr>
              <a:t>To understand how this process over time also enables the colony to optimize their paths, consider the following example:</a:t>
            </a:r>
            <a:endParaRPr/>
          </a:p>
        </p:txBody>
      </p:sp>
      <p:pic>
        <p:nvPicPr>
          <p:cNvPr id="136" name="Google Shape;136;p4"/>
          <p:cNvPicPr preferRelativeResize="0"/>
          <p:nvPr/>
        </p:nvPicPr>
        <p:blipFill rotWithShape="1">
          <a:blip r:embed="rId4">
            <a:alphaModFix/>
          </a:blip>
          <a:srcRect/>
          <a:stretch/>
        </p:blipFill>
        <p:spPr>
          <a:xfrm>
            <a:off x="65313" y="3531637"/>
            <a:ext cx="3909527" cy="2117197"/>
          </a:xfrm>
          <a:prstGeom prst="rect">
            <a:avLst/>
          </a:prstGeom>
          <a:noFill/>
          <a:ln>
            <a:noFill/>
          </a:ln>
        </p:spPr>
      </p:pic>
      <p:pic>
        <p:nvPicPr>
          <p:cNvPr id="137" name="Google Shape;137;p4"/>
          <p:cNvPicPr preferRelativeResize="0"/>
          <p:nvPr/>
        </p:nvPicPr>
        <p:blipFill rotWithShape="1">
          <a:blip r:embed="rId5">
            <a:alphaModFix/>
          </a:blip>
          <a:srcRect/>
          <a:stretch/>
        </p:blipFill>
        <p:spPr>
          <a:xfrm>
            <a:off x="3974840" y="3531637"/>
            <a:ext cx="3909528" cy="2117197"/>
          </a:xfrm>
          <a:prstGeom prst="rect">
            <a:avLst/>
          </a:prstGeom>
          <a:noFill/>
          <a:ln>
            <a:noFill/>
          </a:ln>
        </p:spPr>
      </p:pic>
      <p:pic>
        <p:nvPicPr>
          <p:cNvPr id="138" name="Google Shape;138;p4"/>
          <p:cNvPicPr preferRelativeResize="0"/>
          <p:nvPr/>
        </p:nvPicPr>
        <p:blipFill rotWithShape="1">
          <a:blip r:embed="rId6">
            <a:alphaModFix/>
          </a:blip>
          <a:srcRect/>
          <a:stretch/>
        </p:blipFill>
        <p:spPr>
          <a:xfrm>
            <a:off x="7884368" y="3439208"/>
            <a:ext cx="4111592" cy="212170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5"/>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333333"/>
              </a:buClr>
              <a:buSzPts val="4000"/>
              <a:buFont typeface="Oi"/>
              <a:buNone/>
            </a:pPr>
            <a:r>
              <a:rPr lang="en-IN" sz="4000" b="1" u="sng">
                <a:solidFill>
                  <a:srgbClr val="888888"/>
                </a:solidFill>
                <a:latin typeface="Comic Sans MS"/>
                <a:ea typeface="Comic Sans MS"/>
                <a:cs typeface="Comic Sans MS"/>
                <a:sym typeface="Comic Sans MS"/>
                <a:hlinkClick r:id="rId3">
                  <a:extLst>
                    <a:ext uri="{A12FA001-AC4F-418D-AE19-62706E023703}">
                      <ahyp:hlinkClr xmlns:ahyp="http://schemas.microsoft.com/office/drawing/2018/hyperlinkcolor" val="tx"/>
                    </a:ext>
                  </a:extLst>
                </a:hlinkClick>
              </a:rPr>
              <a:t>THE ALGORITHM</a:t>
            </a:r>
            <a:endParaRPr sz="4000">
              <a:solidFill>
                <a:srgbClr val="888888"/>
              </a:solidFill>
              <a:latin typeface="Comic Sans MS"/>
              <a:ea typeface="Comic Sans MS"/>
              <a:cs typeface="Comic Sans MS"/>
              <a:sym typeface="Comic Sans MS"/>
            </a:endParaRPr>
          </a:p>
        </p:txBody>
      </p:sp>
      <p:sp>
        <p:nvSpPr>
          <p:cNvPr id="144" name="Google Shape;144;p5"/>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rmAutofit/>
          </a:bodyPr>
          <a:lstStyle/>
          <a:p>
            <a:pPr marL="306000" lvl="0" indent="-306000" algn="l" rtl="0">
              <a:spcBef>
                <a:spcPts val="0"/>
              </a:spcBef>
              <a:spcAft>
                <a:spcPts val="0"/>
              </a:spcAft>
              <a:buSzPts val="1656"/>
              <a:buChar char="◼"/>
            </a:pPr>
            <a:r>
              <a:rPr lang="en-IN" i="0">
                <a:solidFill>
                  <a:srgbClr val="333333"/>
                </a:solidFill>
              </a:rPr>
              <a:t>The bulk of the ant colony optimization algorithm is made up of only a few steps. </a:t>
            </a:r>
            <a:endParaRPr/>
          </a:p>
          <a:p>
            <a:pPr marL="306000" lvl="0" indent="-306000" algn="l" rtl="0">
              <a:spcBef>
                <a:spcPts val="960"/>
              </a:spcBef>
              <a:spcAft>
                <a:spcPts val="0"/>
              </a:spcAft>
              <a:buSzPts val="1656"/>
              <a:buFont typeface="Gill Sans"/>
              <a:buChar char="◼"/>
            </a:pPr>
            <a:r>
              <a:rPr lang="en-IN" i="0">
                <a:solidFill>
                  <a:srgbClr val="333333"/>
                </a:solidFill>
              </a:rPr>
              <a:t>First, each ant in the colony constructs a solution based on previously deposited pheromone trails. </a:t>
            </a:r>
            <a:endParaRPr/>
          </a:p>
          <a:p>
            <a:pPr marL="306000" lvl="0" indent="-306000" algn="l" rtl="0">
              <a:spcBef>
                <a:spcPts val="960"/>
              </a:spcBef>
              <a:spcAft>
                <a:spcPts val="0"/>
              </a:spcAft>
              <a:buSzPts val="1656"/>
              <a:buFont typeface="Gill Sans"/>
              <a:buChar char="◼"/>
            </a:pPr>
            <a:r>
              <a:rPr lang="en-IN" i="0">
                <a:solidFill>
                  <a:srgbClr val="333333"/>
                </a:solidFill>
              </a:rPr>
              <a:t>Next ants will lay pheromone trails on the components of their chosen solution, depending on the solution’s quality. </a:t>
            </a:r>
            <a:endParaRPr/>
          </a:p>
          <a:p>
            <a:pPr marL="306000" lvl="0" indent="-306000" algn="l" rtl="0">
              <a:spcBef>
                <a:spcPts val="960"/>
              </a:spcBef>
              <a:spcAft>
                <a:spcPts val="0"/>
              </a:spcAft>
              <a:buSzPts val="1656"/>
              <a:buFont typeface="Gill Sans"/>
              <a:buChar char="◼"/>
            </a:pPr>
            <a:r>
              <a:rPr lang="en-IN" i="0">
                <a:solidFill>
                  <a:srgbClr val="333333"/>
                </a:solidFill>
              </a:rPr>
              <a:t>In the example of the traveling salesman problem this would be the edges (or the paths between the cities). </a:t>
            </a:r>
            <a:endParaRPr/>
          </a:p>
          <a:p>
            <a:pPr marL="306000" lvl="0" indent="-306000" algn="l" rtl="0">
              <a:spcBef>
                <a:spcPts val="960"/>
              </a:spcBef>
              <a:spcAft>
                <a:spcPts val="0"/>
              </a:spcAft>
              <a:buSzPts val="1656"/>
              <a:buFont typeface="Gill Sans"/>
              <a:buChar char="◼"/>
            </a:pPr>
            <a:r>
              <a:rPr lang="en-IN" i="0">
                <a:solidFill>
                  <a:srgbClr val="333333"/>
                </a:solidFill>
              </a:rPr>
              <a:t>Finally, after all ants have finished constructing a solution and laying their pheromone trails, pheromone is evaporated from each component depending on the pheromone evaporation rate. </a:t>
            </a:r>
            <a:endParaRPr/>
          </a:p>
          <a:p>
            <a:pPr marL="306000" lvl="0" indent="-306000" algn="l" rtl="0">
              <a:spcBef>
                <a:spcPts val="960"/>
              </a:spcBef>
              <a:spcAft>
                <a:spcPts val="0"/>
              </a:spcAft>
              <a:buSzPts val="1656"/>
              <a:buFont typeface="Gill Sans"/>
              <a:buChar char="◼"/>
            </a:pPr>
            <a:r>
              <a:rPr lang="en-IN" i="0">
                <a:solidFill>
                  <a:srgbClr val="333333"/>
                </a:solidFill>
              </a:rPr>
              <a:t>These steps are then ran as many times as are needed to generate an adequate solution.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6"/>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333333"/>
              </a:buClr>
              <a:buSzPts val="4000"/>
              <a:buFont typeface="Oi"/>
              <a:buNone/>
            </a:pPr>
            <a:r>
              <a:rPr lang="en-IN" sz="4000" b="1" u="sng">
                <a:solidFill>
                  <a:srgbClr val="888888"/>
                </a:solidFill>
                <a:latin typeface="Comic Sans MS"/>
                <a:ea typeface="Comic Sans MS"/>
                <a:cs typeface="Comic Sans MS"/>
                <a:sym typeface="Comic Sans MS"/>
                <a:hlinkClick r:id="rId3">
                  <a:extLst>
                    <a:ext uri="{A12FA001-AC4F-418D-AE19-62706E023703}">
                      <ahyp:hlinkClr xmlns:ahyp="http://schemas.microsoft.com/office/drawing/2018/hyperlinkcolor" val="tx"/>
                    </a:ext>
                  </a:extLst>
                </a:hlinkClick>
              </a:rPr>
              <a:t>CONSTRUCTING A SOLUTION</a:t>
            </a:r>
            <a:endParaRPr sz="4000">
              <a:solidFill>
                <a:srgbClr val="888888"/>
              </a:solidFill>
              <a:latin typeface="Comic Sans MS"/>
              <a:ea typeface="Comic Sans MS"/>
              <a:cs typeface="Comic Sans MS"/>
              <a:sym typeface="Comic Sans MS"/>
            </a:endParaRPr>
          </a:p>
        </p:txBody>
      </p:sp>
      <p:sp>
        <p:nvSpPr>
          <p:cNvPr id="150" name="Google Shape;150;p6"/>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rmAutofit/>
          </a:bodyPr>
          <a:lstStyle/>
          <a:p>
            <a:pPr marL="306000" lvl="0" indent="-306000" algn="l" rtl="0">
              <a:spcBef>
                <a:spcPts val="0"/>
              </a:spcBef>
              <a:spcAft>
                <a:spcPts val="0"/>
              </a:spcAft>
              <a:buSzPts val="1656"/>
              <a:buFont typeface="Gill Sans"/>
              <a:buChar char="◼"/>
            </a:pPr>
            <a:r>
              <a:rPr lang="en-IN" i="0">
                <a:solidFill>
                  <a:srgbClr val="333333"/>
                </a:solidFill>
              </a:rPr>
              <a:t>As mentioned previously, an ant will often follow the strongest pheromone trail when constructing a solution. </a:t>
            </a:r>
            <a:endParaRPr/>
          </a:p>
          <a:p>
            <a:pPr marL="306000" lvl="0" indent="-306000" algn="l" rtl="0">
              <a:spcBef>
                <a:spcPts val="960"/>
              </a:spcBef>
              <a:spcAft>
                <a:spcPts val="0"/>
              </a:spcAft>
              <a:buSzPts val="1656"/>
              <a:buFont typeface="Gill Sans"/>
              <a:buChar char="◼"/>
            </a:pPr>
            <a:r>
              <a:rPr lang="en-IN" i="0">
                <a:solidFill>
                  <a:srgbClr val="333333"/>
                </a:solidFill>
              </a:rPr>
              <a:t>However, for the ant to consider solutions other than the current best, a small amount of randomness is required in its decision process. </a:t>
            </a:r>
            <a:endParaRPr/>
          </a:p>
          <a:p>
            <a:pPr marL="306000" lvl="0" indent="-306000" algn="l" rtl="0">
              <a:spcBef>
                <a:spcPts val="960"/>
              </a:spcBef>
              <a:spcAft>
                <a:spcPts val="0"/>
              </a:spcAft>
              <a:buSzPts val="1656"/>
              <a:buFont typeface="Gill Sans"/>
              <a:buChar char="◼"/>
            </a:pPr>
            <a:r>
              <a:rPr lang="en-IN" i="0">
                <a:solidFill>
                  <a:srgbClr val="333333"/>
                </a:solidFill>
              </a:rPr>
              <a:t>In addition to this, a heuristic value is also computed and considered helping to guide the search process towards the best solutions. </a:t>
            </a:r>
            <a:endParaRPr/>
          </a:p>
          <a:p>
            <a:pPr marL="306000" lvl="0" indent="-306000" algn="l" rtl="0">
              <a:spcBef>
                <a:spcPts val="960"/>
              </a:spcBef>
              <a:spcAft>
                <a:spcPts val="0"/>
              </a:spcAft>
              <a:buSzPts val="1656"/>
              <a:buFont typeface="Gill Sans"/>
              <a:buChar char="◼"/>
            </a:pPr>
            <a:r>
              <a:rPr lang="en-IN" i="0">
                <a:solidFill>
                  <a:srgbClr val="333333"/>
                </a:solidFill>
              </a:rPr>
              <a:t>In the example of the traveling salesman problem this heuristic will typically be the length of the edge between the city being considered - the shorter the edge, the more likely an ant will pick it.</a:t>
            </a:r>
            <a:endParaRPr/>
          </a:p>
          <a:p>
            <a:pPr marL="306000" lvl="0" indent="-306000" algn="l" rtl="0">
              <a:spcBef>
                <a:spcPts val="960"/>
              </a:spcBef>
              <a:spcAft>
                <a:spcPts val="0"/>
              </a:spcAft>
              <a:buSzPts val="1656"/>
              <a:buFont typeface="Gill Sans"/>
              <a:buChar char="◼"/>
            </a:pPr>
            <a:r>
              <a:rPr lang="en-IN" i="0">
                <a:solidFill>
                  <a:srgbClr val="333333"/>
                </a:solidFill>
              </a:rPr>
              <a:t>For the traveling salesman problem a state would represent a single city on the graph. Here, an ant would be selecting the next city depending on the distance to the next city, and the amount of pheromone on the path between the two cities.</a:t>
            </a:r>
            <a:endParaRPr/>
          </a:p>
        </p:txBody>
      </p:sp>
    </p:spTree>
  </p:cSld>
  <p:clrMapOvr>
    <a:masterClrMapping/>
  </p:clrMapOvr>
</p:sld>
</file>

<file path=ppt/theme/theme1.xml><?xml version="1.0" encoding="utf-8"?>
<a:theme xmlns:a="http://schemas.openxmlformats.org/drawingml/2006/main" name="Dividend">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1476</Words>
  <Application>Microsoft Macintosh PowerPoint</Application>
  <PresentationFormat>Widescreen</PresentationFormat>
  <Paragraphs>111</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Comic Sans MS</vt:lpstr>
      <vt:lpstr>Gill Sans</vt:lpstr>
      <vt:lpstr>Noto Sans Symbols</vt:lpstr>
      <vt:lpstr>Oi</vt:lpstr>
      <vt:lpstr>Dividend</vt:lpstr>
      <vt:lpstr> TRAVELING SALESMAN PROBLEM WITH ANT COLONY OPTIMIZATION </vt:lpstr>
      <vt:lpstr>PROBLEM STATEMENT</vt:lpstr>
      <vt:lpstr>NP HARD PROBLEM</vt:lpstr>
      <vt:lpstr>VARIOUS APPROACHES USED</vt:lpstr>
      <vt:lpstr>ANT COLONY OPTIMIZATION </vt:lpstr>
      <vt:lpstr>ANTS IN NATURE</vt:lpstr>
      <vt:lpstr>EXAMPLE</vt:lpstr>
      <vt:lpstr>THE ALGORITHM</vt:lpstr>
      <vt:lpstr>CONSTRUCTING A SOLUTION</vt:lpstr>
      <vt:lpstr>EQUATION</vt:lpstr>
      <vt:lpstr>LOCAL PHEROMONE UPDATE</vt:lpstr>
      <vt:lpstr>OPTIMIZATION</vt:lpstr>
      <vt:lpstr>ELITIST ALGORITHM</vt:lpstr>
      <vt:lpstr>MAXMIN ALGORITHM</vt:lpstr>
      <vt:lpstr>EQUATION</vt:lpstr>
      <vt:lpstr>NETWORK WITH ACO</vt:lpstr>
      <vt:lpstr>NETWORK WITH ELITIST ACO</vt:lpstr>
      <vt:lpstr>NETWORK WITH MINIMAX ACO</vt:lpstr>
      <vt:lpstr>NETWORK STIMULATION</vt:lpstr>
      <vt:lpstr>TIME COMPLEXITY</vt:lpstr>
      <vt:lpstr>APPLICATIONS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TRAVELING SALESMAN PROBLEM WITH ANT COLONY OPTIMIZATION </dc:title>
  <dc:creator>Nyrika BHARGAVA RENUKA</dc:creator>
  <cp:lastModifiedBy>Khara, Harshil, Jatin/Mr.</cp:lastModifiedBy>
  <cp:revision>3</cp:revision>
  <dcterms:created xsi:type="dcterms:W3CDTF">2021-12-06T02:23:39Z</dcterms:created>
  <dcterms:modified xsi:type="dcterms:W3CDTF">2021-12-10T16:30:31Z</dcterms:modified>
</cp:coreProperties>
</file>