
<file path=[Content_Types].xml><?xml version="1.0" encoding="utf-8"?>
<Types xmlns="http://schemas.openxmlformats.org/package/2006/content-types">
  <Default Extension="emf" ContentType="image/x-emf"/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  <p:sldMasterId id="2147483778" r:id="rId3"/>
  </p:sldMasterIdLst>
  <p:notesMasterIdLst>
    <p:notesMasterId r:id="rId17"/>
  </p:notesMasterIdLst>
  <p:handoutMasterIdLst>
    <p:handoutMasterId r:id="rId18"/>
  </p:handoutMasterIdLst>
  <p:sldIdLst>
    <p:sldId id="256" r:id="rId4"/>
    <p:sldId id="289" r:id="rId5"/>
    <p:sldId id="350" r:id="rId6"/>
    <p:sldId id="358" r:id="rId7"/>
    <p:sldId id="352" r:id="rId8"/>
    <p:sldId id="354" r:id="rId9"/>
    <p:sldId id="355" r:id="rId10"/>
    <p:sldId id="356" r:id="rId11"/>
    <p:sldId id="326" r:id="rId12"/>
    <p:sldId id="341" r:id="rId13"/>
    <p:sldId id="357" r:id="rId14"/>
    <p:sldId id="323" r:id="rId15"/>
    <p:sldId id="33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636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7" autoAdjust="0"/>
  </p:normalViewPr>
  <p:slideViewPr>
    <p:cSldViewPr snapToGrid="0" snapToObjects="1">
      <p:cViewPr varScale="1">
        <p:scale>
          <a:sx n="140" d="100"/>
          <a:sy n="140" d="100"/>
        </p:scale>
        <p:origin x="81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02/18/2020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02/18/2020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3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5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372791"/>
            <a:ext cx="8229600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2626"/>
            <a:ext cx="9144000" cy="4460875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029499"/>
            <a:ext cx="3392206" cy="8205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5" y="1208647"/>
            <a:ext cx="7200384" cy="284248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914400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1" y="1077078"/>
            <a:ext cx="3998889" cy="1380206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636D6E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rgbClr val="636D6E"/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388385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3" y="1372791"/>
            <a:ext cx="4701503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372791"/>
            <a:ext cx="6527582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9374" y="4767263"/>
            <a:ext cx="2133600" cy="273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30833"/>
            <a:ext cx="9144000" cy="2222105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4" y="1200151"/>
            <a:ext cx="4800600" cy="6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144000" cy="682625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476342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92310" y="2307711"/>
            <a:ext cx="8409182" cy="93050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Artificial Neural Networks and Deep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360" y="3056250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Mehdi Mashayekhi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7319B-0F67-44E6-BED2-AB2CD8AA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3" y="54185"/>
            <a:ext cx="2203594" cy="12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1FA6B-3A14-420D-9F14-DD18C85E02E6}"/>
              </a:ext>
            </a:extLst>
          </p:cNvPr>
          <p:cNvSpPr txBox="1"/>
          <p:nvPr/>
        </p:nvSpPr>
        <p:spPr>
          <a:xfrm>
            <a:off x="2542443" y="3648199"/>
            <a:ext cx="405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Integrated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8AB03-EB2D-454B-8B1A-2E4563AD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914400"/>
            <a:ext cx="63627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17414-B4D7-41DA-850A-26441288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233896"/>
            <a:ext cx="6343650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53935-DEA1-41A0-ADA2-6AD59F7B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3700464"/>
            <a:ext cx="6181725" cy="857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0F2EA8-E27A-4316-B87D-6F4472F025BC}"/>
              </a:ext>
            </a:extLst>
          </p:cNvPr>
          <p:cNvSpPr/>
          <p:nvPr/>
        </p:nvSpPr>
        <p:spPr>
          <a:xfrm>
            <a:off x="3378994" y="1421606"/>
            <a:ext cx="1650206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B4FAF-0EC2-4B96-B621-496DE2DF3601}"/>
              </a:ext>
            </a:extLst>
          </p:cNvPr>
          <p:cNvSpPr/>
          <p:nvPr/>
        </p:nvSpPr>
        <p:spPr>
          <a:xfrm>
            <a:off x="3319463" y="4186097"/>
            <a:ext cx="1650206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E77ADA-CDD0-47D5-9D70-F1B56390275B}"/>
              </a:ext>
            </a:extLst>
          </p:cNvPr>
          <p:cNvSpPr/>
          <p:nvPr/>
        </p:nvSpPr>
        <p:spPr>
          <a:xfrm>
            <a:off x="3319463" y="2743483"/>
            <a:ext cx="1650206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pic>
        <p:nvPicPr>
          <p:cNvPr id="5" name="VideoInfantDotsV1">
            <a:hlinkClick r:id="" action="ppaction://media"/>
            <a:extLst>
              <a:ext uri="{FF2B5EF4-FFF2-40B4-BE49-F238E27FC236}">
                <a16:creationId xmlns:a16="http://schemas.microsoft.com/office/drawing/2014/main" id="{D2BAC668-B0AD-419C-901B-19F31DE846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1760" y="791329"/>
            <a:ext cx="583565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2287C0-2CC4-49A2-9901-DCA9FDDB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8" y="943199"/>
            <a:ext cx="3110221" cy="40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3063DF-929F-4FA0-8A5B-BA8A76D4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36" y="943198"/>
            <a:ext cx="3122389" cy="4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1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C3A15-E5A3-4292-8BA4-E411E03E193B}"/>
              </a:ext>
            </a:extLst>
          </p:cNvPr>
          <p:cNvSpPr txBox="1"/>
          <p:nvPr/>
        </p:nvSpPr>
        <p:spPr>
          <a:xfrm>
            <a:off x="3003550" y="2293791"/>
            <a:ext cx="31368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461" y="1571588"/>
            <a:ext cx="41891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0" y="676443"/>
            <a:ext cx="863183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Artificial Neural Network was invented in 1958 by Frank Rosenblatt.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was intended to model how the human brain processed visual data and learned to recognize objects.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term Deep Learning was introduced to the machine learning  by Rina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Dechter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1986.</a:t>
            </a:r>
          </a:p>
        </p:txBody>
      </p:sp>
    </p:spTree>
    <p:extLst>
      <p:ext uri="{BB962C8B-B14F-4D97-AF65-F5344CB8AC3E}">
        <p14:creationId xmlns:p14="http://schemas.microsoft.com/office/powerpoint/2010/main" val="38455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573888" y="179711"/>
            <a:ext cx="3392206" cy="501609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0" y="676443"/>
            <a:ext cx="8631837" cy="34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Szegedy</a:t>
            </a:r>
            <a:r>
              <a:rPr lang="en-US" dirty="0"/>
              <a:t> C, et al. first introduced The Inception deep convolutional architecture and called </a:t>
            </a:r>
            <a:r>
              <a:rPr lang="en-US" dirty="0" err="1"/>
              <a:t>GoogLeNet</a:t>
            </a:r>
            <a:r>
              <a:rPr lang="en-US" dirty="0"/>
              <a:t> or Inception-v1. Inception-v1 won the </a:t>
            </a:r>
            <a:r>
              <a:rPr lang="en-US" dirty="0" err="1"/>
              <a:t>Imagenet</a:t>
            </a:r>
            <a:r>
              <a:rPr lang="en-US" dirty="0"/>
              <a:t> Large Scale Visual Recognition Challenge 2014 (ILSVRC2014)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AlexNet</a:t>
            </a:r>
            <a:r>
              <a:rPr lang="en-US" dirty="0"/>
              <a:t> in 2012 significantly outperformed all the prior competitors and won the ImageNet Large Scale Visual Recognition Competition (ILSVRC)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ResNet</a:t>
            </a:r>
            <a:r>
              <a:rPr lang="en-US" dirty="0"/>
              <a:t> won the 1st place on the ILSVRC 2015 classification task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8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158854" y="179711"/>
            <a:ext cx="3807240" cy="501609"/>
          </a:xfrm>
        </p:spPr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CD17-AAC6-4F05-BD1C-08CF985AFE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43" y="1530775"/>
            <a:ext cx="3570113" cy="283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A52CE-955F-4A75-ACDB-2314215B5BF8}"/>
              </a:ext>
            </a:extLst>
          </p:cNvPr>
          <p:cNvSpPr txBox="1"/>
          <p:nvPr/>
        </p:nvSpPr>
        <p:spPr>
          <a:xfrm>
            <a:off x="3561145" y="94404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366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158854" y="179711"/>
            <a:ext cx="3807240" cy="501609"/>
          </a:xfrm>
        </p:spPr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CD17-AAC6-4F05-BD1C-08CF985AFE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90" y="1146727"/>
            <a:ext cx="2265528" cy="2060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C3B64-3263-4A54-9A58-6F9C408E6934}"/>
              </a:ext>
            </a:extLst>
          </p:cNvPr>
          <p:cNvSpPr txBox="1"/>
          <p:nvPr/>
        </p:nvSpPr>
        <p:spPr>
          <a:xfrm>
            <a:off x="225560" y="676443"/>
            <a:ext cx="648913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Nodes: Contain datapoints. The nodes in the firs layer are the independent variables. The last layer contains the dependent variable or response.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Layers: They contain a collection of nodes depending on the DL model. In the picture, each column represents a layer.</a:t>
            </a:r>
          </a:p>
        </p:txBody>
      </p:sp>
    </p:spTree>
    <p:extLst>
      <p:ext uri="{BB962C8B-B14F-4D97-AF65-F5344CB8AC3E}">
        <p14:creationId xmlns:p14="http://schemas.microsoft.com/office/powerpoint/2010/main" val="12739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158854" y="179711"/>
            <a:ext cx="3807240" cy="501609"/>
          </a:xfrm>
        </p:spPr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CD17-AAC6-4F05-BD1C-08CF985AFE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90" y="1146727"/>
            <a:ext cx="2265528" cy="2060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C3B64-3263-4A54-9A58-6F9C408E6934}"/>
              </a:ext>
            </a:extLst>
          </p:cNvPr>
          <p:cNvSpPr txBox="1"/>
          <p:nvPr/>
        </p:nvSpPr>
        <p:spPr>
          <a:xfrm>
            <a:off x="225560" y="676443"/>
            <a:ext cx="648913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Functions: The value of each node is obtained by mapping previous nodes in the activation function. In the picture, each line represents mapping by an activation function.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Weights: To obtained a value for a node in the (except for input layers), mappings of previous nodes are weighted.</a:t>
            </a:r>
          </a:p>
        </p:txBody>
      </p:sp>
    </p:spTree>
    <p:extLst>
      <p:ext uri="{BB962C8B-B14F-4D97-AF65-F5344CB8AC3E}">
        <p14:creationId xmlns:p14="http://schemas.microsoft.com/office/powerpoint/2010/main" val="8697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158854" y="179711"/>
            <a:ext cx="3807240" cy="501609"/>
          </a:xfrm>
        </p:spPr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CD17-AAC6-4F05-BD1C-08CF985AFE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90" y="1146727"/>
            <a:ext cx="2265528" cy="20608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6C3B64-3263-4A54-9A58-6F9C408E6934}"/>
                  </a:ext>
                </a:extLst>
              </p:cNvPr>
              <p:cNvSpPr txBox="1"/>
              <p:nvPr/>
            </p:nvSpPr>
            <p:spPr>
              <a:xfrm>
                <a:off x="225560" y="676443"/>
                <a:ext cx="6489139" cy="4523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Squared Error: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Absolute Error: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𝑀𝑆𝐸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6C3B64-3263-4A54-9A58-6F9C408E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0" y="676443"/>
                <a:ext cx="6489139" cy="4523674"/>
              </a:xfrm>
              <a:prstGeom prst="rect">
                <a:avLst/>
              </a:prstGeom>
              <a:blipFill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27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5097439" y="179711"/>
            <a:ext cx="3868655" cy="501609"/>
          </a:xfrm>
        </p:spPr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DL algorithms work?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4B590-02C9-4FFB-B1D9-6B7B9D0748D2}"/>
              </a:ext>
            </a:extLst>
          </p:cNvPr>
          <p:cNvGraphicFramePr>
            <a:graphicFrameLocks noGrp="1"/>
          </p:cNvGraphicFramePr>
          <p:nvPr/>
        </p:nvGraphicFramePr>
        <p:xfrm>
          <a:off x="94343" y="884442"/>
          <a:ext cx="6328228" cy="40824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2966">
                  <a:extLst>
                    <a:ext uri="{9D8B030D-6E8A-4147-A177-3AD203B41FA5}">
                      <a16:colId xmlns:a16="http://schemas.microsoft.com/office/drawing/2014/main" val="879831642"/>
                    </a:ext>
                  </a:extLst>
                </a:gridCol>
                <a:gridCol w="1216410">
                  <a:extLst>
                    <a:ext uri="{9D8B030D-6E8A-4147-A177-3AD203B41FA5}">
                      <a16:colId xmlns:a16="http://schemas.microsoft.com/office/drawing/2014/main" val="3918887265"/>
                    </a:ext>
                  </a:extLst>
                </a:gridCol>
                <a:gridCol w="1317778">
                  <a:extLst>
                    <a:ext uri="{9D8B030D-6E8A-4147-A177-3AD203B41FA5}">
                      <a16:colId xmlns:a16="http://schemas.microsoft.com/office/drawing/2014/main" val="3211456415"/>
                    </a:ext>
                  </a:extLst>
                </a:gridCol>
                <a:gridCol w="926789">
                  <a:extLst>
                    <a:ext uri="{9D8B030D-6E8A-4147-A177-3AD203B41FA5}">
                      <a16:colId xmlns:a16="http://schemas.microsoft.com/office/drawing/2014/main" val="1116916588"/>
                    </a:ext>
                  </a:extLst>
                </a:gridCol>
                <a:gridCol w="941269">
                  <a:extLst>
                    <a:ext uri="{9D8B030D-6E8A-4147-A177-3AD203B41FA5}">
                      <a16:colId xmlns:a16="http://schemas.microsoft.com/office/drawing/2014/main" val="1766739961"/>
                    </a:ext>
                  </a:extLst>
                </a:gridCol>
                <a:gridCol w="753016">
                  <a:extLst>
                    <a:ext uri="{9D8B030D-6E8A-4147-A177-3AD203B41FA5}">
                      <a16:colId xmlns:a16="http://schemas.microsoft.com/office/drawing/2014/main" val="2830279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Hyperparameter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layers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Activation 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Dropout 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Learning 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of Epochs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57870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Discrete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Discrete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Discrete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Discrete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79430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 #1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Softmax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8094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Softplus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1612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Softsign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0.03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94535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Relu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624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8499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Sigmoid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30493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Hard_sigmoid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5769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#8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96911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9FEB23E-9C4B-4E7F-94E9-18680DC17C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11" y="1647529"/>
            <a:ext cx="2372683" cy="2235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337511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2959</TotalTime>
  <Words>380</Words>
  <Application>Microsoft Office PowerPoint</Application>
  <PresentationFormat>On-screen Show (16:9)</PresentationFormat>
  <Paragraphs>88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2_Title Slide</vt:lpstr>
      <vt:lpstr>Content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Mashayekhi, Mehdi</cp:lastModifiedBy>
  <cp:revision>203</cp:revision>
  <cp:lastPrinted>2013-08-13T14:25:08Z</cp:lastPrinted>
  <dcterms:created xsi:type="dcterms:W3CDTF">2013-05-24T18:55:25Z</dcterms:created>
  <dcterms:modified xsi:type="dcterms:W3CDTF">2020-02-18T22:07:02Z</dcterms:modified>
</cp:coreProperties>
</file>