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E50C4-8122-497B-B68E-00D8A31C826D}"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EB2824-FA52-4A51-A25B-C2327B84C2CB}" type="slidenum">
              <a:rPr lang="en-US" smtClean="0"/>
              <a:t>‹#›</a:t>
            </a:fld>
            <a:endParaRPr lang="en-US"/>
          </a:p>
        </p:txBody>
      </p:sp>
    </p:spTree>
    <p:extLst>
      <p:ext uri="{BB962C8B-B14F-4D97-AF65-F5344CB8AC3E}">
        <p14:creationId xmlns:p14="http://schemas.microsoft.com/office/powerpoint/2010/main" val="766288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B952-D145-4449-8E1A-ABB089C40D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EE1648-D88A-4336-91DD-24755F7EED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A66D40-806A-4406-9D02-A834697D8DB5}"/>
              </a:ext>
            </a:extLst>
          </p:cNvPr>
          <p:cNvSpPr>
            <a:spLocks noGrp="1"/>
          </p:cNvSpPr>
          <p:nvPr>
            <p:ph type="dt" sz="half" idx="10"/>
          </p:nvPr>
        </p:nvSpPr>
        <p:spPr/>
        <p:txBody>
          <a:bodyPr/>
          <a:lstStyle/>
          <a:p>
            <a:fld id="{894D7CC6-320D-42D4-92B4-ADB62BFCBC77}" type="datetimeFigureOut">
              <a:rPr lang="en-US" smtClean="0"/>
              <a:t>10/21/2020</a:t>
            </a:fld>
            <a:endParaRPr lang="en-US"/>
          </a:p>
        </p:txBody>
      </p:sp>
      <p:sp>
        <p:nvSpPr>
          <p:cNvPr id="5" name="Footer Placeholder 4">
            <a:extLst>
              <a:ext uri="{FF2B5EF4-FFF2-40B4-BE49-F238E27FC236}">
                <a16:creationId xmlns:a16="http://schemas.microsoft.com/office/drawing/2014/main" id="{7828318E-DB46-4EB8-BF0C-F1114A3A9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1CC87-FF64-4E81-B24B-C3A728A91B55}"/>
              </a:ext>
            </a:extLst>
          </p:cNvPr>
          <p:cNvSpPr>
            <a:spLocks noGrp="1"/>
          </p:cNvSpPr>
          <p:nvPr>
            <p:ph type="sldNum" sz="quarter" idx="12"/>
          </p:nvPr>
        </p:nvSpPr>
        <p:spPr/>
        <p:txBody>
          <a:bodyPr/>
          <a:lstStyle/>
          <a:p>
            <a:fld id="{032F81B3-5B46-4DCB-8C30-EFFA2AFA1B2A}" type="slidenum">
              <a:rPr lang="en-US" smtClean="0"/>
              <a:t>‹#›</a:t>
            </a:fld>
            <a:endParaRPr lang="en-US"/>
          </a:p>
        </p:txBody>
      </p:sp>
    </p:spTree>
    <p:extLst>
      <p:ext uri="{BB962C8B-B14F-4D97-AF65-F5344CB8AC3E}">
        <p14:creationId xmlns:p14="http://schemas.microsoft.com/office/powerpoint/2010/main" val="184921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DB9D-26DE-4527-ADB9-7EA033C705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08FDE8-AB13-4FFC-9A31-7110D74CA5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A10EF-C61D-4F02-A95C-E3D1013AE481}"/>
              </a:ext>
            </a:extLst>
          </p:cNvPr>
          <p:cNvSpPr>
            <a:spLocks noGrp="1"/>
          </p:cNvSpPr>
          <p:nvPr>
            <p:ph type="dt" sz="half" idx="10"/>
          </p:nvPr>
        </p:nvSpPr>
        <p:spPr/>
        <p:txBody>
          <a:bodyPr/>
          <a:lstStyle/>
          <a:p>
            <a:fld id="{894D7CC6-320D-42D4-92B4-ADB62BFCBC77}" type="datetimeFigureOut">
              <a:rPr lang="en-US" smtClean="0"/>
              <a:t>10/21/2020</a:t>
            </a:fld>
            <a:endParaRPr lang="en-US"/>
          </a:p>
        </p:txBody>
      </p:sp>
      <p:sp>
        <p:nvSpPr>
          <p:cNvPr id="5" name="Footer Placeholder 4">
            <a:extLst>
              <a:ext uri="{FF2B5EF4-FFF2-40B4-BE49-F238E27FC236}">
                <a16:creationId xmlns:a16="http://schemas.microsoft.com/office/drawing/2014/main" id="{2F7E1000-2C86-4F28-BFA9-4FC45EEC9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24CC3-E307-41B6-8CA5-4931C8A2EB50}"/>
              </a:ext>
            </a:extLst>
          </p:cNvPr>
          <p:cNvSpPr>
            <a:spLocks noGrp="1"/>
          </p:cNvSpPr>
          <p:nvPr>
            <p:ph type="sldNum" sz="quarter" idx="12"/>
          </p:nvPr>
        </p:nvSpPr>
        <p:spPr/>
        <p:txBody>
          <a:bodyPr/>
          <a:lstStyle/>
          <a:p>
            <a:fld id="{032F81B3-5B46-4DCB-8C30-EFFA2AFA1B2A}" type="slidenum">
              <a:rPr lang="en-US" smtClean="0"/>
              <a:t>‹#›</a:t>
            </a:fld>
            <a:endParaRPr lang="en-US"/>
          </a:p>
        </p:txBody>
      </p:sp>
    </p:spTree>
    <p:extLst>
      <p:ext uri="{BB962C8B-B14F-4D97-AF65-F5344CB8AC3E}">
        <p14:creationId xmlns:p14="http://schemas.microsoft.com/office/powerpoint/2010/main" val="3842733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0D563-9B63-4CEB-8BFC-35ED3293E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128A67-BBDD-47AC-882E-6248B8AB30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FDBD79-4905-47D2-8484-BA06C7B1CF37}"/>
              </a:ext>
            </a:extLst>
          </p:cNvPr>
          <p:cNvSpPr>
            <a:spLocks noGrp="1"/>
          </p:cNvSpPr>
          <p:nvPr>
            <p:ph type="dt" sz="half" idx="10"/>
          </p:nvPr>
        </p:nvSpPr>
        <p:spPr/>
        <p:txBody>
          <a:bodyPr/>
          <a:lstStyle/>
          <a:p>
            <a:fld id="{894D7CC6-320D-42D4-92B4-ADB62BFCBC77}" type="datetimeFigureOut">
              <a:rPr lang="en-US" smtClean="0"/>
              <a:t>10/21/2020</a:t>
            </a:fld>
            <a:endParaRPr lang="en-US"/>
          </a:p>
        </p:txBody>
      </p:sp>
      <p:sp>
        <p:nvSpPr>
          <p:cNvPr id="5" name="Footer Placeholder 4">
            <a:extLst>
              <a:ext uri="{FF2B5EF4-FFF2-40B4-BE49-F238E27FC236}">
                <a16:creationId xmlns:a16="http://schemas.microsoft.com/office/drawing/2014/main" id="{D7E7C39A-DBD2-4FE1-8CCE-1518B35FE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95995-6B38-41D1-B43C-CB51FE88177E}"/>
              </a:ext>
            </a:extLst>
          </p:cNvPr>
          <p:cNvSpPr>
            <a:spLocks noGrp="1"/>
          </p:cNvSpPr>
          <p:nvPr>
            <p:ph type="sldNum" sz="quarter" idx="12"/>
          </p:nvPr>
        </p:nvSpPr>
        <p:spPr/>
        <p:txBody>
          <a:bodyPr/>
          <a:lstStyle/>
          <a:p>
            <a:fld id="{032F81B3-5B46-4DCB-8C30-EFFA2AFA1B2A}" type="slidenum">
              <a:rPr lang="en-US" smtClean="0"/>
              <a:t>‹#›</a:t>
            </a:fld>
            <a:endParaRPr lang="en-US"/>
          </a:p>
        </p:txBody>
      </p:sp>
    </p:spTree>
    <p:extLst>
      <p:ext uri="{BB962C8B-B14F-4D97-AF65-F5344CB8AC3E}">
        <p14:creationId xmlns:p14="http://schemas.microsoft.com/office/powerpoint/2010/main" val="228691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89A2-B968-4E7D-BF06-8AD3FFB57C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216CCC-902C-4B62-8F1F-E960194AF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0D6CE-B065-4FE7-B4E7-8198995FA6D5}"/>
              </a:ext>
            </a:extLst>
          </p:cNvPr>
          <p:cNvSpPr>
            <a:spLocks noGrp="1"/>
          </p:cNvSpPr>
          <p:nvPr>
            <p:ph type="dt" sz="half" idx="10"/>
          </p:nvPr>
        </p:nvSpPr>
        <p:spPr/>
        <p:txBody>
          <a:bodyPr/>
          <a:lstStyle/>
          <a:p>
            <a:fld id="{894D7CC6-320D-42D4-92B4-ADB62BFCBC77}" type="datetimeFigureOut">
              <a:rPr lang="en-US" smtClean="0"/>
              <a:t>10/21/2020</a:t>
            </a:fld>
            <a:endParaRPr lang="en-US"/>
          </a:p>
        </p:txBody>
      </p:sp>
      <p:sp>
        <p:nvSpPr>
          <p:cNvPr id="5" name="Footer Placeholder 4">
            <a:extLst>
              <a:ext uri="{FF2B5EF4-FFF2-40B4-BE49-F238E27FC236}">
                <a16:creationId xmlns:a16="http://schemas.microsoft.com/office/drawing/2014/main" id="{70C865FB-5CB1-49D0-9713-3FE299BD8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17549-FD2C-49D6-BD9F-C1865EDCEF97}"/>
              </a:ext>
            </a:extLst>
          </p:cNvPr>
          <p:cNvSpPr>
            <a:spLocks noGrp="1"/>
          </p:cNvSpPr>
          <p:nvPr>
            <p:ph type="sldNum" sz="quarter" idx="12"/>
          </p:nvPr>
        </p:nvSpPr>
        <p:spPr/>
        <p:txBody>
          <a:bodyPr/>
          <a:lstStyle/>
          <a:p>
            <a:fld id="{032F81B3-5B46-4DCB-8C30-EFFA2AFA1B2A}" type="slidenum">
              <a:rPr lang="en-US" smtClean="0"/>
              <a:t>‹#›</a:t>
            </a:fld>
            <a:endParaRPr lang="en-US"/>
          </a:p>
        </p:txBody>
      </p:sp>
    </p:spTree>
    <p:extLst>
      <p:ext uri="{BB962C8B-B14F-4D97-AF65-F5344CB8AC3E}">
        <p14:creationId xmlns:p14="http://schemas.microsoft.com/office/powerpoint/2010/main" val="1313268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D605-728A-49FA-8733-3D6C1F770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DC0CE1-52B9-4C82-BB06-3DACB161C7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E7709F-F6D3-43DA-8B70-3F3BD4C1378C}"/>
              </a:ext>
            </a:extLst>
          </p:cNvPr>
          <p:cNvSpPr>
            <a:spLocks noGrp="1"/>
          </p:cNvSpPr>
          <p:nvPr>
            <p:ph type="dt" sz="half" idx="10"/>
          </p:nvPr>
        </p:nvSpPr>
        <p:spPr/>
        <p:txBody>
          <a:bodyPr/>
          <a:lstStyle/>
          <a:p>
            <a:fld id="{894D7CC6-320D-42D4-92B4-ADB62BFCBC77}" type="datetimeFigureOut">
              <a:rPr lang="en-US" smtClean="0"/>
              <a:t>10/21/2020</a:t>
            </a:fld>
            <a:endParaRPr lang="en-US"/>
          </a:p>
        </p:txBody>
      </p:sp>
      <p:sp>
        <p:nvSpPr>
          <p:cNvPr id="5" name="Footer Placeholder 4">
            <a:extLst>
              <a:ext uri="{FF2B5EF4-FFF2-40B4-BE49-F238E27FC236}">
                <a16:creationId xmlns:a16="http://schemas.microsoft.com/office/drawing/2014/main" id="{C3DA3E85-F294-4CBE-BA43-C08E9C4E2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DDD79-E4C3-4417-9213-8DABEA501B11}"/>
              </a:ext>
            </a:extLst>
          </p:cNvPr>
          <p:cNvSpPr>
            <a:spLocks noGrp="1"/>
          </p:cNvSpPr>
          <p:nvPr>
            <p:ph type="sldNum" sz="quarter" idx="12"/>
          </p:nvPr>
        </p:nvSpPr>
        <p:spPr/>
        <p:txBody>
          <a:bodyPr/>
          <a:lstStyle/>
          <a:p>
            <a:fld id="{032F81B3-5B46-4DCB-8C30-EFFA2AFA1B2A}" type="slidenum">
              <a:rPr lang="en-US" smtClean="0"/>
              <a:t>‹#›</a:t>
            </a:fld>
            <a:endParaRPr lang="en-US"/>
          </a:p>
        </p:txBody>
      </p:sp>
    </p:spTree>
    <p:extLst>
      <p:ext uri="{BB962C8B-B14F-4D97-AF65-F5344CB8AC3E}">
        <p14:creationId xmlns:p14="http://schemas.microsoft.com/office/powerpoint/2010/main" val="1013722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6818-EC41-4693-9F0A-E559682F50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79625-AAD1-4FC2-82A2-BBBE6B6863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B53C19-C03C-4D8E-8C1A-5D84F6C93B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8E61DC-72B1-432D-B972-438300A18704}"/>
              </a:ext>
            </a:extLst>
          </p:cNvPr>
          <p:cNvSpPr>
            <a:spLocks noGrp="1"/>
          </p:cNvSpPr>
          <p:nvPr>
            <p:ph type="dt" sz="half" idx="10"/>
          </p:nvPr>
        </p:nvSpPr>
        <p:spPr/>
        <p:txBody>
          <a:bodyPr/>
          <a:lstStyle/>
          <a:p>
            <a:fld id="{894D7CC6-320D-42D4-92B4-ADB62BFCBC77}" type="datetimeFigureOut">
              <a:rPr lang="en-US" smtClean="0"/>
              <a:t>10/21/2020</a:t>
            </a:fld>
            <a:endParaRPr lang="en-US"/>
          </a:p>
        </p:txBody>
      </p:sp>
      <p:sp>
        <p:nvSpPr>
          <p:cNvPr id="6" name="Footer Placeholder 5">
            <a:extLst>
              <a:ext uri="{FF2B5EF4-FFF2-40B4-BE49-F238E27FC236}">
                <a16:creationId xmlns:a16="http://schemas.microsoft.com/office/drawing/2014/main" id="{97B8B06D-35AF-4C40-A7CC-8CCC8F528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B3B5E-ADDD-4FB4-9BF1-EE5C389E9DB2}"/>
              </a:ext>
            </a:extLst>
          </p:cNvPr>
          <p:cNvSpPr>
            <a:spLocks noGrp="1"/>
          </p:cNvSpPr>
          <p:nvPr>
            <p:ph type="sldNum" sz="quarter" idx="12"/>
          </p:nvPr>
        </p:nvSpPr>
        <p:spPr/>
        <p:txBody>
          <a:bodyPr/>
          <a:lstStyle/>
          <a:p>
            <a:fld id="{032F81B3-5B46-4DCB-8C30-EFFA2AFA1B2A}" type="slidenum">
              <a:rPr lang="en-US" smtClean="0"/>
              <a:t>‹#›</a:t>
            </a:fld>
            <a:endParaRPr lang="en-US"/>
          </a:p>
        </p:txBody>
      </p:sp>
    </p:spTree>
    <p:extLst>
      <p:ext uri="{BB962C8B-B14F-4D97-AF65-F5344CB8AC3E}">
        <p14:creationId xmlns:p14="http://schemas.microsoft.com/office/powerpoint/2010/main" val="3358825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2B2E-A591-425E-9851-4CAA04F59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13A8D3-28D4-463F-A23E-0235EEB816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4A1E18-68C8-49DA-865E-B9B2175F0A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5879D0-6F06-4458-96EA-624AD3551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4408C2-5B51-49C3-BF5F-1D9BA630B1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16FD5-3551-4209-8169-7D8503E29D6D}"/>
              </a:ext>
            </a:extLst>
          </p:cNvPr>
          <p:cNvSpPr>
            <a:spLocks noGrp="1"/>
          </p:cNvSpPr>
          <p:nvPr>
            <p:ph type="dt" sz="half" idx="10"/>
          </p:nvPr>
        </p:nvSpPr>
        <p:spPr/>
        <p:txBody>
          <a:bodyPr/>
          <a:lstStyle/>
          <a:p>
            <a:fld id="{894D7CC6-320D-42D4-92B4-ADB62BFCBC77}" type="datetimeFigureOut">
              <a:rPr lang="en-US" smtClean="0"/>
              <a:t>10/21/2020</a:t>
            </a:fld>
            <a:endParaRPr lang="en-US"/>
          </a:p>
        </p:txBody>
      </p:sp>
      <p:sp>
        <p:nvSpPr>
          <p:cNvPr id="8" name="Footer Placeholder 7">
            <a:extLst>
              <a:ext uri="{FF2B5EF4-FFF2-40B4-BE49-F238E27FC236}">
                <a16:creationId xmlns:a16="http://schemas.microsoft.com/office/drawing/2014/main" id="{6E9F47FC-28CB-4BBC-BD80-B07D6A9FA0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6B82C2-3C26-4D63-ADCF-5CE15E8B354A}"/>
              </a:ext>
            </a:extLst>
          </p:cNvPr>
          <p:cNvSpPr>
            <a:spLocks noGrp="1"/>
          </p:cNvSpPr>
          <p:nvPr>
            <p:ph type="sldNum" sz="quarter" idx="12"/>
          </p:nvPr>
        </p:nvSpPr>
        <p:spPr/>
        <p:txBody>
          <a:bodyPr/>
          <a:lstStyle/>
          <a:p>
            <a:fld id="{032F81B3-5B46-4DCB-8C30-EFFA2AFA1B2A}" type="slidenum">
              <a:rPr lang="en-US" smtClean="0"/>
              <a:t>‹#›</a:t>
            </a:fld>
            <a:endParaRPr lang="en-US"/>
          </a:p>
        </p:txBody>
      </p:sp>
    </p:spTree>
    <p:extLst>
      <p:ext uri="{BB962C8B-B14F-4D97-AF65-F5344CB8AC3E}">
        <p14:creationId xmlns:p14="http://schemas.microsoft.com/office/powerpoint/2010/main" val="117447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22D9-09FD-4D35-A53A-0E142C7B6B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26C147-AB35-4582-B9AD-515B4E53EB2A}"/>
              </a:ext>
            </a:extLst>
          </p:cNvPr>
          <p:cNvSpPr>
            <a:spLocks noGrp="1"/>
          </p:cNvSpPr>
          <p:nvPr>
            <p:ph type="dt" sz="half" idx="10"/>
          </p:nvPr>
        </p:nvSpPr>
        <p:spPr/>
        <p:txBody>
          <a:bodyPr/>
          <a:lstStyle/>
          <a:p>
            <a:fld id="{894D7CC6-320D-42D4-92B4-ADB62BFCBC77}" type="datetimeFigureOut">
              <a:rPr lang="en-US" smtClean="0"/>
              <a:t>10/21/2020</a:t>
            </a:fld>
            <a:endParaRPr lang="en-US"/>
          </a:p>
        </p:txBody>
      </p:sp>
      <p:sp>
        <p:nvSpPr>
          <p:cNvPr id="4" name="Footer Placeholder 3">
            <a:extLst>
              <a:ext uri="{FF2B5EF4-FFF2-40B4-BE49-F238E27FC236}">
                <a16:creationId xmlns:a16="http://schemas.microsoft.com/office/drawing/2014/main" id="{B58F7624-7858-4D1C-91B2-706555C14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71650F-7EC5-410F-BB23-EA673CECBC99}"/>
              </a:ext>
            </a:extLst>
          </p:cNvPr>
          <p:cNvSpPr>
            <a:spLocks noGrp="1"/>
          </p:cNvSpPr>
          <p:nvPr>
            <p:ph type="sldNum" sz="quarter" idx="12"/>
          </p:nvPr>
        </p:nvSpPr>
        <p:spPr/>
        <p:txBody>
          <a:bodyPr/>
          <a:lstStyle/>
          <a:p>
            <a:fld id="{032F81B3-5B46-4DCB-8C30-EFFA2AFA1B2A}" type="slidenum">
              <a:rPr lang="en-US" smtClean="0"/>
              <a:t>‹#›</a:t>
            </a:fld>
            <a:endParaRPr lang="en-US"/>
          </a:p>
        </p:txBody>
      </p:sp>
    </p:spTree>
    <p:extLst>
      <p:ext uri="{BB962C8B-B14F-4D97-AF65-F5344CB8AC3E}">
        <p14:creationId xmlns:p14="http://schemas.microsoft.com/office/powerpoint/2010/main" val="42623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1AC4B5-0BA9-400E-8DAD-4B7F5C4CEF99}"/>
              </a:ext>
            </a:extLst>
          </p:cNvPr>
          <p:cNvSpPr>
            <a:spLocks noGrp="1"/>
          </p:cNvSpPr>
          <p:nvPr>
            <p:ph type="dt" sz="half" idx="10"/>
          </p:nvPr>
        </p:nvSpPr>
        <p:spPr/>
        <p:txBody>
          <a:bodyPr/>
          <a:lstStyle/>
          <a:p>
            <a:fld id="{894D7CC6-320D-42D4-92B4-ADB62BFCBC77}" type="datetimeFigureOut">
              <a:rPr lang="en-US" smtClean="0"/>
              <a:t>10/21/2020</a:t>
            </a:fld>
            <a:endParaRPr lang="en-US"/>
          </a:p>
        </p:txBody>
      </p:sp>
      <p:sp>
        <p:nvSpPr>
          <p:cNvPr id="3" name="Footer Placeholder 2">
            <a:extLst>
              <a:ext uri="{FF2B5EF4-FFF2-40B4-BE49-F238E27FC236}">
                <a16:creationId xmlns:a16="http://schemas.microsoft.com/office/drawing/2014/main" id="{EA5C9631-5138-466B-8F42-1B0CC38496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2BD1F9-7CF3-4155-B417-684CC77F3E39}"/>
              </a:ext>
            </a:extLst>
          </p:cNvPr>
          <p:cNvSpPr>
            <a:spLocks noGrp="1"/>
          </p:cNvSpPr>
          <p:nvPr>
            <p:ph type="sldNum" sz="quarter" idx="12"/>
          </p:nvPr>
        </p:nvSpPr>
        <p:spPr/>
        <p:txBody>
          <a:bodyPr/>
          <a:lstStyle/>
          <a:p>
            <a:fld id="{032F81B3-5B46-4DCB-8C30-EFFA2AFA1B2A}" type="slidenum">
              <a:rPr lang="en-US" smtClean="0"/>
              <a:t>‹#›</a:t>
            </a:fld>
            <a:endParaRPr lang="en-US"/>
          </a:p>
        </p:txBody>
      </p:sp>
    </p:spTree>
    <p:extLst>
      <p:ext uri="{BB962C8B-B14F-4D97-AF65-F5344CB8AC3E}">
        <p14:creationId xmlns:p14="http://schemas.microsoft.com/office/powerpoint/2010/main" val="2953731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661C-DF5F-42E0-992F-FA701714A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5DBC46-7470-4627-B9C2-43CF8974A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61DF37-9151-40ED-9039-80E1AAADB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97196B-272B-4EB7-8308-15CDC87B674B}"/>
              </a:ext>
            </a:extLst>
          </p:cNvPr>
          <p:cNvSpPr>
            <a:spLocks noGrp="1"/>
          </p:cNvSpPr>
          <p:nvPr>
            <p:ph type="dt" sz="half" idx="10"/>
          </p:nvPr>
        </p:nvSpPr>
        <p:spPr/>
        <p:txBody>
          <a:bodyPr/>
          <a:lstStyle/>
          <a:p>
            <a:fld id="{894D7CC6-320D-42D4-92B4-ADB62BFCBC77}" type="datetimeFigureOut">
              <a:rPr lang="en-US" smtClean="0"/>
              <a:t>10/21/2020</a:t>
            </a:fld>
            <a:endParaRPr lang="en-US"/>
          </a:p>
        </p:txBody>
      </p:sp>
      <p:sp>
        <p:nvSpPr>
          <p:cNvPr id="6" name="Footer Placeholder 5">
            <a:extLst>
              <a:ext uri="{FF2B5EF4-FFF2-40B4-BE49-F238E27FC236}">
                <a16:creationId xmlns:a16="http://schemas.microsoft.com/office/drawing/2014/main" id="{69A78388-DB67-4667-84D2-7C1514B1C5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C85C07-4A8F-463A-ADED-4FDD4F107BAB}"/>
              </a:ext>
            </a:extLst>
          </p:cNvPr>
          <p:cNvSpPr>
            <a:spLocks noGrp="1"/>
          </p:cNvSpPr>
          <p:nvPr>
            <p:ph type="sldNum" sz="quarter" idx="12"/>
          </p:nvPr>
        </p:nvSpPr>
        <p:spPr/>
        <p:txBody>
          <a:bodyPr/>
          <a:lstStyle/>
          <a:p>
            <a:fld id="{032F81B3-5B46-4DCB-8C30-EFFA2AFA1B2A}" type="slidenum">
              <a:rPr lang="en-US" smtClean="0"/>
              <a:t>‹#›</a:t>
            </a:fld>
            <a:endParaRPr lang="en-US"/>
          </a:p>
        </p:txBody>
      </p:sp>
    </p:spTree>
    <p:extLst>
      <p:ext uri="{BB962C8B-B14F-4D97-AF65-F5344CB8AC3E}">
        <p14:creationId xmlns:p14="http://schemas.microsoft.com/office/powerpoint/2010/main" val="408132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EF66B-77B5-42CE-A710-1677EF381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A17AB7-1172-4DE8-B270-DB237F7031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4BA386-F4FA-4362-98AA-41F339DB9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3BC5F5-EE3F-4DEC-9C93-8E79C5AEBFC8}"/>
              </a:ext>
            </a:extLst>
          </p:cNvPr>
          <p:cNvSpPr>
            <a:spLocks noGrp="1"/>
          </p:cNvSpPr>
          <p:nvPr>
            <p:ph type="dt" sz="half" idx="10"/>
          </p:nvPr>
        </p:nvSpPr>
        <p:spPr/>
        <p:txBody>
          <a:bodyPr/>
          <a:lstStyle/>
          <a:p>
            <a:fld id="{894D7CC6-320D-42D4-92B4-ADB62BFCBC77}" type="datetimeFigureOut">
              <a:rPr lang="en-US" smtClean="0"/>
              <a:t>10/21/2020</a:t>
            </a:fld>
            <a:endParaRPr lang="en-US"/>
          </a:p>
        </p:txBody>
      </p:sp>
      <p:sp>
        <p:nvSpPr>
          <p:cNvPr id="6" name="Footer Placeholder 5">
            <a:extLst>
              <a:ext uri="{FF2B5EF4-FFF2-40B4-BE49-F238E27FC236}">
                <a16:creationId xmlns:a16="http://schemas.microsoft.com/office/drawing/2014/main" id="{A8244234-C4CB-42A4-BC7F-E400F2498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4E2DD-1E32-4DFF-B119-F9C2E29294A0}"/>
              </a:ext>
            </a:extLst>
          </p:cNvPr>
          <p:cNvSpPr>
            <a:spLocks noGrp="1"/>
          </p:cNvSpPr>
          <p:nvPr>
            <p:ph type="sldNum" sz="quarter" idx="12"/>
          </p:nvPr>
        </p:nvSpPr>
        <p:spPr/>
        <p:txBody>
          <a:bodyPr/>
          <a:lstStyle/>
          <a:p>
            <a:fld id="{032F81B3-5B46-4DCB-8C30-EFFA2AFA1B2A}" type="slidenum">
              <a:rPr lang="en-US" smtClean="0"/>
              <a:t>‹#›</a:t>
            </a:fld>
            <a:endParaRPr lang="en-US"/>
          </a:p>
        </p:txBody>
      </p:sp>
    </p:spTree>
    <p:extLst>
      <p:ext uri="{BB962C8B-B14F-4D97-AF65-F5344CB8AC3E}">
        <p14:creationId xmlns:p14="http://schemas.microsoft.com/office/powerpoint/2010/main" val="1124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1D3C23-794D-4377-B610-DF7FA8E5D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A23D18-AE72-4B7F-9B23-E5F93BB90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DFCDF-CBD8-4DB3-8A72-673CB8A24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D7CC6-320D-42D4-92B4-ADB62BFCBC77}" type="datetimeFigureOut">
              <a:rPr lang="en-US" smtClean="0"/>
              <a:t>10/21/2020</a:t>
            </a:fld>
            <a:endParaRPr lang="en-US"/>
          </a:p>
        </p:txBody>
      </p:sp>
      <p:sp>
        <p:nvSpPr>
          <p:cNvPr id="5" name="Footer Placeholder 4">
            <a:extLst>
              <a:ext uri="{FF2B5EF4-FFF2-40B4-BE49-F238E27FC236}">
                <a16:creationId xmlns:a16="http://schemas.microsoft.com/office/drawing/2014/main" id="{632D4BAB-E681-44CF-8527-179560E82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2A3180-E02B-4D06-BC13-5ED6F034DF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F81B3-5B46-4DCB-8C30-EFFA2AFA1B2A}" type="slidenum">
              <a:rPr lang="en-US" smtClean="0"/>
              <a:t>‹#›</a:t>
            </a:fld>
            <a:endParaRPr lang="en-US"/>
          </a:p>
        </p:txBody>
      </p:sp>
    </p:spTree>
    <p:extLst>
      <p:ext uri="{BB962C8B-B14F-4D97-AF65-F5344CB8AC3E}">
        <p14:creationId xmlns:p14="http://schemas.microsoft.com/office/powerpoint/2010/main" val="3180192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harshilpatel1799/keybank-case-study/blob/main/Option%202_Predictive%20Insights.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5C24-C982-46A8-8C8B-E446FD0771F0}"/>
              </a:ext>
            </a:extLst>
          </p:cNvPr>
          <p:cNvSpPr>
            <a:spLocks noGrp="1"/>
          </p:cNvSpPr>
          <p:nvPr>
            <p:ph type="ctrTitle"/>
          </p:nvPr>
        </p:nvSpPr>
        <p:spPr>
          <a:xfrm>
            <a:off x="1056443" y="1041400"/>
            <a:ext cx="10241872" cy="2387600"/>
          </a:xfrm>
        </p:spPr>
        <p:txBody>
          <a:bodyPr>
            <a:normAutofit fontScale="90000"/>
          </a:bodyPr>
          <a:lstStyle/>
          <a:p>
            <a:r>
              <a:rPr lang="en-US" sz="6000" b="1" dirty="0">
                <a:solidFill>
                  <a:srgbClr val="C00000"/>
                </a:solidFill>
                <a:latin typeface="Arial"/>
              </a:rPr>
              <a:t>Option 2: Predictive Insights</a:t>
            </a:r>
            <a:br>
              <a:rPr lang="en-US" sz="6000" b="1" dirty="0"/>
            </a:br>
            <a:endParaRPr lang="en-US" dirty="0"/>
          </a:p>
        </p:txBody>
      </p:sp>
      <p:sp>
        <p:nvSpPr>
          <p:cNvPr id="3" name="Subtitle 2">
            <a:extLst>
              <a:ext uri="{FF2B5EF4-FFF2-40B4-BE49-F238E27FC236}">
                <a16:creationId xmlns:a16="http://schemas.microsoft.com/office/drawing/2014/main" id="{22A287C3-1F85-4417-B96A-222116579BE2}"/>
              </a:ext>
            </a:extLst>
          </p:cNvPr>
          <p:cNvSpPr>
            <a:spLocks noGrp="1"/>
          </p:cNvSpPr>
          <p:nvPr>
            <p:ph type="subTitle" idx="1"/>
          </p:nvPr>
        </p:nvSpPr>
        <p:spPr/>
        <p:txBody>
          <a:bodyPr/>
          <a:lstStyle/>
          <a:p>
            <a:r>
              <a:rPr lang="en-US" dirty="0"/>
              <a:t>Harshil Patel</a:t>
            </a:r>
          </a:p>
          <a:p>
            <a:r>
              <a:rPr lang="en-US" dirty="0"/>
              <a:t>10/23/2020</a:t>
            </a:r>
          </a:p>
        </p:txBody>
      </p:sp>
    </p:spTree>
    <p:extLst>
      <p:ext uri="{BB962C8B-B14F-4D97-AF65-F5344CB8AC3E}">
        <p14:creationId xmlns:p14="http://schemas.microsoft.com/office/powerpoint/2010/main" val="308036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9EC2-CEFD-4ECF-B1E9-EA60DA58C310}"/>
              </a:ext>
            </a:extLst>
          </p:cNvPr>
          <p:cNvSpPr>
            <a:spLocks noGrp="1"/>
          </p:cNvSpPr>
          <p:nvPr>
            <p:ph type="title"/>
          </p:nvPr>
        </p:nvSpPr>
        <p:spPr>
          <a:xfrm>
            <a:off x="838200" y="249715"/>
            <a:ext cx="10515600" cy="1325563"/>
          </a:xfrm>
        </p:spPr>
        <p:txBody>
          <a:bodyPr/>
          <a:lstStyle/>
          <a:p>
            <a:pPr algn="ctr"/>
            <a:r>
              <a:rPr lang="en-US" sz="3200" b="1" dirty="0">
                <a:effectLst/>
                <a:latin typeface="Calibri" panose="020F0502020204030204" pitchFamily="34" charset="0"/>
                <a:ea typeface="Calibri" panose="020F0502020204030204" pitchFamily="34" charset="0"/>
                <a:cs typeface="Times New Roman" panose="02020603050405020304" pitchFamily="18" charset="0"/>
              </a:rPr>
              <a:t>Problem Statement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11A217B-55AE-41F2-B1E4-8100D6FF2E36}"/>
              </a:ext>
            </a:extLst>
          </p:cNvPr>
          <p:cNvSpPr>
            <a:spLocks noGrp="1"/>
          </p:cNvSpPr>
          <p:nvPr>
            <p:ph idx="1"/>
          </p:nvPr>
        </p:nvSpPr>
        <p:spPr>
          <a:xfrm>
            <a:off x="359922" y="1175510"/>
            <a:ext cx="6587247" cy="4351338"/>
          </a:xfrm>
        </p:spPr>
        <p:txBody>
          <a:bodyPr>
            <a:normAutofit lnSpcReduction="10000"/>
          </a:bodyPr>
          <a:lstStyle/>
          <a:p>
            <a:pPr marL="0" marR="0" indent="0">
              <a:lnSpc>
                <a:spcPct val="115000"/>
              </a:lnSpc>
              <a:spcBef>
                <a:spcPts val="2400"/>
              </a:spcBef>
              <a:spcAft>
                <a:spcPts val="6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Loan Delinquency Prediction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Loan default prediction is one of the most critical and crucial problem faced by financial institutions and organizations as it has a noteworthy effect on the profitability of these institutions. </a:t>
            </a:r>
          </a:p>
          <a:p>
            <a:pPr marL="0" marR="0" indent="0">
              <a:lnSpc>
                <a:spcPct val="115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2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Delinquency occurs when a borrower misses a payment against his/her loan. </a:t>
            </a:r>
            <a:r>
              <a:rPr lang="en-US" sz="1800" dirty="0"/>
              <a:t>Delinquency rate is a pivotal credit risk metric used to assess the quality and health of KeyBank’s credit portfolios.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2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Given the information like mortgage details, borrowers related details and payment details,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the objective is developing a model to </a:t>
            </a:r>
            <a:r>
              <a:rPr lang="en-US" sz="1800" b="1" dirty="0">
                <a:latin typeface="Calibri" panose="020F0502020204030204" pitchFamily="34" charset="0"/>
                <a:ea typeface="Calibri" panose="020F0502020204030204" pitchFamily="34" charset="0"/>
                <a:cs typeface="Times New Roman" panose="02020603050405020304" pitchFamily="18" charset="0"/>
              </a:rPr>
              <a:t>predict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the </a:t>
            </a:r>
            <a:r>
              <a:rPr lang="en-US" sz="1800" b="1" dirty="0"/>
              <a:t>Home Equity Loan (HELOAN) customers who will become delinquent the following month with using 6 months of data.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lvl="3"/>
            <a:endParaRPr lang="en-US" dirty="0"/>
          </a:p>
        </p:txBody>
      </p:sp>
      <p:pic>
        <p:nvPicPr>
          <p:cNvPr id="4" name="Picture 3">
            <a:extLst>
              <a:ext uri="{FF2B5EF4-FFF2-40B4-BE49-F238E27FC236}">
                <a16:creationId xmlns:a16="http://schemas.microsoft.com/office/drawing/2014/main" id="{AD1D8567-C34E-432B-A71B-80FB47B40BDF}"/>
              </a:ext>
            </a:extLst>
          </p:cNvPr>
          <p:cNvPicPr>
            <a:picLocks noChangeAspect="1"/>
          </p:cNvPicPr>
          <p:nvPr/>
        </p:nvPicPr>
        <p:blipFill>
          <a:blip r:embed="rId2"/>
          <a:stretch>
            <a:fillRect/>
          </a:stretch>
        </p:blipFill>
        <p:spPr>
          <a:xfrm>
            <a:off x="7425447" y="1335067"/>
            <a:ext cx="4210050" cy="3419475"/>
          </a:xfrm>
          <a:prstGeom prst="rect">
            <a:avLst/>
          </a:prstGeom>
        </p:spPr>
      </p:pic>
      <p:sp>
        <p:nvSpPr>
          <p:cNvPr id="5" name="TextBox 4">
            <a:extLst>
              <a:ext uri="{FF2B5EF4-FFF2-40B4-BE49-F238E27FC236}">
                <a16:creationId xmlns:a16="http://schemas.microsoft.com/office/drawing/2014/main" id="{0272E953-4B9B-418A-B0B6-2513578C8CE7}"/>
              </a:ext>
            </a:extLst>
          </p:cNvPr>
          <p:cNvSpPr txBox="1"/>
          <p:nvPr/>
        </p:nvSpPr>
        <p:spPr>
          <a:xfrm>
            <a:off x="8904302" y="990844"/>
            <a:ext cx="3577701" cy="369332"/>
          </a:xfrm>
          <a:prstGeom prst="rect">
            <a:avLst/>
          </a:prstGeom>
          <a:noFill/>
        </p:spPr>
        <p:txBody>
          <a:bodyPr wrap="square" rtlCol="0">
            <a:spAutoFit/>
          </a:bodyPr>
          <a:lstStyle/>
          <a:p>
            <a:r>
              <a:rPr lang="en-US" dirty="0"/>
              <a:t>Data Fields </a:t>
            </a:r>
          </a:p>
        </p:txBody>
      </p:sp>
      <p:sp>
        <p:nvSpPr>
          <p:cNvPr id="7" name="TextBox 6">
            <a:extLst>
              <a:ext uri="{FF2B5EF4-FFF2-40B4-BE49-F238E27FC236}">
                <a16:creationId xmlns:a16="http://schemas.microsoft.com/office/drawing/2014/main" id="{C4312ABE-82ED-4EC0-8F00-79BF344921FF}"/>
              </a:ext>
            </a:extLst>
          </p:cNvPr>
          <p:cNvSpPr txBox="1"/>
          <p:nvPr/>
        </p:nvSpPr>
        <p:spPr>
          <a:xfrm>
            <a:off x="756451" y="5682490"/>
            <a:ext cx="10679097" cy="707886"/>
          </a:xfrm>
          <a:prstGeom prst="rect">
            <a:avLst/>
          </a:prstGeom>
          <a:noFill/>
        </p:spPr>
        <p:txBody>
          <a:bodyPr wrap="square" rtlCol="0">
            <a:spAutoFit/>
          </a:bodyPr>
          <a:lstStyle/>
          <a:p>
            <a:r>
              <a:rPr lang="en-US" sz="2000" b="1" dirty="0">
                <a:solidFill>
                  <a:srgbClr val="FF0000"/>
                </a:solidFill>
              </a:rPr>
              <a:t>Classify if Account Number/ Borrower is going to be delinquent or current in given month, with model utilizing rolling 6-month data.</a:t>
            </a:r>
          </a:p>
        </p:txBody>
      </p:sp>
    </p:spTree>
    <p:extLst>
      <p:ext uri="{BB962C8B-B14F-4D97-AF65-F5344CB8AC3E}">
        <p14:creationId xmlns:p14="http://schemas.microsoft.com/office/powerpoint/2010/main" val="361362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9EC2-CEFD-4ECF-B1E9-EA60DA58C310}"/>
              </a:ext>
            </a:extLst>
          </p:cNvPr>
          <p:cNvSpPr>
            <a:spLocks noGrp="1"/>
          </p:cNvSpPr>
          <p:nvPr>
            <p:ph type="title"/>
          </p:nvPr>
        </p:nvSpPr>
        <p:spPr>
          <a:xfrm>
            <a:off x="838200" y="249715"/>
            <a:ext cx="10515600" cy="1325563"/>
          </a:xfrm>
        </p:spPr>
        <p:txBody>
          <a:bodyPr/>
          <a:lstStyle/>
          <a:p>
            <a:pPr algn="ctr"/>
            <a:r>
              <a:rPr lang="en-US" sz="3200" b="1" dirty="0">
                <a:effectLst/>
                <a:latin typeface="Calibri" panose="020F0502020204030204" pitchFamily="34" charset="0"/>
                <a:ea typeface="Calibri" panose="020F0502020204030204" pitchFamily="34" charset="0"/>
                <a:cs typeface="Times New Roman" panose="02020603050405020304" pitchFamily="18" charset="0"/>
              </a:rPr>
              <a:t>Data Considerations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11A217B-55AE-41F2-B1E4-8100D6FF2E36}"/>
              </a:ext>
            </a:extLst>
          </p:cNvPr>
          <p:cNvSpPr>
            <a:spLocks noGrp="1"/>
          </p:cNvSpPr>
          <p:nvPr>
            <p:ph idx="1"/>
          </p:nvPr>
        </p:nvSpPr>
        <p:spPr>
          <a:xfrm>
            <a:off x="1686205" y="989078"/>
            <a:ext cx="9925787" cy="5731317"/>
          </a:xfrm>
        </p:spPr>
        <p:txBody>
          <a:bodyPr>
            <a:normAutofit/>
          </a:bodyPr>
          <a:lstStyle/>
          <a:p>
            <a:pPr marL="0" indent="0">
              <a:buNone/>
            </a:pPr>
            <a:r>
              <a:rPr lang="en-US" dirty="0"/>
              <a:t>Data Setup For Model Fitting:</a:t>
            </a:r>
          </a:p>
          <a:p>
            <a:r>
              <a:rPr lang="en-US" sz="2100" dirty="0"/>
              <a:t>Create a dataset which aggregates the data by account number/loan customer.</a:t>
            </a:r>
          </a:p>
          <a:p>
            <a:pPr lvl="1"/>
            <a:r>
              <a:rPr lang="en-US" sz="1700" dirty="0"/>
              <a:t>Created fields for 6 months of unique data by account number in given month.</a:t>
            </a:r>
          </a:p>
          <a:p>
            <a:pPr lvl="1"/>
            <a:r>
              <a:rPr lang="en-US" sz="1700" dirty="0"/>
              <a:t>Created Delinquency Data Field for Each Month for If Dequilent or Not in that given Month</a:t>
            </a:r>
          </a:p>
          <a:p>
            <a:pPr lvl="2"/>
            <a:r>
              <a:rPr lang="en-US" sz="1200" dirty="0"/>
              <a:t>Removed month 6 as that is the directly correlated to response field.</a:t>
            </a:r>
          </a:p>
          <a:p>
            <a:pPr lvl="1"/>
            <a:r>
              <a:rPr lang="en-US" sz="1700" dirty="0"/>
              <a:t>Removed data fields with deterministic/constant data</a:t>
            </a:r>
          </a:p>
          <a:p>
            <a:pPr lvl="1"/>
            <a:r>
              <a:rPr lang="en-US" sz="1700" dirty="0"/>
              <a:t>Hot Encoded or Removed Categorical Features to Reduce Model Complexity</a:t>
            </a:r>
          </a:p>
          <a:p>
            <a:pPr lvl="2"/>
            <a:r>
              <a:rPr lang="en-US" sz="1200" dirty="0"/>
              <a:t>Removed Zip Code and Lien Positions likely do offer much predictive power</a:t>
            </a:r>
          </a:p>
          <a:p>
            <a:pPr lvl="1"/>
            <a:r>
              <a:rPr lang="en-US" sz="1700" dirty="0"/>
              <a:t>Removed Data Field &gt; 0.3 missing: '</a:t>
            </a:r>
            <a:r>
              <a:rPr lang="en-US" sz="1700" noProof="1"/>
              <a:t>Num_Trades_Past_Due</a:t>
            </a:r>
            <a:r>
              <a:rPr lang="en-US" sz="1700" dirty="0"/>
              <a:t>’</a:t>
            </a:r>
          </a:p>
          <a:p>
            <a:pPr lvl="2"/>
            <a:r>
              <a:rPr lang="en-US" sz="1200" dirty="0"/>
              <a:t>Imputated missed data using common mode for Categorical Variables and Mean for Numerical Variables</a:t>
            </a:r>
          </a:p>
          <a:p>
            <a:pPr lvl="1"/>
            <a:r>
              <a:rPr lang="en-US" sz="1700" dirty="0"/>
              <a:t>Did not consider treating outliers as those could be considered good indicator of Loan Delinquency.</a:t>
            </a:r>
          </a:p>
          <a:p>
            <a:pPr lvl="1"/>
            <a:r>
              <a:rPr lang="en-US" sz="1700" dirty="0"/>
              <a:t>Feature Engineering: Added ‘Loan Period’ = Origination Date – Maturity Date and removed those fields to keep mostly categorical and numerical variables.</a:t>
            </a:r>
          </a:p>
          <a:p>
            <a:r>
              <a:rPr lang="en-US" sz="2100" dirty="0"/>
              <a:t>Response: Binary Classification</a:t>
            </a:r>
          </a:p>
          <a:p>
            <a:pPr lvl="1"/>
            <a:r>
              <a:rPr lang="en-US" sz="1400" b="1" dirty="0"/>
              <a:t>m6_Deliquency: Loan Delinquency =1 and Current = 0, represents the month which generalizes a prediction if delinquency will occur using rolling 6-month data.</a:t>
            </a:r>
          </a:p>
          <a:p>
            <a:pPr lvl="1"/>
            <a:r>
              <a:rPr lang="en-US" sz="1400" b="1" dirty="0"/>
              <a:t>The response variable is a Binary Categorical Variable</a:t>
            </a:r>
          </a:p>
          <a:p>
            <a:pPr lvl="1"/>
            <a:r>
              <a:rPr lang="en-US" sz="1400" b="1" dirty="0"/>
              <a:t>All other data fields will be factors/features.</a:t>
            </a:r>
          </a:p>
          <a:p>
            <a:pPr lvl="2"/>
            <a:endParaRPr lang="en-US" sz="1400" b="1" dirty="0"/>
          </a:p>
          <a:p>
            <a:endParaRPr lang="en-US" dirty="0"/>
          </a:p>
        </p:txBody>
      </p:sp>
      <p:pic>
        <p:nvPicPr>
          <p:cNvPr id="7" name="Picture 6">
            <a:extLst>
              <a:ext uri="{FF2B5EF4-FFF2-40B4-BE49-F238E27FC236}">
                <a16:creationId xmlns:a16="http://schemas.microsoft.com/office/drawing/2014/main" id="{6911E8BA-CC03-486C-8805-895D09B4FAD7}"/>
              </a:ext>
            </a:extLst>
          </p:cNvPr>
          <p:cNvPicPr>
            <a:picLocks noChangeAspect="1"/>
          </p:cNvPicPr>
          <p:nvPr/>
        </p:nvPicPr>
        <p:blipFill>
          <a:blip r:embed="rId2"/>
          <a:stretch>
            <a:fillRect/>
          </a:stretch>
        </p:blipFill>
        <p:spPr>
          <a:xfrm>
            <a:off x="0" y="19050"/>
            <a:ext cx="1457325" cy="6819900"/>
          </a:xfrm>
          <a:prstGeom prst="rect">
            <a:avLst/>
          </a:prstGeom>
          <a:ln>
            <a:solidFill>
              <a:schemeClr val="tx1"/>
            </a:solidFill>
          </a:ln>
        </p:spPr>
      </p:pic>
    </p:spTree>
    <p:extLst>
      <p:ext uri="{BB962C8B-B14F-4D97-AF65-F5344CB8AC3E}">
        <p14:creationId xmlns:p14="http://schemas.microsoft.com/office/powerpoint/2010/main" val="230242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83E5-EB4C-4CAA-85FC-0967F8DDE863}"/>
              </a:ext>
            </a:extLst>
          </p:cNvPr>
          <p:cNvSpPr txBox="1">
            <a:spLocks/>
          </p:cNvSpPr>
          <p:nvPr/>
        </p:nvSpPr>
        <p:spPr>
          <a:xfrm>
            <a:off x="838200" y="24971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Calibri" panose="020F0502020204030204" pitchFamily="34" charset="0"/>
                <a:ea typeface="Calibri" panose="020F0502020204030204" pitchFamily="34" charset="0"/>
                <a:cs typeface="Times New Roman" panose="02020603050405020304" pitchFamily="18" charset="0"/>
              </a:rPr>
              <a:t>Approach, Assumptions, EDA, Insights…</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1026" name="Picture 2">
            <a:extLst>
              <a:ext uri="{FF2B5EF4-FFF2-40B4-BE49-F238E27FC236}">
                <a16:creationId xmlns:a16="http://schemas.microsoft.com/office/drawing/2014/main" id="{EBFFEC40-9D5E-44E7-90B3-4929BEFE4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4" y="1059718"/>
            <a:ext cx="3762375" cy="2524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52A495-515F-4539-8DCE-E58B62C8D2F3}"/>
              </a:ext>
            </a:extLst>
          </p:cNvPr>
          <p:cNvSpPr txBox="1"/>
          <p:nvPr/>
        </p:nvSpPr>
        <p:spPr>
          <a:xfrm>
            <a:off x="-203091" y="782719"/>
            <a:ext cx="4502490" cy="276999"/>
          </a:xfrm>
          <a:prstGeom prst="rect">
            <a:avLst/>
          </a:prstGeom>
          <a:noFill/>
        </p:spPr>
        <p:txBody>
          <a:bodyPr wrap="square" rtlCol="0">
            <a:spAutoFit/>
          </a:bodyPr>
          <a:lstStyle/>
          <a:p>
            <a:pPr algn="ctr"/>
            <a:r>
              <a:rPr lang="en-US" sz="1200" dirty="0"/>
              <a:t>Response Variable Frequency</a:t>
            </a:r>
          </a:p>
        </p:txBody>
      </p:sp>
      <p:pic>
        <p:nvPicPr>
          <p:cNvPr id="1028" name="Picture 4">
            <a:extLst>
              <a:ext uri="{FF2B5EF4-FFF2-40B4-BE49-F238E27FC236}">
                <a16:creationId xmlns:a16="http://schemas.microsoft.com/office/drawing/2014/main" id="{816500F7-5FBA-45B1-B4B8-C66E992A7B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731" y="1081343"/>
            <a:ext cx="3543300" cy="2562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A82CF0D-0B64-4C61-8899-174B9CED44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4571" y="986093"/>
            <a:ext cx="3581400" cy="2657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B341897-F585-48C9-992B-94F99E4A851F}"/>
              </a:ext>
            </a:extLst>
          </p:cNvPr>
          <p:cNvSpPr txBox="1"/>
          <p:nvPr/>
        </p:nvSpPr>
        <p:spPr>
          <a:xfrm>
            <a:off x="3699628" y="782719"/>
            <a:ext cx="4502490" cy="276999"/>
          </a:xfrm>
          <a:prstGeom prst="rect">
            <a:avLst/>
          </a:prstGeom>
          <a:noFill/>
        </p:spPr>
        <p:txBody>
          <a:bodyPr wrap="square" rtlCol="0">
            <a:spAutoFit/>
          </a:bodyPr>
          <a:lstStyle/>
          <a:p>
            <a:pPr algn="ctr"/>
            <a:r>
              <a:rPr lang="en-US" sz="1200" dirty="0"/>
              <a:t>Last Known Delinquency Comparison to Current Delinquency</a:t>
            </a:r>
          </a:p>
        </p:txBody>
      </p:sp>
      <p:sp>
        <p:nvSpPr>
          <p:cNvPr id="6" name="TextBox 5">
            <a:extLst>
              <a:ext uri="{FF2B5EF4-FFF2-40B4-BE49-F238E27FC236}">
                <a16:creationId xmlns:a16="http://schemas.microsoft.com/office/drawing/2014/main" id="{55C120FF-0B00-4473-BC01-85146011C6B4}"/>
              </a:ext>
            </a:extLst>
          </p:cNvPr>
          <p:cNvSpPr txBox="1"/>
          <p:nvPr/>
        </p:nvSpPr>
        <p:spPr>
          <a:xfrm>
            <a:off x="7644026" y="698281"/>
            <a:ext cx="4502490" cy="276999"/>
          </a:xfrm>
          <a:prstGeom prst="rect">
            <a:avLst/>
          </a:prstGeom>
          <a:noFill/>
        </p:spPr>
        <p:txBody>
          <a:bodyPr wrap="square" rtlCol="0">
            <a:spAutoFit/>
          </a:bodyPr>
          <a:lstStyle/>
          <a:p>
            <a:pPr algn="ctr"/>
            <a:r>
              <a:rPr lang="en-US" sz="1200" dirty="0"/>
              <a:t>Delinquency Comparison to Last. FICO Score</a:t>
            </a:r>
          </a:p>
        </p:txBody>
      </p:sp>
      <p:sp>
        <p:nvSpPr>
          <p:cNvPr id="8" name="TextBox 7">
            <a:extLst>
              <a:ext uri="{FF2B5EF4-FFF2-40B4-BE49-F238E27FC236}">
                <a16:creationId xmlns:a16="http://schemas.microsoft.com/office/drawing/2014/main" id="{62EDBAC6-4C23-4B27-9AFA-F0A240E18BB7}"/>
              </a:ext>
            </a:extLst>
          </p:cNvPr>
          <p:cNvSpPr txBox="1"/>
          <p:nvPr/>
        </p:nvSpPr>
        <p:spPr>
          <a:xfrm>
            <a:off x="409852" y="4193395"/>
            <a:ext cx="5686148" cy="938719"/>
          </a:xfrm>
          <a:prstGeom prst="rect">
            <a:avLst/>
          </a:prstGeom>
          <a:noFill/>
        </p:spPr>
        <p:txBody>
          <a:bodyPr wrap="square" rtlCol="0">
            <a:spAutoFit/>
          </a:bodyPr>
          <a:lstStyle/>
          <a:p>
            <a:r>
              <a:rPr lang="en-US" sz="1100" b="1" i="0" dirty="0">
                <a:solidFill>
                  <a:srgbClr val="000000"/>
                </a:solidFill>
                <a:effectLst/>
                <a:latin typeface="Helvetica Neue"/>
              </a:rPr>
              <a:t>Insights: </a:t>
            </a:r>
            <a:r>
              <a:rPr lang="en-US" sz="1100" b="0" i="0" dirty="0">
                <a:solidFill>
                  <a:srgbClr val="000000"/>
                </a:solidFill>
                <a:effectLst/>
                <a:latin typeface="Helvetica Neue"/>
              </a:rPr>
              <a:t>lower FICO score leads to more loan delinquency. Also if you were delinquent in the previous month, you are very likely to be delinquent the next month. Opposite cannot be necessarily true as you must be non-delinquent once to be delinquent. Overall features on previous history related loan payment health greatly impact chances of delinquency.</a:t>
            </a:r>
            <a:endParaRPr lang="en-US" sz="1100" dirty="0"/>
          </a:p>
        </p:txBody>
      </p:sp>
      <p:sp>
        <p:nvSpPr>
          <p:cNvPr id="9" name="TextBox 8">
            <a:extLst>
              <a:ext uri="{FF2B5EF4-FFF2-40B4-BE49-F238E27FC236}">
                <a16:creationId xmlns:a16="http://schemas.microsoft.com/office/drawing/2014/main" id="{1EE3A9A0-1564-4122-B56C-E5B4382FE9A1}"/>
              </a:ext>
            </a:extLst>
          </p:cNvPr>
          <p:cNvSpPr txBox="1"/>
          <p:nvPr/>
        </p:nvSpPr>
        <p:spPr>
          <a:xfrm>
            <a:off x="378656" y="5166354"/>
            <a:ext cx="5717344" cy="430887"/>
          </a:xfrm>
          <a:prstGeom prst="rect">
            <a:avLst/>
          </a:prstGeom>
          <a:noFill/>
        </p:spPr>
        <p:txBody>
          <a:bodyPr wrap="square" rtlCol="0">
            <a:spAutoFit/>
          </a:bodyPr>
          <a:lstStyle/>
          <a:p>
            <a:r>
              <a:rPr lang="en-US" sz="1100" b="1" dirty="0">
                <a:solidFill>
                  <a:srgbClr val="000000"/>
                </a:solidFill>
                <a:latin typeface="Helvetica Neue"/>
              </a:rPr>
              <a:t>Major Problem</a:t>
            </a:r>
            <a:r>
              <a:rPr lang="en-US" sz="1100" dirty="0">
                <a:solidFill>
                  <a:srgbClr val="000000"/>
                </a:solidFill>
                <a:latin typeface="Helvetica Neue"/>
              </a:rPr>
              <a:t>: Over-Sampling of Response Variable (m6_Deliquency) in Model Training Data</a:t>
            </a:r>
          </a:p>
        </p:txBody>
      </p:sp>
      <p:sp>
        <p:nvSpPr>
          <p:cNvPr id="16" name="TextBox 15">
            <a:extLst>
              <a:ext uri="{FF2B5EF4-FFF2-40B4-BE49-F238E27FC236}">
                <a16:creationId xmlns:a16="http://schemas.microsoft.com/office/drawing/2014/main" id="{0D969220-48CB-4003-98C2-BD765887EB93}"/>
              </a:ext>
            </a:extLst>
          </p:cNvPr>
          <p:cNvSpPr txBox="1"/>
          <p:nvPr/>
        </p:nvSpPr>
        <p:spPr>
          <a:xfrm>
            <a:off x="409852" y="3728268"/>
            <a:ext cx="5686148" cy="465127"/>
          </a:xfrm>
          <a:prstGeom prst="rect">
            <a:avLst/>
          </a:prstGeom>
          <a:noFill/>
        </p:spPr>
        <p:txBody>
          <a:bodyPr wrap="square">
            <a:spAutoFit/>
          </a:bodyPr>
          <a:lstStyle/>
          <a:p>
            <a:pPr marR="0" lvl="0">
              <a:lnSpc>
                <a:spcPct val="115000"/>
              </a:lnSpc>
              <a:spcBef>
                <a:spcPts val="0"/>
              </a:spcBef>
              <a:spcAft>
                <a:spcPts val="1000"/>
              </a:spcAft>
            </a:pPr>
            <a:r>
              <a:rPr lang="en-US" sz="1100" b="1" dirty="0">
                <a:solidFill>
                  <a:srgbClr val="000000"/>
                </a:solidFill>
                <a:latin typeface="Helvetica Neue"/>
              </a:rPr>
              <a:t>EDA: </a:t>
            </a:r>
            <a:r>
              <a:rPr lang="en-US" sz="1100" dirty="0">
                <a:solidFill>
                  <a:srgbClr val="000000"/>
                </a:solidFill>
                <a:latin typeface="Helvetica Neue"/>
              </a:rPr>
              <a:t>plotted many scatter plot, crosstabs and histograms to check if I can get any intuition through exploratory data analysis</a:t>
            </a:r>
          </a:p>
        </p:txBody>
      </p:sp>
      <p:sp>
        <p:nvSpPr>
          <p:cNvPr id="13" name="TextBox 12">
            <a:extLst>
              <a:ext uri="{FF2B5EF4-FFF2-40B4-BE49-F238E27FC236}">
                <a16:creationId xmlns:a16="http://schemas.microsoft.com/office/drawing/2014/main" id="{F0544888-6ABA-46C3-84D5-CE47C94CAE1C}"/>
              </a:ext>
            </a:extLst>
          </p:cNvPr>
          <p:cNvSpPr txBox="1"/>
          <p:nvPr/>
        </p:nvSpPr>
        <p:spPr>
          <a:xfrm>
            <a:off x="6315681" y="3765038"/>
            <a:ext cx="11144433" cy="261610"/>
          </a:xfrm>
          <a:prstGeom prst="rect">
            <a:avLst/>
          </a:prstGeom>
          <a:noFill/>
        </p:spPr>
        <p:txBody>
          <a:bodyPr wrap="square" rtlCol="0">
            <a:spAutoFit/>
          </a:bodyPr>
          <a:lstStyle/>
          <a:p>
            <a:r>
              <a:rPr lang="en-US" sz="1100" b="1" dirty="0">
                <a:solidFill>
                  <a:srgbClr val="000000"/>
                </a:solidFill>
                <a:latin typeface="Helvetica Neue"/>
              </a:rPr>
              <a:t>Approach</a:t>
            </a:r>
            <a:r>
              <a:rPr lang="en-US" sz="1100" dirty="0">
                <a:solidFill>
                  <a:srgbClr val="000000"/>
                </a:solidFill>
                <a:latin typeface="Helvetica Neue"/>
              </a:rPr>
              <a:t>:</a:t>
            </a:r>
          </a:p>
        </p:txBody>
      </p:sp>
      <p:sp>
        <p:nvSpPr>
          <p:cNvPr id="20" name="TextBox 19">
            <a:extLst>
              <a:ext uri="{FF2B5EF4-FFF2-40B4-BE49-F238E27FC236}">
                <a16:creationId xmlns:a16="http://schemas.microsoft.com/office/drawing/2014/main" id="{D7F58798-09AC-421B-BF8C-3623CF169189}"/>
              </a:ext>
            </a:extLst>
          </p:cNvPr>
          <p:cNvSpPr txBox="1"/>
          <p:nvPr/>
        </p:nvSpPr>
        <p:spPr>
          <a:xfrm>
            <a:off x="6315681" y="4127303"/>
            <a:ext cx="5580755" cy="2049279"/>
          </a:xfrm>
          <a:prstGeom prst="rect">
            <a:avLst/>
          </a:prstGeom>
          <a:noFill/>
        </p:spPr>
        <p:txBody>
          <a:bodyPr wrap="square">
            <a:spAutoFit/>
          </a:bodyPr>
          <a:lstStyle/>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Use full balanced train data to train the model.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Use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binary classification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algorithms with some parameter tuning if needed.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 Don't do binning or any heavy feature engineering.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Use AUC metrics to evaluate your model.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288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3C7018D-7A93-48F3-9AA2-BCB948B1ABA5}"/>
              </a:ext>
            </a:extLst>
          </p:cNvPr>
          <p:cNvSpPr txBox="1">
            <a:spLocks/>
          </p:cNvSpPr>
          <p:nvPr/>
        </p:nvSpPr>
        <p:spPr>
          <a:xfrm>
            <a:off x="838200" y="24971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Calibri" panose="020F0502020204030204" pitchFamily="34" charset="0"/>
                <a:ea typeface="Calibri" panose="020F0502020204030204" pitchFamily="34" charset="0"/>
                <a:cs typeface="Times New Roman" panose="02020603050405020304" pitchFamily="18" charset="0"/>
              </a:rPr>
              <a:t>Model</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EC005B03-8CE8-4B58-B1C9-F4B251D3CAC0}"/>
              </a:ext>
            </a:extLst>
          </p:cNvPr>
          <p:cNvSpPr txBox="1"/>
          <p:nvPr/>
        </p:nvSpPr>
        <p:spPr>
          <a:xfrm>
            <a:off x="146616" y="741433"/>
            <a:ext cx="2829044" cy="369332"/>
          </a:xfrm>
          <a:prstGeom prst="rect">
            <a:avLst/>
          </a:prstGeom>
          <a:noFill/>
        </p:spPr>
        <p:txBody>
          <a:bodyPr wrap="none" rtlCol="0">
            <a:spAutoFit/>
          </a:bodyPr>
          <a:lstStyle/>
          <a:p>
            <a:r>
              <a:rPr lang="en-US" dirty="0"/>
              <a:t>1.) Training and Testing Data</a:t>
            </a:r>
          </a:p>
        </p:txBody>
      </p:sp>
      <p:sp>
        <p:nvSpPr>
          <p:cNvPr id="5" name="TextBox 4">
            <a:extLst>
              <a:ext uri="{FF2B5EF4-FFF2-40B4-BE49-F238E27FC236}">
                <a16:creationId xmlns:a16="http://schemas.microsoft.com/office/drawing/2014/main" id="{A8EB45BC-18EB-4D4E-B066-75C61D446141}"/>
              </a:ext>
            </a:extLst>
          </p:cNvPr>
          <p:cNvSpPr txBox="1"/>
          <p:nvPr/>
        </p:nvSpPr>
        <p:spPr>
          <a:xfrm>
            <a:off x="23463" y="1116152"/>
            <a:ext cx="5226202" cy="2123658"/>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rgbClr val="000000"/>
                </a:solidFill>
                <a:effectLst/>
                <a:latin typeface="Helvetica Neue"/>
              </a:rPr>
              <a:t>I’ll up-sample the 1’s in Response using the SMOTE algorithm (Synthetic Minority Oversampling Technique) to address response value imbalance. At a high level, SMOTE works by creating synthetic samples from the minor class instead of creating copies -&gt; randomly tweaked, new observations. Creates a balanced mod</a:t>
            </a:r>
            <a:r>
              <a:rPr lang="en-US" sz="1200" dirty="0">
                <a:solidFill>
                  <a:srgbClr val="000000"/>
                </a:solidFill>
                <a:latin typeface="Helvetica Neue"/>
              </a:rPr>
              <a:t>el fitting </a:t>
            </a:r>
            <a:r>
              <a:rPr lang="en-US" sz="1200" b="0" i="0" dirty="0">
                <a:solidFill>
                  <a:srgbClr val="000000"/>
                </a:solidFill>
                <a:effectLst/>
                <a:latin typeface="Helvetica Neue"/>
              </a:rPr>
              <a:t>dataset to reduce bias.</a:t>
            </a:r>
          </a:p>
          <a:p>
            <a:pPr marL="171450" indent="-171450">
              <a:buFont typeface="Arial" panose="020B0604020202020204" pitchFamily="34" charset="0"/>
              <a:buChar char="•"/>
            </a:pPr>
            <a:endParaRPr lang="en-US" sz="1200" b="0" i="0" dirty="0">
              <a:solidFill>
                <a:srgbClr val="000000"/>
              </a:solidFill>
              <a:effectLst/>
              <a:latin typeface="Helvetica Neue"/>
            </a:endParaRPr>
          </a:p>
          <a:p>
            <a:pPr marL="171450" indent="-171450">
              <a:buFont typeface="Arial" panose="020B0604020202020204" pitchFamily="34" charset="0"/>
              <a:buChar char="•"/>
            </a:pPr>
            <a:r>
              <a:rPr lang="en-US" sz="1200" dirty="0">
                <a:solidFill>
                  <a:srgbClr val="000000"/>
                </a:solidFill>
                <a:latin typeface="Helvetica Neue"/>
              </a:rPr>
              <a:t>Created an 80/20 split training and test data to fit model and assess performance against.</a:t>
            </a:r>
            <a:endParaRPr lang="en-US" sz="1200" b="0" i="0" dirty="0">
              <a:solidFill>
                <a:srgbClr val="000000"/>
              </a:solidFill>
              <a:effectLst/>
              <a:latin typeface="Helvetica Neue"/>
            </a:endParaRPr>
          </a:p>
          <a:p>
            <a:endParaRPr lang="en-US" sz="1200" dirty="0">
              <a:solidFill>
                <a:srgbClr val="000000"/>
              </a:solidFill>
              <a:latin typeface="Helvetica Neue"/>
            </a:endParaRPr>
          </a:p>
          <a:p>
            <a:endParaRPr lang="en-US" sz="1200" dirty="0"/>
          </a:p>
        </p:txBody>
      </p:sp>
      <p:sp>
        <p:nvSpPr>
          <p:cNvPr id="7" name="TextBox 6">
            <a:extLst>
              <a:ext uri="{FF2B5EF4-FFF2-40B4-BE49-F238E27FC236}">
                <a16:creationId xmlns:a16="http://schemas.microsoft.com/office/drawing/2014/main" id="{75B09BE4-EA6D-4F00-9659-28CA8776850F}"/>
              </a:ext>
            </a:extLst>
          </p:cNvPr>
          <p:cNvSpPr txBox="1"/>
          <p:nvPr/>
        </p:nvSpPr>
        <p:spPr>
          <a:xfrm>
            <a:off x="5372818" y="741433"/>
            <a:ext cx="3884397" cy="369332"/>
          </a:xfrm>
          <a:prstGeom prst="rect">
            <a:avLst/>
          </a:prstGeom>
          <a:noFill/>
        </p:spPr>
        <p:txBody>
          <a:bodyPr wrap="none" rtlCol="0">
            <a:spAutoFit/>
          </a:bodyPr>
          <a:lstStyle/>
          <a:p>
            <a:r>
              <a:rPr lang="en-US" dirty="0"/>
              <a:t>2.) Model Selection: Logistic Regression</a:t>
            </a:r>
          </a:p>
        </p:txBody>
      </p:sp>
      <p:sp>
        <p:nvSpPr>
          <p:cNvPr id="9" name="TextBox 8">
            <a:extLst>
              <a:ext uri="{FF2B5EF4-FFF2-40B4-BE49-F238E27FC236}">
                <a16:creationId xmlns:a16="http://schemas.microsoft.com/office/drawing/2014/main" id="{301F5739-DB4C-4476-BB23-1D5C90E6E8B3}"/>
              </a:ext>
            </a:extLst>
          </p:cNvPr>
          <p:cNvSpPr txBox="1"/>
          <p:nvPr/>
        </p:nvSpPr>
        <p:spPr>
          <a:xfrm>
            <a:off x="5372818" y="1211821"/>
            <a:ext cx="6096000" cy="1015663"/>
          </a:xfrm>
          <a:prstGeom prst="rect">
            <a:avLst/>
          </a:prstGeom>
          <a:noFill/>
        </p:spPr>
        <p:txBody>
          <a:bodyPr wrap="square">
            <a:spAutoFit/>
          </a:bodyPr>
          <a:lstStyle/>
          <a:p>
            <a:pPr marL="171450" indent="-171450">
              <a:buFont typeface="Arial" panose="020B0604020202020204" pitchFamily="34" charset="0"/>
              <a:buChar char="•"/>
            </a:pPr>
            <a:r>
              <a:rPr lang="en-US" sz="1200" dirty="0">
                <a:solidFill>
                  <a:srgbClr val="000000"/>
                </a:solidFill>
                <a:latin typeface="Helvetica Neue"/>
              </a:rPr>
              <a:t>Using a lot of Numerical and some Categorical Variables</a:t>
            </a:r>
          </a:p>
          <a:p>
            <a:pPr marL="171450" indent="-171450">
              <a:buFont typeface="Arial" panose="020B0604020202020204" pitchFamily="34" charset="0"/>
              <a:buChar char="•"/>
            </a:pPr>
            <a:r>
              <a:rPr lang="en-US" sz="1200" dirty="0">
                <a:solidFill>
                  <a:srgbClr val="000000"/>
                </a:solidFill>
                <a:latin typeface="Helvetica Neue"/>
              </a:rPr>
              <a:t>LG is a primary binary classification algorithm. our binary outcome </a:t>
            </a:r>
            <a:r>
              <a:rPr lang="en-US" sz="1200" b="1" dirty="0">
                <a:solidFill>
                  <a:srgbClr val="000000"/>
                </a:solidFill>
                <a:latin typeface="Helvetica Neue"/>
              </a:rPr>
              <a:t>is m6_Deliquncy </a:t>
            </a:r>
            <a:r>
              <a:rPr lang="en-US" sz="1200" dirty="0">
                <a:solidFill>
                  <a:srgbClr val="000000"/>
                </a:solidFill>
                <a:latin typeface="Helvetica Neue"/>
              </a:rPr>
              <a:t>if 1 is Dequilent and 0 is current. It is an estimation of logit function. Logit function is simply a log of odds in favor of event.</a:t>
            </a:r>
          </a:p>
          <a:p>
            <a:pPr marL="171450" indent="-171450">
              <a:buFont typeface="Arial" panose="020B0604020202020204" pitchFamily="34" charset="0"/>
              <a:buChar char="•"/>
            </a:pPr>
            <a:r>
              <a:rPr lang="en-US" sz="1200" dirty="0">
                <a:solidFill>
                  <a:srgbClr val="000000"/>
                </a:solidFill>
                <a:latin typeface="Helvetica Neue"/>
              </a:rPr>
              <a:t>Use Ski0kit Learn In Python.</a:t>
            </a:r>
          </a:p>
        </p:txBody>
      </p:sp>
      <p:sp>
        <p:nvSpPr>
          <p:cNvPr id="11" name="TextBox 10">
            <a:extLst>
              <a:ext uri="{FF2B5EF4-FFF2-40B4-BE49-F238E27FC236}">
                <a16:creationId xmlns:a16="http://schemas.microsoft.com/office/drawing/2014/main" id="{787C0972-BD4C-44D5-9D96-AF17A4F57942}"/>
              </a:ext>
            </a:extLst>
          </p:cNvPr>
          <p:cNvSpPr txBox="1"/>
          <p:nvPr/>
        </p:nvSpPr>
        <p:spPr>
          <a:xfrm>
            <a:off x="146616" y="2947017"/>
            <a:ext cx="1790811" cy="369332"/>
          </a:xfrm>
          <a:prstGeom prst="rect">
            <a:avLst/>
          </a:prstGeom>
          <a:noFill/>
        </p:spPr>
        <p:txBody>
          <a:bodyPr wrap="none" rtlCol="0">
            <a:spAutoFit/>
          </a:bodyPr>
          <a:lstStyle/>
          <a:p>
            <a:r>
              <a:rPr lang="en-US" dirty="0"/>
              <a:t>3.) Model Fitting </a:t>
            </a:r>
          </a:p>
        </p:txBody>
      </p:sp>
      <p:sp>
        <p:nvSpPr>
          <p:cNvPr id="13" name="TextBox 12">
            <a:extLst>
              <a:ext uri="{FF2B5EF4-FFF2-40B4-BE49-F238E27FC236}">
                <a16:creationId xmlns:a16="http://schemas.microsoft.com/office/drawing/2014/main" id="{AFB1A892-1823-4739-B725-27C992E1755E}"/>
              </a:ext>
            </a:extLst>
          </p:cNvPr>
          <p:cNvSpPr txBox="1"/>
          <p:nvPr/>
        </p:nvSpPr>
        <p:spPr>
          <a:xfrm>
            <a:off x="146616" y="3316349"/>
            <a:ext cx="5103049" cy="1569660"/>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000000"/>
                </a:solidFill>
                <a:effectLst/>
                <a:latin typeface="Helvetica Neue"/>
              </a:rPr>
              <a:t>Standardization of datasets is a common requirement for many machine learning estimators implemented in scikit-learn; they might behave badly if the individual features do not more or less look like standard normally distributed data: Gaussian with zero mean and unit variance.</a:t>
            </a:r>
          </a:p>
          <a:p>
            <a:pPr marL="171450" indent="-171450">
              <a:buFont typeface="Arial" panose="020B0604020202020204" pitchFamily="34" charset="0"/>
              <a:buChar char="•"/>
            </a:pPr>
            <a:endParaRPr lang="en-US" sz="1200" dirty="0">
              <a:solidFill>
                <a:srgbClr val="000000"/>
              </a:solidFill>
              <a:latin typeface="Helvetica Neue"/>
            </a:endParaRPr>
          </a:p>
          <a:p>
            <a:pPr marL="171450" indent="-171450">
              <a:buFont typeface="Arial" panose="020B0604020202020204" pitchFamily="34" charset="0"/>
              <a:buChar char="•"/>
            </a:pPr>
            <a:r>
              <a:rPr lang="en-US" sz="1200" dirty="0">
                <a:solidFill>
                  <a:srgbClr val="000000"/>
                </a:solidFill>
                <a:latin typeface="Helvetica Neue"/>
              </a:rPr>
              <a:t>Fitted training data to Logistic Regression Model and assessed performance with test data. </a:t>
            </a:r>
          </a:p>
        </p:txBody>
      </p:sp>
      <p:sp>
        <p:nvSpPr>
          <p:cNvPr id="15" name="TextBox 14">
            <a:extLst>
              <a:ext uri="{FF2B5EF4-FFF2-40B4-BE49-F238E27FC236}">
                <a16:creationId xmlns:a16="http://schemas.microsoft.com/office/drawing/2014/main" id="{A3BE97E2-A984-4839-ADE7-B02C2EB55E6E}"/>
              </a:ext>
            </a:extLst>
          </p:cNvPr>
          <p:cNvSpPr txBox="1"/>
          <p:nvPr/>
        </p:nvSpPr>
        <p:spPr>
          <a:xfrm>
            <a:off x="5372818" y="2328540"/>
            <a:ext cx="1865382" cy="369332"/>
          </a:xfrm>
          <a:prstGeom prst="rect">
            <a:avLst/>
          </a:prstGeom>
          <a:noFill/>
        </p:spPr>
        <p:txBody>
          <a:bodyPr wrap="none" rtlCol="0">
            <a:spAutoFit/>
          </a:bodyPr>
          <a:lstStyle/>
          <a:p>
            <a:r>
              <a:rPr lang="en-US" dirty="0"/>
              <a:t>4.) Model Results </a:t>
            </a:r>
          </a:p>
        </p:txBody>
      </p:sp>
      <p:pic>
        <p:nvPicPr>
          <p:cNvPr id="17" name="Picture 16">
            <a:extLst>
              <a:ext uri="{FF2B5EF4-FFF2-40B4-BE49-F238E27FC236}">
                <a16:creationId xmlns:a16="http://schemas.microsoft.com/office/drawing/2014/main" id="{A007B8A1-612E-4BCE-BCCA-7BE1421CD63D}"/>
              </a:ext>
            </a:extLst>
          </p:cNvPr>
          <p:cNvPicPr>
            <a:picLocks noChangeAspect="1"/>
          </p:cNvPicPr>
          <p:nvPr/>
        </p:nvPicPr>
        <p:blipFill>
          <a:blip r:embed="rId2"/>
          <a:stretch>
            <a:fillRect/>
          </a:stretch>
        </p:blipFill>
        <p:spPr>
          <a:xfrm>
            <a:off x="5468961" y="2770247"/>
            <a:ext cx="2951857" cy="1015664"/>
          </a:xfrm>
          <a:prstGeom prst="rect">
            <a:avLst/>
          </a:prstGeom>
          <a:ln>
            <a:solidFill>
              <a:schemeClr val="tx1"/>
            </a:solidFill>
          </a:ln>
        </p:spPr>
      </p:pic>
      <p:sp>
        <p:nvSpPr>
          <p:cNvPr id="19" name="TextBox 18">
            <a:extLst>
              <a:ext uri="{FF2B5EF4-FFF2-40B4-BE49-F238E27FC236}">
                <a16:creationId xmlns:a16="http://schemas.microsoft.com/office/drawing/2014/main" id="{EBB858DA-6BC5-47A7-971F-20233D460614}"/>
              </a:ext>
            </a:extLst>
          </p:cNvPr>
          <p:cNvSpPr txBox="1"/>
          <p:nvPr/>
        </p:nvSpPr>
        <p:spPr>
          <a:xfrm>
            <a:off x="146616" y="4962548"/>
            <a:ext cx="2454390" cy="369332"/>
          </a:xfrm>
          <a:prstGeom prst="rect">
            <a:avLst/>
          </a:prstGeom>
          <a:noFill/>
        </p:spPr>
        <p:txBody>
          <a:bodyPr wrap="none" rtlCol="0">
            <a:spAutoFit/>
          </a:bodyPr>
          <a:lstStyle/>
          <a:p>
            <a:r>
              <a:rPr lang="en-US" dirty="0"/>
              <a:t>5.) Feature Importance: </a:t>
            </a:r>
          </a:p>
        </p:txBody>
      </p:sp>
      <p:sp>
        <p:nvSpPr>
          <p:cNvPr id="21" name="TextBox 20">
            <a:extLst>
              <a:ext uri="{FF2B5EF4-FFF2-40B4-BE49-F238E27FC236}">
                <a16:creationId xmlns:a16="http://schemas.microsoft.com/office/drawing/2014/main" id="{227A3F0B-C3EA-4B4B-BA31-3EEA4F494757}"/>
              </a:ext>
            </a:extLst>
          </p:cNvPr>
          <p:cNvSpPr txBox="1"/>
          <p:nvPr/>
        </p:nvSpPr>
        <p:spPr>
          <a:xfrm>
            <a:off x="146616" y="5382825"/>
            <a:ext cx="5103049" cy="1015663"/>
          </a:xfrm>
          <a:prstGeom prst="rect">
            <a:avLst/>
          </a:prstGeom>
          <a:noFill/>
        </p:spPr>
        <p:txBody>
          <a:bodyPr wrap="square">
            <a:spAutoFit/>
          </a:bodyPr>
          <a:lstStyle/>
          <a:p>
            <a:pPr marL="171450" indent="-171450">
              <a:buFont typeface="Arial" panose="020B0604020202020204" pitchFamily="34" charset="0"/>
              <a:buChar char="•"/>
            </a:pPr>
            <a:r>
              <a:rPr lang="en-US" sz="1200" dirty="0">
                <a:solidFill>
                  <a:srgbClr val="000000"/>
                </a:solidFill>
                <a:latin typeface="Helvetica Neue"/>
              </a:rPr>
              <a:t>Variables are most valuable in determining whether account holder is predicted to be current or delinquent. </a:t>
            </a:r>
          </a:p>
          <a:p>
            <a:pPr marL="171450" indent="-171450">
              <a:buFont typeface="Arial" panose="020B0604020202020204" pitchFamily="34" charset="0"/>
              <a:buChar char="•"/>
            </a:pPr>
            <a:r>
              <a:rPr lang="en-US" sz="1200" dirty="0">
                <a:solidFill>
                  <a:srgbClr val="000000"/>
                </a:solidFill>
                <a:latin typeface="Helvetica Neue"/>
              </a:rPr>
              <a:t>Look at Logistic Regression Coefficients</a:t>
            </a:r>
          </a:p>
          <a:p>
            <a:pPr marL="171450" indent="-171450">
              <a:buFont typeface="Arial" panose="020B0604020202020204" pitchFamily="34" charset="0"/>
              <a:buChar char="•"/>
            </a:pPr>
            <a:r>
              <a:rPr lang="en-US" sz="1200" dirty="0">
                <a:solidFill>
                  <a:srgbClr val="000000"/>
                </a:solidFill>
                <a:latin typeface="Helvetica Neue"/>
              </a:rPr>
              <a:t>As previously hypothesized, Previous monthly delinquency and commitments/outstanding's are most powerful to address problem.</a:t>
            </a:r>
          </a:p>
        </p:txBody>
      </p:sp>
      <p:pic>
        <p:nvPicPr>
          <p:cNvPr id="22" name="Picture 21">
            <a:extLst>
              <a:ext uri="{FF2B5EF4-FFF2-40B4-BE49-F238E27FC236}">
                <a16:creationId xmlns:a16="http://schemas.microsoft.com/office/drawing/2014/main" id="{257E4385-32DD-494F-ACED-BD94D8CBA41C}"/>
              </a:ext>
            </a:extLst>
          </p:cNvPr>
          <p:cNvPicPr>
            <a:picLocks noChangeAspect="1"/>
          </p:cNvPicPr>
          <p:nvPr/>
        </p:nvPicPr>
        <p:blipFill>
          <a:blip r:embed="rId3"/>
          <a:stretch>
            <a:fillRect/>
          </a:stretch>
        </p:blipFill>
        <p:spPr>
          <a:xfrm>
            <a:off x="5148274" y="4201916"/>
            <a:ext cx="1895452" cy="2487658"/>
          </a:xfrm>
          <a:prstGeom prst="rect">
            <a:avLst/>
          </a:prstGeom>
          <a:ln>
            <a:solidFill>
              <a:schemeClr val="tx1"/>
            </a:solidFill>
          </a:ln>
        </p:spPr>
      </p:pic>
      <p:sp>
        <p:nvSpPr>
          <p:cNvPr id="24" name="TextBox 23">
            <a:extLst>
              <a:ext uri="{FF2B5EF4-FFF2-40B4-BE49-F238E27FC236}">
                <a16:creationId xmlns:a16="http://schemas.microsoft.com/office/drawing/2014/main" id="{A42EF0AD-2991-4A69-A464-9E0BE77C998D}"/>
              </a:ext>
            </a:extLst>
          </p:cNvPr>
          <p:cNvSpPr txBox="1"/>
          <p:nvPr/>
        </p:nvSpPr>
        <p:spPr>
          <a:xfrm>
            <a:off x="8560653" y="2316744"/>
            <a:ext cx="2326984" cy="369332"/>
          </a:xfrm>
          <a:prstGeom prst="rect">
            <a:avLst/>
          </a:prstGeom>
          <a:noFill/>
        </p:spPr>
        <p:txBody>
          <a:bodyPr wrap="none" rtlCol="0">
            <a:spAutoFit/>
          </a:bodyPr>
          <a:lstStyle/>
          <a:p>
            <a:r>
              <a:rPr lang="en-US" dirty="0"/>
              <a:t>6.) Model Robustness: </a:t>
            </a:r>
          </a:p>
        </p:txBody>
      </p:sp>
      <p:sp>
        <p:nvSpPr>
          <p:cNvPr id="26" name="TextBox 25">
            <a:extLst>
              <a:ext uri="{FF2B5EF4-FFF2-40B4-BE49-F238E27FC236}">
                <a16:creationId xmlns:a16="http://schemas.microsoft.com/office/drawing/2014/main" id="{C8F18AAC-D003-42F7-BFBB-CE1C33B5680D}"/>
              </a:ext>
            </a:extLst>
          </p:cNvPr>
          <p:cNvSpPr txBox="1"/>
          <p:nvPr/>
        </p:nvSpPr>
        <p:spPr>
          <a:xfrm>
            <a:off x="8717871" y="2770248"/>
            <a:ext cx="3169329" cy="830997"/>
          </a:xfrm>
          <a:prstGeom prst="rect">
            <a:avLst/>
          </a:prstGeom>
          <a:noFill/>
        </p:spPr>
        <p:txBody>
          <a:bodyPr wrap="square">
            <a:spAutoFit/>
          </a:bodyPr>
          <a:lstStyle/>
          <a:p>
            <a:pPr marL="171450" indent="-171450">
              <a:buFont typeface="Arial" panose="020B0604020202020204" pitchFamily="34" charset="0"/>
              <a:buChar char="•"/>
            </a:pPr>
            <a:r>
              <a:rPr lang="en-US" sz="1200" dirty="0">
                <a:solidFill>
                  <a:srgbClr val="000000"/>
                </a:solidFill>
                <a:latin typeface="Helvetica Neue"/>
              </a:rPr>
              <a:t>Check robustness of model to unseen data</a:t>
            </a:r>
          </a:p>
          <a:p>
            <a:pPr marL="171450" indent="-171450">
              <a:buFont typeface="Arial" panose="020B0604020202020204" pitchFamily="34" charset="0"/>
              <a:buChar char="•"/>
            </a:pPr>
            <a:r>
              <a:rPr lang="en-US" sz="1200" b="0" i="0" dirty="0">
                <a:solidFill>
                  <a:srgbClr val="000000"/>
                </a:solidFill>
                <a:effectLst/>
                <a:latin typeface="Helvetica Neue"/>
              </a:rPr>
              <a:t>I will use k-fold cross validation with stratification (rearranging data)</a:t>
            </a:r>
          </a:p>
        </p:txBody>
      </p:sp>
      <p:pic>
        <p:nvPicPr>
          <p:cNvPr id="27" name="Picture 26">
            <a:extLst>
              <a:ext uri="{FF2B5EF4-FFF2-40B4-BE49-F238E27FC236}">
                <a16:creationId xmlns:a16="http://schemas.microsoft.com/office/drawing/2014/main" id="{F20ED186-F411-4688-A862-E3AFC4E7CA9A}"/>
              </a:ext>
            </a:extLst>
          </p:cNvPr>
          <p:cNvPicPr>
            <a:picLocks noChangeAspect="1"/>
          </p:cNvPicPr>
          <p:nvPr/>
        </p:nvPicPr>
        <p:blipFill>
          <a:blip r:embed="rId4"/>
          <a:stretch>
            <a:fillRect/>
          </a:stretch>
        </p:blipFill>
        <p:spPr>
          <a:xfrm>
            <a:off x="10126816" y="4003998"/>
            <a:ext cx="1953339" cy="2757654"/>
          </a:xfrm>
          <a:prstGeom prst="rect">
            <a:avLst/>
          </a:prstGeom>
          <a:solidFill>
            <a:schemeClr val="accent2"/>
          </a:solidFill>
          <a:ln>
            <a:solidFill>
              <a:schemeClr val="tx1"/>
            </a:solidFill>
          </a:ln>
        </p:spPr>
      </p:pic>
      <p:pic>
        <p:nvPicPr>
          <p:cNvPr id="28" name="Picture 27">
            <a:extLst>
              <a:ext uri="{FF2B5EF4-FFF2-40B4-BE49-F238E27FC236}">
                <a16:creationId xmlns:a16="http://schemas.microsoft.com/office/drawing/2014/main" id="{F4971A3E-9EBE-44CE-BFB2-3F6055BAE6E0}"/>
              </a:ext>
            </a:extLst>
          </p:cNvPr>
          <p:cNvPicPr>
            <a:picLocks noChangeAspect="1"/>
          </p:cNvPicPr>
          <p:nvPr/>
        </p:nvPicPr>
        <p:blipFill>
          <a:blip r:embed="rId5"/>
          <a:stretch>
            <a:fillRect/>
          </a:stretch>
        </p:blipFill>
        <p:spPr>
          <a:xfrm>
            <a:off x="7239931" y="4120008"/>
            <a:ext cx="2806696" cy="1633505"/>
          </a:xfrm>
          <a:prstGeom prst="rect">
            <a:avLst/>
          </a:prstGeom>
        </p:spPr>
      </p:pic>
      <p:sp>
        <p:nvSpPr>
          <p:cNvPr id="29" name="TextBox 28">
            <a:extLst>
              <a:ext uri="{FF2B5EF4-FFF2-40B4-BE49-F238E27FC236}">
                <a16:creationId xmlns:a16="http://schemas.microsoft.com/office/drawing/2014/main" id="{D7F6C26B-B459-4A55-902E-38BA74A9826B}"/>
              </a:ext>
            </a:extLst>
          </p:cNvPr>
          <p:cNvSpPr txBox="1"/>
          <p:nvPr/>
        </p:nvSpPr>
        <p:spPr>
          <a:xfrm>
            <a:off x="7658078" y="3873083"/>
            <a:ext cx="2210540" cy="307777"/>
          </a:xfrm>
          <a:prstGeom prst="rect">
            <a:avLst/>
          </a:prstGeom>
          <a:noFill/>
        </p:spPr>
        <p:txBody>
          <a:bodyPr wrap="square" rtlCol="0">
            <a:spAutoFit/>
          </a:bodyPr>
          <a:lstStyle/>
          <a:p>
            <a:r>
              <a:rPr lang="en-US" sz="1400" b="1" dirty="0"/>
              <a:t>ROC Curve, AUC = 0.98</a:t>
            </a:r>
          </a:p>
        </p:txBody>
      </p:sp>
      <p:sp>
        <p:nvSpPr>
          <p:cNvPr id="31" name="TextBox 30">
            <a:extLst>
              <a:ext uri="{FF2B5EF4-FFF2-40B4-BE49-F238E27FC236}">
                <a16:creationId xmlns:a16="http://schemas.microsoft.com/office/drawing/2014/main" id="{7EE9145C-3C61-4888-AB02-DADF3A9714E6}"/>
              </a:ext>
            </a:extLst>
          </p:cNvPr>
          <p:cNvSpPr txBox="1"/>
          <p:nvPr/>
        </p:nvSpPr>
        <p:spPr>
          <a:xfrm>
            <a:off x="7224686" y="5826459"/>
            <a:ext cx="2806695" cy="830997"/>
          </a:xfrm>
          <a:prstGeom prst="rect">
            <a:avLst/>
          </a:prstGeom>
          <a:noFill/>
        </p:spPr>
        <p:txBody>
          <a:bodyPr wrap="square">
            <a:spAutoFit/>
          </a:bodyPr>
          <a:lstStyle/>
          <a:p>
            <a:pPr marL="171450" indent="-171450">
              <a:buFont typeface="Arial" panose="020B0604020202020204" pitchFamily="34" charset="0"/>
              <a:buChar char="•"/>
            </a:pPr>
            <a:r>
              <a:rPr lang="en-US" sz="1200" dirty="0">
                <a:solidFill>
                  <a:srgbClr val="000000"/>
                </a:solidFill>
                <a:latin typeface="Helvetica Neue"/>
              </a:rPr>
              <a:t>ROC Curve Plotted for last fold. Summarized tradeoff of sensitivity and specificity.</a:t>
            </a:r>
          </a:p>
          <a:p>
            <a:pPr marL="171450" indent="-171450">
              <a:buFont typeface="Arial" panose="020B0604020202020204" pitchFamily="34" charset="0"/>
              <a:buChar char="•"/>
            </a:pPr>
            <a:r>
              <a:rPr lang="en-US" sz="1200" dirty="0">
                <a:solidFill>
                  <a:srgbClr val="000000"/>
                </a:solidFill>
                <a:latin typeface="Helvetica Neue"/>
              </a:rPr>
              <a:t>High AUC -&gt; Higher Pred. Power</a:t>
            </a:r>
          </a:p>
        </p:txBody>
      </p:sp>
    </p:spTree>
    <p:extLst>
      <p:ext uri="{BB962C8B-B14F-4D97-AF65-F5344CB8AC3E}">
        <p14:creationId xmlns:p14="http://schemas.microsoft.com/office/powerpoint/2010/main" val="101620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9EC2-CEFD-4ECF-B1E9-EA60DA58C310}"/>
              </a:ext>
            </a:extLst>
          </p:cNvPr>
          <p:cNvSpPr>
            <a:spLocks noGrp="1"/>
          </p:cNvSpPr>
          <p:nvPr>
            <p:ph type="title"/>
          </p:nvPr>
        </p:nvSpPr>
        <p:spPr>
          <a:xfrm>
            <a:off x="947689" y="1723880"/>
            <a:ext cx="10515600" cy="1325563"/>
          </a:xfrm>
        </p:spPr>
        <p:txBody>
          <a:bodyPr/>
          <a:lstStyle/>
          <a:p>
            <a:pPr algn="ctr"/>
            <a:r>
              <a:rPr lang="en-US" sz="3200" b="1" dirty="0">
                <a:latin typeface="Calibri" panose="020F0502020204030204" pitchFamily="34" charset="0"/>
                <a:ea typeface="Calibri" panose="020F0502020204030204" pitchFamily="34" charset="0"/>
                <a:cs typeface="Times New Roman" panose="02020603050405020304" pitchFamily="18" charset="0"/>
              </a:rPr>
              <a:t>Improving Model</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F382E83B-215E-4517-AAA3-E7A76CE13454}"/>
              </a:ext>
            </a:extLst>
          </p:cNvPr>
          <p:cNvSpPr txBox="1"/>
          <p:nvPr/>
        </p:nvSpPr>
        <p:spPr>
          <a:xfrm>
            <a:off x="435004" y="2386661"/>
            <a:ext cx="11540971" cy="233910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a:t>Inspect model assumptions, dataset construction with SME to conduct feature engineering, removing highly correlated variables, and brainstorm factors that can affect loan delinquency.  </a:t>
            </a:r>
          </a:p>
          <a:p>
            <a:pPr marL="285750" indent="-285750">
              <a:spcBef>
                <a:spcPts val="600"/>
              </a:spcBef>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More EDA -&gt; Understand how your data looks like, apply relevant techniques which will work on that 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spcBef>
                <a:spcPts val="600"/>
              </a:spcBef>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Address if overfitting is occurring, but likely not as we used k-folds and balanced response data.</a:t>
            </a:r>
            <a:endParaRPr lang="en-US" dirty="0"/>
          </a:p>
          <a:p>
            <a:pPr marL="285750" indent="-285750">
              <a:spcBef>
                <a:spcPts val="600"/>
              </a:spcBef>
              <a:buFont typeface="Arial" panose="020B0604020202020204" pitchFamily="34" charset="0"/>
              <a:buChar char="•"/>
            </a:pPr>
            <a:r>
              <a:rPr lang="en-US" dirty="0"/>
              <a:t>Boosting algorithms (gradient descent) or Logistic Regression model hyperparameter tuning using DOEs. </a:t>
            </a:r>
          </a:p>
          <a:p>
            <a:pPr marL="285750" indent="-285750">
              <a:spcBef>
                <a:spcPts val="600"/>
              </a:spcBef>
              <a:buFont typeface="Arial" panose="020B0604020202020204" pitchFamily="34" charset="0"/>
              <a:buChar char="•"/>
            </a:pPr>
            <a:r>
              <a:rPr lang="en-US" dirty="0"/>
              <a:t>Different binary classification models (Random Tress/Decision Trees, or Support Vector Machines). Neural Nets may be overkill.</a:t>
            </a:r>
          </a:p>
        </p:txBody>
      </p:sp>
      <p:sp>
        <p:nvSpPr>
          <p:cNvPr id="8" name="Title 1">
            <a:extLst>
              <a:ext uri="{FF2B5EF4-FFF2-40B4-BE49-F238E27FC236}">
                <a16:creationId xmlns:a16="http://schemas.microsoft.com/office/drawing/2014/main" id="{34A0B343-8333-48C4-AF45-7C6E82696D37}"/>
              </a:ext>
            </a:extLst>
          </p:cNvPr>
          <p:cNvSpPr txBox="1">
            <a:spLocks/>
          </p:cNvSpPr>
          <p:nvPr/>
        </p:nvSpPr>
        <p:spPr>
          <a:xfrm>
            <a:off x="838199" y="47257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Calibri" panose="020F0502020204030204" pitchFamily="34" charset="0"/>
                <a:ea typeface="Calibri" panose="020F0502020204030204" pitchFamily="34" charset="0"/>
                <a:cs typeface="Times New Roman" panose="02020603050405020304" pitchFamily="18" charset="0"/>
              </a:rPr>
              <a:t>Model Links/Evaluation</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9" name="Title 1">
            <a:extLst>
              <a:ext uri="{FF2B5EF4-FFF2-40B4-BE49-F238E27FC236}">
                <a16:creationId xmlns:a16="http://schemas.microsoft.com/office/drawing/2014/main" id="{D483162A-09E7-4E70-9906-5141BCDEA6C0}"/>
              </a:ext>
            </a:extLst>
          </p:cNvPr>
          <p:cNvSpPr txBox="1">
            <a:spLocks/>
          </p:cNvSpPr>
          <p:nvPr/>
        </p:nvSpPr>
        <p:spPr>
          <a:xfrm>
            <a:off x="838199" y="801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Calibri" panose="020F0502020204030204" pitchFamily="34" charset="0"/>
                <a:ea typeface="Calibri" panose="020F0502020204030204" pitchFamily="34" charset="0"/>
                <a:cs typeface="Times New Roman" panose="02020603050405020304" pitchFamily="18" charset="0"/>
              </a:rPr>
              <a:t>Model Takeaway</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1" name="TextBox 10">
            <a:extLst>
              <a:ext uri="{FF2B5EF4-FFF2-40B4-BE49-F238E27FC236}">
                <a16:creationId xmlns:a16="http://schemas.microsoft.com/office/drawing/2014/main" id="{B348D2EE-9A6A-4334-992F-07420FD7BBE2}"/>
              </a:ext>
            </a:extLst>
          </p:cNvPr>
          <p:cNvSpPr txBox="1"/>
          <p:nvPr/>
        </p:nvSpPr>
        <p:spPr>
          <a:xfrm>
            <a:off x="435004" y="857412"/>
            <a:ext cx="11540971" cy="100027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a:t>Model has high performance metrics, meaning a basic logistic regression model is likely capable to perform prediction of account/loan borrowers who will be delinquent in the given month, when model is fed previous 6-month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3A5040B5-3520-4502-8E0D-6644682DB562}"/>
              </a:ext>
            </a:extLst>
          </p:cNvPr>
          <p:cNvSpPr txBox="1"/>
          <p:nvPr/>
        </p:nvSpPr>
        <p:spPr>
          <a:xfrm>
            <a:off x="325513" y="5551189"/>
            <a:ext cx="11540971" cy="723275"/>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a:hlinkClick r:id="rId2"/>
              </a:rPr>
              <a:t>https://github.com/harshilpatel1799/keybank-case-study/blob/main/Option%202_Predictive%20Insights.ipynb</a:t>
            </a:r>
            <a:endParaRPr lang="en-US" dirty="0"/>
          </a:p>
          <a:p>
            <a:pPr marL="285750" indent="-285750">
              <a:spcBef>
                <a:spcPts val="600"/>
              </a:spcBef>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053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1029</Words>
  <Application>Microsoft Office PowerPoint</Application>
  <PresentationFormat>Widescreen</PresentationFormat>
  <Paragraphs>74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Helvetica Neue</vt:lpstr>
      <vt:lpstr>Office Theme</vt:lpstr>
      <vt:lpstr>Option 2: Predictive Insights </vt:lpstr>
      <vt:lpstr>Problem Statement </vt:lpstr>
      <vt:lpstr>Data Considerations </vt:lpstr>
      <vt:lpstr>PowerPoint Presentation</vt:lpstr>
      <vt:lpstr>PowerPoint Presentation</vt:lpstr>
      <vt:lpstr>Improving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Option 2: Predictive Insights </dc:title>
  <dc:creator>Patel, Harshil</dc:creator>
  <cp:lastModifiedBy>Patel, Harshil</cp:lastModifiedBy>
  <cp:revision>13</cp:revision>
  <dcterms:created xsi:type="dcterms:W3CDTF">2020-10-22T02:15:16Z</dcterms:created>
  <dcterms:modified xsi:type="dcterms:W3CDTF">2020-10-22T03:56:38Z</dcterms:modified>
</cp:coreProperties>
</file>