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sldIdLst>
    <p:sldId id="256" r:id="rId5"/>
    <p:sldId id="257" r:id="rId6"/>
    <p:sldId id="258" r:id="rId7"/>
    <p:sldId id="261" r:id="rId8"/>
    <p:sldId id="260" r:id="rId9"/>
    <p:sldId id="262" r:id="rId10"/>
    <p:sldId id="265" r:id="rId11"/>
    <p:sldId id="266" r:id="rId1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4328C-46B8-40F5-8DB1-776DB28828B0}" v="1" dt="2020-10-13T19:40:57.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2598"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B673960-0872-45AF-9688-607CF481FBE1}" type="datetimeFigureOut">
              <a:rPr lang="en-US" smtClean="0"/>
              <a:t>10/15/2020</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75D13EE-29C6-44F7-AD52-D0B1CBBCE768}" type="slidenum">
              <a:rPr lang="en-US" smtClean="0"/>
              <a:t>‹#›</a:t>
            </a:fld>
            <a:endParaRPr lang="en-US"/>
          </a:p>
        </p:txBody>
      </p:sp>
    </p:spTree>
    <p:extLst>
      <p:ext uri="{BB962C8B-B14F-4D97-AF65-F5344CB8AC3E}">
        <p14:creationId xmlns:p14="http://schemas.microsoft.com/office/powerpoint/2010/main" val="287233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B22616-98DA-4CDD-A49E-B63BBBF3F88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25289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ABF317-5AFB-4965-A019-2D54689F6D33}"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395215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6B5D5-7F61-456B-ADE4-C5AC6171D6B4}"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182076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50E627-575E-4FB5-9474-1487E76EFBFB}"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360688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AAEDE-3FAF-412A-9067-EF92DB3D5896}"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359649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AA5327-22BB-41C5-AAFA-4A7EDA8A46F5}"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150631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19087D-8B3A-4D3A-B42F-F9B064AFCE84}"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28029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6E6134-CED4-4092-8F2A-B536E9DA900D}"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1414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96AE9-4F30-4BEA-8E85-957F6A5DE018}"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381869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5662C-D522-4CCC-9FB9-C20C2B3BB646}"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223692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7039A-9A12-4BA5-A39F-1BF617297759}"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485E3-237A-45C1-ACFB-04D887CBE83F}" type="slidenum">
              <a:rPr lang="en-US" smtClean="0"/>
              <a:t>‹#›</a:t>
            </a:fld>
            <a:endParaRPr lang="en-US"/>
          </a:p>
        </p:txBody>
      </p:sp>
    </p:spTree>
    <p:extLst>
      <p:ext uri="{BB962C8B-B14F-4D97-AF65-F5344CB8AC3E}">
        <p14:creationId xmlns:p14="http://schemas.microsoft.com/office/powerpoint/2010/main" val="336058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FDEF5FE-E67F-48D7-9722-C7CCDB315760}" type="datetime1">
              <a:rPr lang="en-US" smtClean="0"/>
              <a:t>10/15/2020</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BF485E3-237A-45C1-ACFB-04D887CBE83F}" type="slidenum">
              <a:rPr lang="en-US" smtClean="0"/>
              <a:t>‹#›</a:t>
            </a:fld>
            <a:endParaRPr lang="en-US"/>
          </a:p>
        </p:txBody>
      </p:sp>
    </p:spTree>
    <p:extLst>
      <p:ext uri="{BB962C8B-B14F-4D97-AF65-F5344CB8AC3E}">
        <p14:creationId xmlns:p14="http://schemas.microsoft.com/office/powerpoint/2010/main" val="344767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nvestor.ke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p:cNvSpPr>
          <p:nvPr/>
        </p:nvSpPr>
        <p:spPr bwMode="auto">
          <a:xfrm>
            <a:off x="220857" y="2316200"/>
            <a:ext cx="6179943"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3200" b="1" dirty="0">
                <a:solidFill>
                  <a:srgbClr val="C00000"/>
                </a:solidFill>
                <a:latin typeface="Arial"/>
              </a:rPr>
              <a:t>KeyBank Analytics and Quantitative Modeling</a:t>
            </a:r>
          </a:p>
          <a:p>
            <a:pPr fontAlgn="base">
              <a:spcBef>
                <a:spcPct val="0"/>
              </a:spcBef>
              <a:spcAft>
                <a:spcPct val="0"/>
              </a:spcAft>
            </a:pPr>
            <a:r>
              <a:rPr lang="en-US" sz="3200" b="1" dirty="0">
                <a:solidFill>
                  <a:srgbClr val="C00000"/>
                </a:solidFill>
                <a:latin typeface="Arial"/>
              </a:rPr>
              <a:t>Rotational Analyst Program</a:t>
            </a:r>
          </a:p>
          <a:p>
            <a:pPr fontAlgn="base">
              <a:spcBef>
                <a:spcPct val="0"/>
              </a:spcBef>
              <a:spcAft>
                <a:spcPct val="0"/>
              </a:spcAft>
            </a:pPr>
            <a:endParaRPr lang="en-US" sz="3200" b="1" dirty="0">
              <a:solidFill>
                <a:srgbClr val="C00000"/>
              </a:solidFill>
              <a:latin typeface="Arial"/>
            </a:endParaRPr>
          </a:p>
          <a:p>
            <a:pPr fontAlgn="base">
              <a:spcBef>
                <a:spcPct val="0"/>
              </a:spcBef>
              <a:spcAft>
                <a:spcPct val="0"/>
              </a:spcAft>
            </a:pPr>
            <a:endParaRPr lang="en-US" sz="3200" b="1" dirty="0">
              <a:solidFill>
                <a:srgbClr val="C00000"/>
              </a:solidFill>
              <a:latin typeface="Arial"/>
            </a:endParaRPr>
          </a:p>
          <a:p>
            <a:pPr fontAlgn="base">
              <a:spcBef>
                <a:spcPct val="0"/>
              </a:spcBef>
              <a:spcAft>
                <a:spcPct val="0"/>
              </a:spcAft>
            </a:pPr>
            <a:r>
              <a:rPr lang="en-US" sz="2800" b="1" dirty="0">
                <a:solidFill>
                  <a:srgbClr val="C00000"/>
                </a:solidFill>
                <a:latin typeface="Arial"/>
              </a:rPr>
              <a:t>Interview Case Studies</a:t>
            </a:r>
          </a:p>
        </p:txBody>
      </p:sp>
      <p:pic>
        <p:nvPicPr>
          <p:cNvPr id="5" name="Picture 2" descr="https://keynet.keybank.com/knimage.nsf/Key-logo-icon-only-RGB.gif"/>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250908" y="8534400"/>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87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762000"/>
            <a:ext cx="6324600" cy="8494633"/>
          </a:xfrm>
          <a:prstGeom prst="rect">
            <a:avLst/>
          </a:prstGeom>
          <a:noFill/>
        </p:spPr>
        <p:txBody>
          <a:bodyPr wrap="square" rtlCol="0">
            <a:spAutoFit/>
          </a:bodyPr>
          <a:lstStyle/>
          <a:p>
            <a:pPr algn="just"/>
            <a:r>
              <a:rPr lang="en-US" sz="1600" dirty="0"/>
              <a:t>The purpose of the case study is to enable KeyBank to evaluate your problem-solving abilities, thought processes, and quantitative skills.  While the interview day will include traditional Question and Answer interviews, you will also be required to present a case study of your choosing to one of the interview teams.</a:t>
            </a:r>
          </a:p>
          <a:p>
            <a:pPr algn="just"/>
            <a:endParaRPr lang="en-US" sz="1600" dirty="0"/>
          </a:p>
          <a:p>
            <a:pPr algn="just"/>
            <a:r>
              <a:rPr lang="en-US" sz="1600" dirty="0"/>
              <a:t>You may use any software or publicly available information you wish to complete this assignment; </a:t>
            </a:r>
            <a:r>
              <a:rPr lang="en-US" sz="1600" b="1" dirty="0"/>
              <a:t>candidates typically spend 4-8 hours </a:t>
            </a:r>
            <a:r>
              <a:rPr lang="en-US" sz="1600" dirty="0"/>
              <a:t>creating their project depending on their prior experience and desired complexity.   </a:t>
            </a:r>
          </a:p>
          <a:p>
            <a:pPr algn="just"/>
            <a:endParaRPr lang="en-US" dirty="0"/>
          </a:p>
          <a:p>
            <a:pPr lvl="1" algn="just"/>
            <a:r>
              <a:rPr lang="en-US" sz="1600" b="1" dirty="0"/>
              <a:t>Step One: </a:t>
            </a:r>
            <a:r>
              <a:rPr lang="en-US" sz="1600" dirty="0"/>
              <a:t>Review the different case study options on the following pages of this document.</a:t>
            </a:r>
          </a:p>
          <a:p>
            <a:pPr lvl="1" algn="just"/>
            <a:endParaRPr lang="en-US" sz="1600" dirty="0"/>
          </a:p>
          <a:p>
            <a:pPr lvl="1" algn="just"/>
            <a:r>
              <a:rPr lang="en-US" sz="1600" b="1" dirty="0"/>
              <a:t>Step Two: </a:t>
            </a:r>
            <a:r>
              <a:rPr lang="en-US" sz="1600" dirty="0"/>
              <a:t>Select one of the case studies and complete the tasks outlined in the description.  </a:t>
            </a:r>
          </a:p>
          <a:p>
            <a:pPr lvl="1" algn="just"/>
            <a:endParaRPr lang="en-US" sz="1600" dirty="0"/>
          </a:p>
          <a:p>
            <a:pPr lvl="1" algn="just"/>
            <a:r>
              <a:rPr lang="en-US" sz="1600" b="1" dirty="0"/>
              <a:t>Step Three: </a:t>
            </a:r>
            <a:r>
              <a:rPr lang="en-US" sz="1600" dirty="0"/>
              <a:t>Prepare a brief, 3-4 slide deck describing your analytical work. You will present your work to Key’s quantitative and analytics managers in a 30 minute session during your interview. Your presentation should be 20 minutes long leaving approximately 10 minutes for follow-up questions. Generally, the framework should include:</a:t>
            </a:r>
          </a:p>
          <a:p>
            <a:pPr lvl="1" algn="just"/>
            <a:endParaRPr lang="en-US" sz="1600" dirty="0"/>
          </a:p>
          <a:p>
            <a:pPr marL="1200150" lvl="2" indent="-285750" algn="just">
              <a:buFont typeface="Arial" panose="020B0604020202020204" pitchFamily="34" charset="0"/>
              <a:buChar char="•"/>
            </a:pPr>
            <a:r>
              <a:rPr lang="en-US" sz="1600" dirty="0"/>
              <a:t>Restatement of the problem</a:t>
            </a:r>
          </a:p>
          <a:p>
            <a:pPr marL="1200150" lvl="2" indent="-285750" algn="just">
              <a:buFont typeface="Arial" panose="020B0604020202020204" pitchFamily="34" charset="0"/>
              <a:buChar char="•"/>
            </a:pPr>
            <a:r>
              <a:rPr lang="en-US" sz="1600" dirty="0"/>
              <a:t>Data considerations </a:t>
            </a:r>
          </a:p>
          <a:p>
            <a:pPr marL="1200150" lvl="2" indent="-285750" algn="just">
              <a:buFont typeface="Arial" panose="020B0604020202020204" pitchFamily="34" charset="0"/>
              <a:buChar char="•"/>
            </a:pPr>
            <a:r>
              <a:rPr lang="en-US" sz="1600" dirty="0"/>
              <a:t>Overview of your method/design </a:t>
            </a:r>
          </a:p>
          <a:p>
            <a:pPr marL="1200150" lvl="2" indent="-285750" algn="just">
              <a:buFont typeface="Arial" panose="020B0604020202020204" pitchFamily="34" charset="0"/>
              <a:buChar char="•"/>
            </a:pPr>
            <a:r>
              <a:rPr lang="en-US" sz="1600" dirty="0"/>
              <a:t>Strengths and weaknesses of the approach</a:t>
            </a:r>
          </a:p>
          <a:p>
            <a:pPr marL="463550" algn="just"/>
            <a:endParaRPr lang="en-US" sz="1600" dirty="0"/>
          </a:p>
          <a:p>
            <a:pPr marL="463550" algn="just"/>
            <a:r>
              <a:rPr lang="en-US" sz="1600" b="1" dirty="0"/>
              <a:t>Step Four:  </a:t>
            </a:r>
            <a:r>
              <a:rPr lang="en-US" sz="1600" dirty="0"/>
              <a:t>Before the day of the interview, email your presentation deck to the following to allow preparation of materials for the interviewers:</a:t>
            </a:r>
          </a:p>
          <a:p>
            <a:pPr marL="920750" lvl="1" algn="just"/>
            <a:r>
              <a:rPr lang="en-US" sz="1600" b="1" dirty="0"/>
              <a:t>pete_g_catavolos@keybank.com  bradley_t_seadler@keybank.com </a:t>
            </a:r>
          </a:p>
          <a:p>
            <a:pPr marL="463550" algn="just"/>
            <a:r>
              <a:rPr lang="en-US" sz="1600" b="1" dirty="0"/>
              <a:t> </a:t>
            </a:r>
          </a:p>
        </p:txBody>
      </p:sp>
      <p:sp>
        <p:nvSpPr>
          <p:cNvPr id="2" name="Slide Number Placeholder 1"/>
          <p:cNvSpPr>
            <a:spLocks noGrp="1"/>
          </p:cNvSpPr>
          <p:nvPr>
            <p:ph type="sldNum" sz="quarter" idx="12"/>
          </p:nvPr>
        </p:nvSpPr>
        <p:spPr/>
        <p:txBody>
          <a:bodyPr/>
          <a:lstStyle/>
          <a:p>
            <a:fld id="{6BF485E3-237A-45C1-ACFB-04D887CBE83F}" type="slidenum">
              <a:rPr lang="en-US" smtClean="0"/>
              <a:t>2</a:t>
            </a:fld>
            <a:endParaRPr lang="en-US" dirty="0"/>
          </a:p>
        </p:txBody>
      </p:sp>
      <p:sp>
        <p:nvSpPr>
          <p:cNvPr id="6" name="TextBox 5">
            <a:extLst>
              <a:ext uri="{FF2B5EF4-FFF2-40B4-BE49-F238E27FC236}">
                <a16:creationId xmlns:a16="http://schemas.microsoft.com/office/drawing/2014/main" id="{505DBF31-02C4-4171-BD5D-125924D36885}"/>
              </a:ext>
            </a:extLst>
          </p:cNvPr>
          <p:cNvSpPr txBox="1"/>
          <p:nvPr/>
        </p:nvSpPr>
        <p:spPr>
          <a:xfrm>
            <a:off x="0" y="116932"/>
            <a:ext cx="6629400" cy="954107"/>
          </a:xfrm>
          <a:prstGeom prst="rect">
            <a:avLst/>
          </a:prstGeom>
          <a:noFill/>
        </p:spPr>
        <p:txBody>
          <a:bodyPr wrap="square" rtlCol="0">
            <a:spAutoFit/>
          </a:bodyPr>
          <a:lstStyle/>
          <a:p>
            <a:r>
              <a:rPr lang="en-US" sz="2800" b="1" dirty="0">
                <a:solidFill>
                  <a:srgbClr val="C00000"/>
                </a:solidFill>
                <a:latin typeface="Arial"/>
              </a:rPr>
              <a:t>Overview</a:t>
            </a:r>
          </a:p>
          <a:p>
            <a:r>
              <a:rPr lang="en-US" sz="2800" b="1" dirty="0"/>
              <a:t> </a:t>
            </a:r>
          </a:p>
        </p:txBody>
      </p:sp>
      <p:pic>
        <p:nvPicPr>
          <p:cNvPr id="7" name="Picture 2" descr="https://keynet.keybank.com/knimage.nsf/Key-logo-icon-only-RGB.gif">
            <a:extLst>
              <a:ext uri="{FF2B5EF4-FFF2-40B4-BE49-F238E27FC236}">
                <a16:creationId xmlns:a16="http://schemas.microsoft.com/office/drawing/2014/main" id="{55ABA7AF-CD3C-4723-B060-0DC76E0BC396}"/>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250908" y="8534400"/>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43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932"/>
            <a:ext cx="6629400" cy="523220"/>
          </a:xfrm>
          <a:prstGeom prst="rect">
            <a:avLst/>
          </a:prstGeom>
          <a:noFill/>
        </p:spPr>
        <p:txBody>
          <a:bodyPr wrap="square" rtlCol="0">
            <a:spAutoFit/>
          </a:bodyPr>
          <a:lstStyle/>
          <a:p>
            <a:r>
              <a:rPr lang="en-US" sz="2800" b="1" dirty="0">
                <a:solidFill>
                  <a:srgbClr val="C00000"/>
                </a:solidFill>
                <a:latin typeface="Arial"/>
              </a:rPr>
              <a:t>Option 1: Industry/Market Analytics </a:t>
            </a:r>
            <a:r>
              <a:rPr lang="en-US" sz="2800" b="1" dirty="0"/>
              <a:t> </a:t>
            </a:r>
          </a:p>
        </p:txBody>
      </p:sp>
      <p:sp>
        <p:nvSpPr>
          <p:cNvPr id="5" name="TextBox 4"/>
          <p:cNvSpPr txBox="1"/>
          <p:nvPr/>
        </p:nvSpPr>
        <p:spPr>
          <a:xfrm>
            <a:off x="396204" y="927029"/>
            <a:ext cx="6118896" cy="4524315"/>
          </a:xfrm>
          <a:prstGeom prst="rect">
            <a:avLst/>
          </a:prstGeom>
          <a:noFill/>
        </p:spPr>
        <p:txBody>
          <a:bodyPr wrap="square" rtlCol="0">
            <a:spAutoFit/>
          </a:bodyPr>
          <a:lstStyle/>
          <a:p>
            <a:pPr algn="just"/>
            <a:r>
              <a:rPr lang="en-US" sz="1600" dirty="0"/>
              <a:t>As markets shift, new opportunities arise for financial institutions to facilitate business ventures through intelligent and thoroughly researched lending strategies. </a:t>
            </a:r>
          </a:p>
          <a:p>
            <a:pPr algn="just"/>
            <a:endParaRPr lang="en-US" sz="1600" dirty="0"/>
          </a:p>
          <a:p>
            <a:pPr algn="just"/>
            <a:r>
              <a:rPr lang="en-US" sz="1600" dirty="0"/>
              <a:t>Provide a proposition for a company, industry, market segment, geographic region, emerging technology, or lending strategy that you believe would be an interesting future business for KeyBank to become involved with.   </a:t>
            </a:r>
          </a:p>
          <a:p>
            <a:pPr algn="just"/>
            <a:endParaRPr lang="en-US" sz="1600" dirty="0"/>
          </a:p>
          <a:p>
            <a:pPr algn="just"/>
            <a:r>
              <a:rPr lang="en-US" sz="1600" dirty="0"/>
              <a:t>In your proposal, use publicly available information, such as data from stock prices, research reports, investor updates (such as those available on companies websites like </a:t>
            </a:r>
            <a:r>
              <a:rPr lang="en-US" sz="1600" dirty="0">
                <a:hlinkClick r:id="rId2"/>
              </a:rPr>
              <a:t>http://investor.key.com/</a:t>
            </a:r>
            <a:r>
              <a:rPr lang="en-US" sz="1600" dirty="0"/>
              <a:t>), or other sources to support your views analytically.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2" name="Slide Number Placeholder 1"/>
          <p:cNvSpPr>
            <a:spLocks noGrp="1"/>
          </p:cNvSpPr>
          <p:nvPr>
            <p:ph type="sldNum" sz="quarter" idx="12"/>
          </p:nvPr>
        </p:nvSpPr>
        <p:spPr/>
        <p:txBody>
          <a:bodyPr/>
          <a:lstStyle/>
          <a:p>
            <a:fld id="{6BF485E3-237A-45C1-ACFB-04D887CBE83F}" type="slidenum">
              <a:rPr lang="en-US" smtClean="0"/>
              <a:t>3</a:t>
            </a:fld>
            <a:endParaRPr lang="en-US"/>
          </a:p>
        </p:txBody>
      </p:sp>
      <p:pic>
        <p:nvPicPr>
          <p:cNvPr id="6" name="Picture 2" descr="https://keynet.keybank.com/knimage.nsf/Key-logo-icon-only-RGB.gif">
            <a:extLst>
              <a:ext uri="{FF2B5EF4-FFF2-40B4-BE49-F238E27FC236}">
                <a16:creationId xmlns:a16="http://schemas.microsoft.com/office/drawing/2014/main" id="{496B0971-97B3-4BBB-839E-BAFB38B02C41}"/>
              </a:ext>
            </a:extLst>
          </p:cNvPr>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95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300" y="740182"/>
            <a:ext cx="6248400" cy="7478970"/>
          </a:xfrm>
          <a:prstGeom prst="rect">
            <a:avLst/>
          </a:prstGeom>
          <a:noFill/>
        </p:spPr>
        <p:txBody>
          <a:bodyPr wrap="square" rtlCol="0">
            <a:spAutoFit/>
          </a:bodyPr>
          <a:lstStyle/>
          <a:p>
            <a:pPr algn="just"/>
            <a:r>
              <a:rPr lang="en-US" sz="1600" dirty="0"/>
              <a:t>As a lender, KeyBank offers clients access to money in the form of loans or lines of credit with the understanding that some customers may fail to repay it. In order to maintain a profitable business, this expected loss must be factored into the credit decision-making process by pricing the risk into the interest rate charged to each client. </a:t>
            </a:r>
          </a:p>
          <a:p>
            <a:pPr algn="just"/>
            <a:endParaRPr lang="en-US" sz="1600" dirty="0"/>
          </a:p>
          <a:p>
            <a:pPr algn="just"/>
            <a:r>
              <a:rPr lang="en-US" sz="1600" dirty="0"/>
              <a:t>To this end, many Quantitative Analysts at KeyBank assist in the design, testing, implementation, and validation of models to assess credit risk characteristics of our borrowers and predict expected loss. </a:t>
            </a:r>
          </a:p>
          <a:p>
            <a:pPr algn="just"/>
            <a:endParaRPr lang="en-US" sz="1600" dirty="0"/>
          </a:p>
          <a:p>
            <a:pPr algn="just"/>
            <a:r>
              <a:rPr lang="en-US" sz="1600" dirty="0"/>
              <a:t>Option 2 focuses on the concept of delinquency. Delinquency rate is a pivotal credit risk metric used to assess the quality and health of KeyBank’s credit portfolios. As an example, a customer who has paid all prior months’ loan bills on time is considered </a:t>
            </a:r>
            <a:r>
              <a:rPr lang="en-US" sz="1600" b="1" dirty="0"/>
              <a:t>current</a:t>
            </a:r>
            <a:r>
              <a:rPr lang="en-US" sz="1600" dirty="0"/>
              <a:t> on their obligations. However, once that customer misses a payment for the first time they become </a:t>
            </a:r>
            <a:r>
              <a:rPr lang="en-US" sz="1600" b="1" dirty="0"/>
              <a:t>delinquent</a:t>
            </a:r>
            <a:r>
              <a:rPr lang="en-US" sz="1600" dirty="0"/>
              <a:t>. As the portion of the portfolio considered delinquent grows, investors and managers quickly take notice. </a:t>
            </a:r>
          </a:p>
          <a:p>
            <a:pPr algn="just"/>
            <a:endParaRPr lang="en-US" sz="1600" dirty="0"/>
          </a:p>
          <a:p>
            <a:pPr algn="just"/>
            <a:r>
              <a:rPr lang="en-US" sz="1600" dirty="0"/>
              <a:t>In this case study, you are tasked with predicting which customers from this month’s pool of “current” customers will become delinquent next month. </a:t>
            </a:r>
          </a:p>
          <a:p>
            <a:pPr algn="just"/>
            <a:endParaRPr lang="en-US" sz="1200" b="1" dirty="0"/>
          </a:p>
          <a:p>
            <a:pPr algn="just"/>
            <a:r>
              <a:rPr lang="en-US" sz="1600" b="1" dirty="0"/>
              <a:t>Requirements</a:t>
            </a:r>
          </a:p>
          <a:p>
            <a:pPr lvl="0" algn="just"/>
            <a:r>
              <a:rPr lang="en-US" sz="1600" dirty="0"/>
              <a:t>Develop an analytical system or model to predict which Home Equity Loan (HELOAN) customers will become delinquent the following month. Please describe your method in sufficient detail so the interviewers fully understand your process. This can include your complete code, or a thorough description of data treatments and coefficients.  </a:t>
            </a:r>
            <a:r>
              <a:rPr lang="en-US" sz="1200" b="1" dirty="0"/>
              <a:t> </a:t>
            </a:r>
            <a:endParaRPr lang="en-US" sz="1200" dirty="0"/>
          </a:p>
          <a:p>
            <a:endParaRPr lang="en-US" dirty="0"/>
          </a:p>
          <a:p>
            <a:r>
              <a:rPr lang="en-US" b="1" i="1" dirty="0"/>
              <a:t>(Continued on next page)</a:t>
            </a:r>
          </a:p>
        </p:txBody>
      </p:sp>
      <p:sp>
        <p:nvSpPr>
          <p:cNvPr id="2" name="Slide Number Placeholder 1"/>
          <p:cNvSpPr>
            <a:spLocks noGrp="1"/>
          </p:cNvSpPr>
          <p:nvPr>
            <p:ph type="sldNum" sz="quarter" idx="12"/>
          </p:nvPr>
        </p:nvSpPr>
        <p:spPr/>
        <p:txBody>
          <a:bodyPr/>
          <a:lstStyle/>
          <a:p>
            <a:fld id="{6BF485E3-237A-45C1-ACFB-04D887CBE83F}" type="slidenum">
              <a:rPr lang="en-US" smtClean="0"/>
              <a:t>4</a:t>
            </a:fld>
            <a:endParaRPr lang="en-US"/>
          </a:p>
        </p:txBody>
      </p:sp>
      <p:pic>
        <p:nvPicPr>
          <p:cNvPr id="5" name="Picture 2" descr="https://keynet.keybank.com/knimage.nsf/Key-logo-icon-only-RGB.gif">
            <a:extLst>
              <a:ext uri="{FF2B5EF4-FFF2-40B4-BE49-F238E27FC236}">
                <a16:creationId xmlns:a16="http://schemas.microsoft.com/office/drawing/2014/main" id="{42FC9081-9E7B-4B19-B4F6-1152A90D070D}"/>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1E2332C-C122-4C6F-A62A-F987B98BD6F3}"/>
              </a:ext>
            </a:extLst>
          </p:cNvPr>
          <p:cNvSpPr/>
          <p:nvPr/>
        </p:nvSpPr>
        <p:spPr>
          <a:xfrm>
            <a:off x="-63500" y="93851"/>
            <a:ext cx="6769100" cy="523220"/>
          </a:xfrm>
          <a:prstGeom prst="rect">
            <a:avLst/>
          </a:prstGeom>
        </p:spPr>
        <p:txBody>
          <a:bodyPr wrap="square">
            <a:spAutoFit/>
          </a:bodyPr>
          <a:lstStyle/>
          <a:p>
            <a:r>
              <a:rPr lang="en-US" sz="2800" b="1" dirty="0">
                <a:solidFill>
                  <a:srgbClr val="C00000"/>
                </a:solidFill>
                <a:latin typeface="Arial"/>
              </a:rPr>
              <a:t>Option 2: Predictive Insights</a:t>
            </a:r>
            <a:endParaRPr lang="en-US" sz="2800" b="1" dirty="0"/>
          </a:p>
        </p:txBody>
      </p:sp>
    </p:spTree>
    <p:extLst>
      <p:ext uri="{BB962C8B-B14F-4D97-AF65-F5344CB8AC3E}">
        <p14:creationId xmlns:p14="http://schemas.microsoft.com/office/powerpoint/2010/main" val="6952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417" y="599420"/>
            <a:ext cx="6512131" cy="2677656"/>
          </a:xfrm>
          <a:prstGeom prst="rect">
            <a:avLst/>
          </a:prstGeom>
          <a:noFill/>
        </p:spPr>
        <p:txBody>
          <a:bodyPr wrap="square" rtlCol="0">
            <a:spAutoFit/>
          </a:bodyPr>
          <a:lstStyle/>
          <a:p>
            <a:pPr algn="just"/>
            <a:r>
              <a:rPr lang="en-US" sz="1600" b="1" dirty="0"/>
              <a:t>Data Overview</a:t>
            </a:r>
          </a:p>
          <a:p>
            <a:pPr algn="just"/>
            <a:r>
              <a:rPr lang="en-US" sz="1600" dirty="0"/>
              <a:t>You are provided an Excel document including two fictionalized data sets  related to Home Equity Loans (HELOAN) for which you will forecast delinquency. The two datasets, </a:t>
            </a:r>
            <a:r>
              <a:rPr lang="en-US" sz="1600" b="1" dirty="0"/>
              <a:t>Borrower</a:t>
            </a:r>
            <a:r>
              <a:rPr lang="en-US" sz="1600" dirty="0"/>
              <a:t> and </a:t>
            </a:r>
            <a:r>
              <a:rPr lang="en-US" sz="1600" b="1" dirty="0"/>
              <a:t>Loans</a:t>
            </a:r>
            <a:r>
              <a:rPr lang="en-US" sz="1600" dirty="0"/>
              <a:t>, are accompanied by a </a:t>
            </a:r>
            <a:r>
              <a:rPr lang="en-US" sz="1600" b="1" dirty="0"/>
              <a:t>Data Dictionary</a:t>
            </a:r>
            <a:r>
              <a:rPr lang="en-US" sz="1600" dirty="0"/>
              <a:t> to define any fields you may be unfamiliar with. The banking terminology follows generally accepted definitions which can also be found online. Six months of data are included, and your approach should be built such that it generalizes well to any given month. The data fields included are listed below:</a:t>
            </a:r>
          </a:p>
          <a:p>
            <a:endParaRPr lang="en-US" sz="1200" b="1" dirty="0"/>
          </a:p>
          <a:p>
            <a:endParaRPr lang="en-US" sz="1200" dirty="0"/>
          </a:p>
        </p:txBody>
      </p:sp>
      <p:sp>
        <p:nvSpPr>
          <p:cNvPr id="2" name="Slide Number Placeholder 1"/>
          <p:cNvSpPr>
            <a:spLocks noGrp="1"/>
          </p:cNvSpPr>
          <p:nvPr>
            <p:ph type="sldNum" sz="quarter" idx="12"/>
          </p:nvPr>
        </p:nvSpPr>
        <p:spPr/>
        <p:txBody>
          <a:bodyPr/>
          <a:lstStyle/>
          <a:p>
            <a:fld id="{6BF485E3-237A-45C1-ACFB-04D887CBE83F}" type="slidenum">
              <a:rPr lang="en-US" smtClean="0"/>
              <a:t>5</a:t>
            </a:fld>
            <a:endParaRPr lang="en-US"/>
          </a:p>
        </p:txBody>
      </p:sp>
      <p:pic>
        <p:nvPicPr>
          <p:cNvPr id="5" name="Picture 2" descr="https://keynet.keybank.com/knimage.nsf/Key-logo-icon-only-RGB.gif">
            <a:extLst>
              <a:ext uri="{FF2B5EF4-FFF2-40B4-BE49-F238E27FC236}">
                <a16:creationId xmlns:a16="http://schemas.microsoft.com/office/drawing/2014/main" id="{870C30D3-2945-42B4-B29D-996CBF9F4D37}"/>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9FB7115-F9DE-4AE0-B508-4D32D3BAA0D7}"/>
              </a:ext>
            </a:extLst>
          </p:cNvPr>
          <p:cNvSpPr/>
          <p:nvPr/>
        </p:nvSpPr>
        <p:spPr>
          <a:xfrm>
            <a:off x="-63500" y="93851"/>
            <a:ext cx="6769100" cy="523220"/>
          </a:xfrm>
          <a:prstGeom prst="rect">
            <a:avLst/>
          </a:prstGeom>
        </p:spPr>
        <p:txBody>
          <a:bodyPr wrap="square">
            <a:spAutoFit/>
          </a:bodyPr>
          <a:lstStyle/>
          <a:p>
            <a:r>
              <a:rPr lang="en-US" sz="2800" b="1" dirty="0">
                <a:solidFill>
                  <a:srgbClr val="C00000"/>
                </a:solidFill>
                <a:latin typeface="Arial"/>
              </a:rPr>
              <a:t>Option 2: Predictive Insights (Cont.)</a:t>
            </a:r>
            <a:endParaRPr lang="en-US" sz="2800" b="1" dirty="0"/>
          </a:p>
        </p:txBody>
      </p:sp>
      <p:sp>
        <p:nvSpPr>
          <p:cNvPr id="3" name="Rectangle 2">
            <a:extLst>
              <a:ext uri="{FF2B5EF4-FFF2-40B4-BE49-F238E27FC236}">
                <a16:creationId xmlns:a16="http://schemas.microsoft.com/office/drawing/2014/main" id="{5E67BAFA-0717-4561-A676-14615B712538}"/>
              </a:ext>
            </a:extLst>
          </p:cNvPr>
          <p:cNvSpPr/>
          <p:nvPr/>
        </p:nvSpPr>
        <p:spPr>
          <a:xfrm>
            <a:off x="298450" y="3038016"/>
            <a:ext cx="6261099" cy="4939814"/>
          </a:xfrm>
          <a:prstGeom prst="rect">
            <a:avLst/>
          </a:prstGeom>
        </p:spPr>
        <p:txBody>
          <a:bodyPr wrap="square" numCol="2">
            <a:spAutoFit/>
          </a:bodyPr>
          <a:lstStyle/>
          <a:p>
            <a:r>
              <a:rPr lang="en-US" sz="1400" b="1" dirty="0"/>
              <a:t>Borrower</a:t>
            </a:r>
            <a:endParaRPr lang="en-US" sz="1400" dirty="0"/>
          </a:p>
          <a:p>
            <a:pPr lvl="0"/>
            <a:r>
              <a:rPr lang="en-US" sz="1400" dirty="0" err="1"/>
              <a:t>Account_Number</a:t>
            </a:r>
            <a:endParaRPr lang="en-US" sz="1400" dirty="0"/>
          </a:p>
          <a:p>
            <a:pPr lvl="0"/>
            <a:r>
              <a:rPr lang="en-US" sz="1400" dirty="0" err="1"/>
              <a:t>First_Name</a:t>
            </a:r>
            <a:endParaRPr lang="en-US" sz="1400" dirty="0"/>
          </a:p>
          <a:p>
            <a:pPr lvl="0"/>
            <a:r>
              <a:rPr lang="en-US" sz="1400" dirty="0" err="1"/>
              <a:t>Last_Name</a:t>
            </a:r>
            <a:endParaRPr lang="en-US" sz="1400" dirty="0"/>
          </a:p>
          <a:p>
            <a:pPr lvl="0"/>
            <a:r>
              <a:rPr lang="en-US" sz="1400" dirty="0" err="1"/>
              <a:t>Zip_Code</a:t>
            </a:r>
            <a:endParaRPr lang="en-US" sz="1400" dirty="0"/>
          </a:p>
          <a:p>
            <a:pPr lvl="0"/>
            <a:r>
              <a:rPr lang="en-US" sz="1400" dirty="0" err="1"/>
              <a:t>Country_Code</a:t>
            </a:r>
            <a:endParaRPr lang="en-US" sz="1400" dirty="0"/>
          </a:p>
          <a:p>
            <a:pPr lvl="0"/>
            <a:r>
              <a:rPr lang="en-US" sz="1400" dirty="0" err="1"/>
              <a:t>Income_Annual</a:t>
            </a:r>
            <a:endParaRPr lang="en-US" sz="1400" dirty="0"/>
          </a:p>
          <a:p>
            <a:pPr lvl="0"/>
            <a:r>
              <a:rPr lang="en-US" sz="1400" dirty="0" err="1"/>
              <a:t>Total_Mortgage_Balances</a:t>
            </a:r>
            <a:endParaRPr lang="en-US" sz="1400" dirty="0"/>
          </a:p>
          <a:p>
            <a:pPr lvl="0"/>
            <a:r>
              <a:rPr lang="en-US" sz="1400" dirty="0" err="1"/>
              <a:t>Total_HE_Balances</a:t>
            </a:r>
            <a:endParaRPr lang="en-US" sz="1400" dirty="0"/>
          </a:p>
          <a:p>
            <a:pPr lvl="0"/>
            <a:r>
              <a:rPr lang="en-US" sz="1400" dirty="0" err="1"/>
              <a:t>Num_Trades_Past_Due</a:t>
            </a:r>
            <a:endParaRPr lang="en-US" sz="1400" dirty="0"/>
          </a:p>
          <a:p>
            <a:pPr lvl="0"/>
            <a:r>
              <a:rPr lang="en-US" sz="1400" dirty="0" err="1"/>
              <a:t>Num_HE_Trades</a:t>
            </a:r>
            <a:endParaRPr lang="en-US" sz="1400"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endParaRPr lang="en-US" sz="1400" b="1" dirty="0"/>
          </a:p>
          <a:p>
            <a:r>
              <a:rPr lang="en-US" sz="1400" b="1" dirty="0"/>
              <a:t>Loans</a:t>
            </a:r>
            <a:endParaRPr lang="en-US" sz="1400" dirty="0"/>
          </a:p>
          <a:p>
            <a:pPr lvl="0"/>
            <a:r>
              <a:rPr lang="en-US" sz="1400" dirty="0" err="1"/>
              <a:t>Account_Number</a:t>
            </a:r>
            <a:endParaRPr lang="en-US" sz="1400" dirty="0"/>
          </a:p>
          <a:p>
            <a:pPr lvl="0"/>
            <a:r>
              <a:rPr lang="en-US" sz="1400" dirty="0"/>
              <a:t>Month</a:t>
            </a:r>
          </a:p>
          <a:p>
            <a:pPr lvl="0"/>
            <a:r>
              <a:rPr lang="en-US" sz="1400" dirty="0"/>
              <a:t>Product</a:t>
            </a:r>
          </a:p>
          <a:p>
            <a:pPr lvl="0"/>
            <a:r>
              <a:rPr lang="en-US" sz="1400" dirty="0" err="1"/>
              <a:t>FICO_Score_Original</a:t>
            </a:r>
            <a:endParaRPr lang="en-US" sz="1400" dirty="0"/>
          </a:p>
          <a:p>
            <a:pPr lvl="0"/>
            <a:r>
              <a:rPr lang="en-US" sz="1400" dirty="0" err="1"/>
              <a:t>FICO_Score_Current</a:t>
            </a:r>
            <a:endParaRPr lang="en-US" sz="1400" dirty="0"/>
          </a:p>
          <a:p>
            <a:pPr lvl="0"/>
            <a:r>
              <a:rPr lang="en-US" sz="1400" dirty="0" err="1"/>
              <a:t>Origination_Date</a:t>
            </a:r>
            <a:endParaRPr lang="en-US" sz="1400" dirty="0"/>
          </a:p>
          <a:p>
            <a:pPr lvl="0"/>
            <a:r>
              <a:rPr lang="en-US" sz="1400" dirty="0" err="1"/>
              <a:t>Maturity_Date</a:t>
            </a:r>
            <a:endParaRPr lang="en-US" sz="1400" dirty="0"/>
          </a:p>
          <a:p>
            <a:pPr lvl="0"/>
            <a:r>
              <a:rPr lang="en-US" sz="1400" dirty="0"/>
              <a:t>Commitments</a:t>
            </a:r>
          </a:p>
          <a:p>
            <a:pPr lvl="0"/>
            <a:r>
              <a:rPr lang="en-US" sz="1400" dirty="0" err="1"/>
              <a:t>Outstandings</a:t>
            </a:r>
            <a:endParaRPr lang="en-US" sz="1400" dirty="0"/>
          </a:p>
          <a:p>
            <a:pPr lvl="0"/>
            <a:r>
              <a:rPr lang="en-US" sz="1400" dirty="0" err="1"/>
              <a:t>LTV_Original</a:t>
            </a:r>
            <a:endParaRPr lang="en-US" sz="1400" dirty="0"/>
          </a:p>
          <a:p>
            <a:pPr lvl="0"/>
            <a:r>
              <a:rPr lang="en-US" sz="1400" dirty="0" err="1"/>
              <a:t>LTV_Current</a:t>
            </a:r>
            <a:endParaRPr lang="en-US" sz="1400" dirty="0"/>
          </a:p>
          <a:p>
            <a:pPr lvl="0"/>
            <a:r>
              <a:rPr lang="en-US" sz="1400" dirty="0" err="1"/>
              <a:t>Lien_Position</a:t>
            </a:r>
            <a:endParaRPr lang="en-US" sz="1400" dirty="0"/>
          </a:p>
          <a:p>
            <a:pPr lvl="0"/>
            <a:r>
              <a:rPr lang="en-US" sz="1400" dirty="0" err="1"/>
              <a:t>Day_Past_Due</a:t>
            </a:r>
            <a:endParaRPr lang="en-US" sz="1400" dirty="0"/>
          </a:p>
          <a:p>
            <a:pPr lvl="0"/>
            <a:r>
              <a:rPr lang="en-US" sz="1400" dirty="0" err="1"/>
              <a:t>Interest_Variability_Code</a:t>
            </a:r>
            <a:endParaRPr lang="en-US" sz="1400" dirty="0"/>
          </a:p>
          <a:p>
            <a:pPr lvl="0"/>
            <a:r>
              <a:rPr lang="en-US" sz="1400" dirty="0" err="1"/>
              <a:t>Collateral_Value</a:t>
            </a:r>
            <a:endParaRPr lang="en-US" sz="1400" dirty="0"/>
          </a:p>
          <a:p>
            <a:pPr lvl="0"/>
            <a:r>
              <a:rPr lang="en-US" sz="1400" dirty="0" err="1"/>
              <a:t>Payment_Amount</a:t>
            </a:r>
            <a:endParaRPr lang="en-US" sz="1400" dirty="0"/>
          </a:p>
          <a:p>
            <a:pPr lvl="0"/>
            <a:r>
              <a:rPr lang="en-US" sz="1400" dirty="0" err="1"/>
              <a:t>Origination_DTI</a:t>
            </a:r>
            <a:endParaRPr lang="en-US" sz="1400" dirty="0"/>
          </a:p>
          <a:p>
            <a:pPr lvl="0"/>
            <a:r>
              <a:rPr lang="en-US" sz="1400" dirty="0"/>
              <a:t>APR</a:t>
            </a:r>
          </a:p>
          <a:p>
            <a:endParaRPr lang="en-US" sz="1500" b="1" dirty="0"/>
          </a:p>
        </p:txBody>
      </p:sp>
    </p:spTree>
    <p:extLst>
      <p:ext uri="{BB962C8B-B14F-4D97-AF65-F5344CB8AC3E}">
        <p14:creationId xmlns:p14="http://schemas.microsoft.com/office/powerpoint/2010/main" val="174153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300" y="740182"/>
            <a:ext cx="6248400" cy="5262979"/>
          </a:xfrm>
          <a:prstGeom prst="rect">
            <a:avLst/>
          </a:prstGeom>
          <a:noFill/>
        </p:spPr>
        <p:txBody>
          <a:bodyPr wrap="square" rtlCol="0">
            <a:spAutoFit/>
          </a:bodyPr>
          <a:lstStyle/>
          <a:p>
            <a:pPr algn="just"/>
            <a:r>
              <a:rPr lang="en-US" sz="1600" dirty="0"/>
              <a:t>When tackling a problem, occasionally a simple brute force solution can be tempting rather than designing a flexible and efficient solution. This concept can be shown below:</a:t>
            </a:r>
          </a:p>
          <a:p>
            <a:pPr algn="just"/>
            <a:endParaRPr lang="en-US" sz="1600" dirty="0"/>
          </a:p>
          <a:p>
            <a:pPr algn="just"/>
            <a:r>
              <a:rPr lang="en-US" sz="1600" dirty="0"/>
              <a:t>By starting at the top of the pyramid of single digit numbers and moving </a:t>
            </a:r>
            <a:r>
              <a:rPr lang="en-US" sz="1600" u="sng" dirty="0"/>
              <a:t>only to adjacent numbers</a:t>
            </a:r>
            <a:r>
              <a:rPr lang="en-US" sz="1600" dirty="0"/>
              <a:t> on the next row, the path that results in the largest sum is shown in red (</a:t>
            </a:r>
            <a:r>
              <a:rPr lang="en-US" sz="1600" b="1" dirty="0">
                <a:solidFill>
                  <a:srgbClr val="FF0000"/>
                </a:solidFill>
              </a:rPr>
              <a:t>24</a:t>
            </a:r>
            <a:r>
              <a:rPr lang="en-US" sz="1600" dirty="0"/>
              <a:t>):  </a:t>
            </a:r>
            <a:endParaRPr lang="en-US" sz="1600" b="1" i="1" dirty="0"/>
          </a:p>
          <a:p>
            <a:pPr algn="just"/>
            <a:endParaRPr lang="en-US" sz="1600" b="1" i="1" dirty="0"/>
          </a:p>
          <a:p>
            <a:pPr algn="ctr"/>
            <a:r>
              <a:rPr lang="en-US" sz="1200" b="1" dirty="0">
                <a:solidFill>
                  <a:srgbClr val="FF0000"/>
                </a:solidFill>
                <a:latin typeface="Arial" panose="020B0604020202020204" pitchFamily="34" charset="0"/>
                <a:cs typeface="Arial" panose="020B0604020202020204" pitchFamily="34" charset="0"/>
              </a:rPr>
              <a:t>2</a:t>
            </a:r>
          </a:p>
          <a:p>
            <a:pPr algn="ctr"/>
            <a:r>
              <a:rPr lang="en-US" sz="1200" b="1" dirty="0">
                <a:solidFill>
                  <a:srgbClr val="FF0000"/>
                </a:solidFill>
                <a:latin typeface="Arial" panose="020B0604020202020204" pitchFamily="34" charset="0"/>
                <a:cs typeface="Arial" panose="020B0604020202020204" pitchFamily="34" charset="0"/>
              </a:rPr>
              <a:t>8 </a:t>
            </a:r>
            <a:r>
              <a:rPr lang="en-US" sz="1200" dirty="0">
                <a:latin typeface="Arial" panose="020B0604020202020204" pitchFamily="34" charset="0"/>
                <a:cs typeface="Arial" panose="020B0604020202020204" pitchFamily="34" charset="0"/>
              </a:rPr>
              <a:t> 5</a:t>
            </a:r>
          </a:p>
          <a:p>
            <a:pPr algn="ctr"/>
            <a:r>
              <a:rPr lang="en-US" sz="1200" dirty="0">
                <a:latin typeface="Arial" panose="020B0604020202020204" pitchFamily="34" charset="0"/>
                <a:cs typeface="Arial" panose="020B0604020202020204" pitchFamily="34" charset="0"/>
              </a:rPr>
              <a:t>2  </a:t>
            </a:r>
            <a:r>
              <a:rPr lang="en-US" sz="1200" b="1" dirty="0">
                <a:solidFill>
                  <a:srgbClr val="FF0000"/>
                </a:solidFill>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 6</a:t>
            </a:r>
          </a:p>
          <a:p>
            <a:pPr algn="ctr"/>
            <a:r>
              <a:rPr lang="en-US" sz="1200" dirty="0">
                <a:latin typeface="Arial" panose="020B0604020202020204" pitchFamily="34" charset="0"/>
                <a:cs typeface="Arial" panose="020B0604020202020204" pitchFamily="34" charset="0"/>
              </a:rPr>
              <a:t>7  5  </a:t>
            </a:r>
            <a:r>
              <a:rPr lang="en-US" sz="1200" b="1" dirty="0">
                <a:solidFill>
                  <a:srgbClr val="FF0000"/>
                </a:solidFill>
                <a:latin typeface="Arial" panose="020B0604020202020204" pitchFamily="34" charset="0"/>
                <a:cs typeface="Arial" panose="020B0604020202020204" pitchFamily="34" charset="0"/>
              </a:rPr>
              <a:t>9</a:t>
            </a:r>
            <a:r>
              <a:rPr lang="en-US" sz="1200" dirty="0">
                <a:latin typeface="Arial" panose="020B0604020202020204" pitchFamily="34" charset="0"/>
                <a:cs typeface="Arial" panose="020B0604020202020204" pitchFamily="34" charset="0"/>
              </a:rPr>
              <a:t>  1</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2 + 8 + 5 + 9 = </a:t>
            </a:r>
            <a:r>
              <a:rPr lang="en-US" sz="1200" b="1" dirty="0">
                <a:solidFill>
                  <a:srgbClr val="FF0000"/>
                </a:solidFill>
                <a:latin typeface="Arial" panose="020B0604020202020204" pitchFamily="34" charset="0"/>
                <a:cs typeface="Arial" panose="020B0604020202020204" pitchFamily="34" charset="0"/>
              </a:rPr>
              <a:t>24</a:t>
            </a:r>
          </a:p>
          <a:p>
            <a:pPr algn="just"/>
            <a:endParaRPr lang="en-US" sz="1600" b="1" i="1" dirty="0"/>
          </a:p>
          <a:p>
            <a:pPr algn="just"/>
            <a:r>
              <a:rPr lang="en-US" sz="1600" dirty="0"/>
              <a:t>At that scale, you could simply check all options with pen and pencil. However, as the pyramid grows, the need for a more efficient solution becomes evident. Using the same rules shown above, design an efficient solution to find the path resulting in the largest sum of the two digit numbers through the pyramid provided (Pyramid.txt)  </a:t>
            </a:r>
          </a:p>
          <a:p>
            <a:pPr algn="just"/>
            <a:endParaRPr lang="en-US" sz="1600" b="1" i="1" dirty="0"/>
          </a:p>
          <a:p>
            <a:pPr algn="ctr"/>
            <a:endParaRPr lang="en-US" sz="1200" b="1" i="1" dirty="0">
              <a:latin typeface="Arial" panose="020B0604020202020204" pitchFamily="34" charset="0"/>
              <a:cs typeface="Arial" panose="020B0604020202020204" pitchFamily="34" charset="0"/>
            </a:endParaRPr>
          </a:p>
          <a:p>
            <a:pPr algn="ctr"/>
            <a:r>
              <a:rPr lang="en-US" sz="1200" b="1" i="1" u="sng" dirty="0">
                <a:solidFill>
                  <a:srgbClr val="FF0000"/>
                </a:solidFill>
                <a:latin typeface="Arial" panose="020B0604020202020204" pitchFamily="34" charset="0"/>
                <a:cs typeface="Arial" panose="020B0604020202020204" pitchFamily="34" charset="0"/>
              </a:rPr>
              <a:t>Solution:  2049</a:t>
            </a:r>
          </a:p>
        </p:txBody>
      </p:sp>
      <p:sp>
        <p:nvSpPr>
          <p:cNvPr id="2" name="Slide Number Placeholder 1"/>
          <p:cNvSpPr>
            <a:spLocks noGrp="1"/>
          </p:cNvSpPr>
          <p:nvPr>
            <p:ph type="sldNum" sz="quarter" idx="12"/>
          </p:nvPr>
        </p:nvSpPr>
        <p:spPr/>
        <p:txBody>
          <a:bodyPr/>
          <a:lstStyle/>
          <a:p>
            <a:fld id="{6BF485E3-237A-45C1-ACFB-04D887CBE83F}" type="slidenum">
              <a:rPr lang="en-US" smtClean="0"/>
              <a:t>6</a:t>
            </a:fld>
            <a:endParaRPr lang="en-US"/>
          </a:p>
        </p:txBody>
      </p:sp>
      <p:pic>
        <p:nvPicPr>
          <p:cNvPr id="5" name="Picture 2" descr="https://keynet.keybank.com/knimage.nsf/Key-logo-icon-only-RGB.gif">
            <a:extLst>
              <a:ext uri="{FF2B5EF4-FFF2-40B4-BE49-F238E27FC236}">
                <a16:creationId xmlns:a16="http://schemas.microsoft.com/office/drawing/2014/main" id="{42FC9081-9E7B-4B19-B4F6-1152A90D070D}"/>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1E2332C-C122-4C6F-A62A-F987B98BD6F3}"/>
              </a:ext>
            </a:extLst>
          </p:cNvPr>
          <p:cNvSpPr/>
          <p:nvPr/>
        </p:nvSpPr>
        <p:spPr>
          <a:xfrm>
            <a:off x="-63500" y="93851"/>
            <a:ext cx="6769100" cy="523220"/>
          </a:xfrm>
          <a:prstGeom prst="rect">
            <a:avLst/>
          </a:prstGeom>
        </p:spPr>
        <p:txBody>
          <a:bodyPr wrap="square">
            <a:spAutoFit/>
          </a:bodyPr>
          <a:lstStyle/>
          <a:p>
            <a:r>
              <a:rPr lang="en-US" sz="2800" b="1" dirty="0">
                <a:solidFill>
                  <a:srgbClr val="C00000"/>
                </a:solidFill>
                <a:latin typeface="Arial"/>
              </a:rPr>
              <a:t>Option 3: Sum Pathing</a:t>
            </a:r>
            <a:endParaRPr lang="en-US" sz="2800" b="1" dirty="0"/>
          </a:p>
        </p:txBody>
      </p:sp>
    </p:spTree>
    <p:extLst>
      <p:ext uri="{BB962C8B-B14F-4D97-AF65-F5344CB8AC3E}">
        <p14:creationId xmlns:p14="http://schemas.microsoft.com/office/powerpoint/2010/main" val="27803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300" y="740182"/>
            <a:ext cx="6248400" cy="7971413"/>
          </a:xfrm>
          <a:prstGeom prst="rect">
            <a:avLst/>
          </a:prstGeom>
          <a:noFill/>
        </p:spPr>
        <p:txBody>
          <a:bodyPr wrap="square" rtlCol="0">
            <a:spAutoFit/>
          </a:bodyPr>
          <a:lstStyle/>
          <a:p>
            <a:pPr algn="just"/>
            <a:r>
              <a:rPr lang="en-US" sz="1600" dirty="0"/>
              <a:t>Any three points plotted at random on a Cartesian plane form a triangle.  Consider the following two triangles:</a:t>
            </a:r>
          </a:p>
          <a:p>
            <a:pPr algn="just"/>
            <a:endParaRPr lang="en-US" sz="400" dirty="0"/>
          </a:p>
          <a:p>
            <a:pPr algn="just"/>
            <a:r>
              <a:rPr lang="en-US" sz="2000" b="1" dirty="0">
                <a:solidFill>
                  <a:schemeClr val="accent6"/>
                </a:solidFill>
              </a:rPr>
              <a:t>ABC</a:t>
            </a:r>
            <a:r>
              <a:rPr lang="en-US" sz="1600" dirty="0"/>
              <a:t>   -   </a:t>
            </a:r>
            <a:r>
              <a:rPr lang="en-US" sz="1600" b="1" dirty="0">
                <a:solidFill>
                  <a:schemeClr val="accent6"/>
                </a:solidFill>
              </a:rPr>
              <a:t>A </a:t>
            </a:r>
            <a:r>
              <a:rPr lang="en-US" sz="1600" dirty="0"/>
              <a:t>(-340, 495)   </a:t>
            </a:r>
            <a:r>
              <a:rPr lang="en-US" sz="1600" b="1" dirty="0">
                <a:solidFill>
                  <a:schemeClr val="accent6"/>
                </a:solidFill>
              </a:rPr>
              <a:t>B </a:t>
            </a:r>
            <a:r>
              <a:rPr lang="en-US" sz="1600" dirty="0"/>
              <a:t>(-153, -910)   </a:t>
            </a:r>
            <a:r>
              <a:rPr lang="en-US" sz="1600" b="1" dirty="0">
                <a:solidFill>
                  <a:schemeClr val="accent6"/>
                </a:solidFill>
              </a:rPr>
              <a:t>C </a:t>
            </a:r>
            <a:r>
              <a:rPr lang="en-US" sz="1600" dirty="0"/>
              <a:t>(835, -947)</a:t>
            </a:r>
          </a:p>
          <a:p>
            <a:pPr algn="just"/>
            <a:r>
              <a:rPr lang="en-US" sz="2000" b="1" dirty="0">
                <a:solidFill>
                  <a:schemeClr val="tx2"/>
                </a:solidFill>
              </a:rPr>
              <a:t>XYZ</a:t>
            </a:r>
            <a:r>
              <a:rPr lang="en-US" sz="1600" dirty="0"/>
              <a:t>   -    </a:t>
            </a:r>
            <a:r>
              <a:rPr lang="en-US" sz="1600" b="1" dirty="0">
                <a:solidFill>
                  <a:schemeClr val="tx2"/>
                </a:solidFill>
              </a:rPr>
              <a:t>X</a:t>
            </a:r>
            <a:r>
              <a:rPr lang="en-US" sz="1600" b="1" dirty="0">
                <a:solidFill>
                  <a:schemeClr val="accent6"/>
                </a:solidFill>
              </a:rPr>
              <a:t> </a:t>
            </a:r>
            <a:r>
              <a:rPr lang="en-US" sz="1600" dirty="0"/>
              <a:t>(-175, 41)   </a:t>
            </a:r>
            <a:r>
              <a:rPr lang="en-US" sz="1600" b="1" dirty="0">
                <a:solidFill>
                  <a:schemeClr val="tx2"/>
                </a:solidFill>
              </a:rPr>
              <a:t>Y</a:t>
            </a:r>
            <a:r>
              <a:rPr lang="en-US" sz="1600" b="1" dirty="0">
                <a:solidFill>
                  <a:schemeClr val="accent6"/>
                </a:solidFill>
              </a:rPr>
              <a:t> </a:t>
            </a:r>
            <a:r>
              <a:rPr lang="en-US" sz="1600" dirty="0"/>
              <a:t>(-421, -714)   </a:t>
            </a:r>
            <a:r>
              <a:rPr lang="en-US" sz="1600" b="1" dirty="0">
                <a:solidFill>
                  <a:schemeClr val="tx2"/>
                </a:solidFill>
              </a:rPr>
              <a:t>Z</a:t>
            </a:r>
            <a:r>
              <a:rPr lang="en-US" sz="1600" b="1" dirty="0">
                <a:solidFill>
                  <a:schemeClr val="accent6"/>
                </a:solidFill>
              </a:rPr>
              <a:t> </a:t>
            </a:r>
            <a:r>
              <a:rPr lang="en-US" sz="1600" dirty="0"/>
              <a:t>(574, -645)</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200" dirty="0"/>
          </a:p>
          <a:p>
            <a:pPr algn="just"/>
            <a:r>
              <a:rPr lang="en-US" sz="1600" dirty="0"/>
              <a:t>It can be verified that triangle </a:t>
            </a:r>
            <a:r>
              <a:rPr lang="en-US" sz="1600" b="1" dirty="0">
                <a:solidFill>
                  <a:schemeClr val="accent6"/>
                </a:solidFill>
              </a:rPr>
              <a:t>ABC</a:t>
            </a:r>
            <a:r>
              <a:rPr lang="en-US" sz="1600" dirty="0"/>
              <a:t> contains the origin (0,0), whereas triangle </a:t>
            </a:r>
            <a:r>
              <a:rPr lang="en-US" sz="1600" b="1" dirty="0">
                <a:solidFill>
                  <a:schemeClr val="tx2"/>
                </a:solidFill>
              </a:rPr>
              <a:t>XYZ</a:t>
            </a:r>
            <a:r>
              <a:rPr lang="en-US" sz="1600" dirty="0"/>
              <a:t> does not.</a:t>
            </a:r>
          </a:p>
          <a:p>
            <a:pPr algn="just"/>
            <a:endParaRPr lang="en-US" sz="1600" dirty="0"/>
          </a:p>
          <a:p>
            <a:pPr algn="just"/>
            <a:r>
              <a:rPr lang="en-US" sz="1600" dirty="0"/>
              <a:t>Using the provided file (Triangles.txt) containing the coordinates of one thousand triangles, find the number of triangles for which the interior contains the origin. Triangle ABC is the first record.</a:t>
            </a:r>
            <a:endParaRPr lang="en-US" sz="1200" b="1" i="1" dirty="0">
              <a:latin typeface="Arial" panose="020B0604020202020204" pitchFamily="34" charset="0"/>
              <a:cs typeface="Arial" panose="020B0604020202020204" pitchFamily="34" charset="0"/>
            </a:endParaRPr>
          </a:p>
          <a:p>
            <a:pPr algn="ctr"/>
            <a:endParaRPr lang="en-US" sz="1200" b="1" i="1" dirty="0">
              <a:latin typeface="Arial" panose="020B0604020202020204" pitchFamily="34" charset="0"/>
              <a:cs typeface="Arial" panose="020B0604020202020204" pitchFamily="34" charset="0"/>
            </a:endParaRPr>
          </a:p>
          <a:p>
            <a:pPr algn="ctr"/>
            <a:r>
              <a:rPr lang="en-US" sz="1200" b="1" i="1" u="sng" dirty="0">
                <a:solidFill>
                  <a:srgbClr val="FF0000"/>
                </a:solidFill>
                <a:latin typeface="Arial" panose="020B0604020202020204" pitchFamily="34" charset="0"/>
                <a:cs typeface="Arial" panose="020B0604020202020204" pitchFamily="34" charset="0"/>
              </a:rPr>
              <a:t>Solution:  270</a:t>
            </a:r>
          </a:p>
        </p:txBody>
      </p:sp>
      <p:sp>
        <p:nvSpPr>
          <p:cNvPr id="2" name="Slide Number Placeholder 1"/>
          <p:cNvSpPr>
            <a:spLocks noGrp="1"/>
          </p:cNvSpPr>
          <p:nvPr>
            <p:ph type="sldNum" sz="quarter" idx="12"/>
          </p:nvPr>
        </p:nvSpPr>
        <p:spPr/>
        <p:txBody>
          <a:bodyPr/>
          <a:lstStyle/>
          <a:p>
            <a:fld id="{6BF485E3-237A-45C1-ACFB-04D887CBE83F}" type="slidenum">
              <a:rPr lang="en-US" smtClean="0"/>
              <a:t>7</a:t>
            </a:fld>
            <a:endParaRPr lang="en-US"/>
          </a:p>
        </p:txBody>
      </p:sp>
      <p:pic>
        <p:nvPicPr>
          <p:cNvPr id="5" name="Picture 2" descr="https://keynet.keybank.com/knimage.nsf/Key-logo-icon-only-RGB.gif">
            <a:extLst>
              <a:ext uri="{FF2B5EF4-FFF2-40B4-BE49-F238E27FC236}">
                <a16:creationId xmlns:a16="http://schemas.microsoft.com/office/drawing/2014/main" id="{42FC9081-9E7B-4B19-B4F6-1152A90D070D}"/>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1E2332C-C122-4C6F-A62A-F987B98BD6F3}"/>
              </a:ext>
            </a:extLst>
          </p:cNvPr>
          <p:cNvSpPr/>
          <p:nvPr/>
        </p:nvSpPr>
        <p:spPr>
          <a:xfrm>
            <a:off x="-63500" y="93851"/>
            <a:ext cx="6769100" cy="523220"/>
          </a:xfrm>
          <a:prstGeom prst="rect">
            <a:avLst/>
          </a:prstGeom>
        </p:spPr>
        <p:txBody>
          <a:bodyPr wrap="square">
            <a:spAutoFit/>
          </a:bodyPr>
          <a:lstStyle/>
          <a:p>
            <a:r>
              <a:rPr lang="en-US" sz="2800" b="1" dirty="0">
                <a:solidFill>
                  <a:srgbClr val="C00000"/>
                </a:solidFill>
                <a:latin typeface="Arial"/>
              </a:rPr>
              <a:t>Option 4:  Origin Containment </a:t>
            </a:r>
            <a:endParaRPr lang="en-US" sz="2800" b="1" dirty="0"/>
          </a:p>
        </p:txBody>
      </p:sp>
      <p:pic>
        <p:nvPicPr>
          <p:cNvPr id="4" name="Picture 3">
            <a:extLst>
              <a:ext uri="{FF2B5EF4-FFF2-40B4-BE49-F238E27FC236}">
                <a16:creationId xmlns:a16="http://schemas.microsoft.com/office/drawing/2014/main" id="{4C5FA9A4-5F9F-4531-9EB3-2BC3D32C2AB0}"/>
              </a:ext>
            </a:extLst>
          </p:cNvPr>
          <p:cNvPicPr>
            <a:picLocks noChangeAspect="1"/>
          </p:cNvPicPr>
          <p:nvPr/>
        </p:nvPicPr>
        <p:blipFill>
          <a:blip r:embed="rId3"/>
          <a:stretch>
            <a:fillRect/>
          </a:stretch>
        </p:blipFill>
        <p:spPr>
          <a:xfrm>
            <a:off x="442496" y="2074225"/>
            <a:ext cx="5973009" cy="4258269"/>
          </a:xfrm>
          <a:prstGeom prst="rect">
            <a:avLst/>
          </a:prstGeom>
        </p:spPr>
      </p:pic>
    </p:spTree>
    <p:extLst>
      <p:ext uri="{BB962C8B-B14F-4D97-AF65-F5344CB8AC3E}">
        <p14:creationId xmlns:p14="http://schemas.microsoft.com/office/powerpoint/2010/main" val="180818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932"/>
            <a:ext cx="6629400" cy="523220"/>
          </a:xfrm>
          <a:prstGeom prst="rect">
            <a:avLst/>
          </a:prstGeom>
          <a:noFill/>
        </p:spPr>
        <p:txBody>
          <a:bodyPr wrap="square" rtlCol="0">
            <a:spAutoFit/>
          </a:bodyPr>
          <a:lstStyle/>
          <a:p>
            <a:r>
              <a:rPr lang="en-US" sz="2800" b="1" dirty="0">
                <a:solidFill>
                  <a:srgbClr val="C00000"/>
                </a:solidFill>
                <a:latin typeface="Arial"/>
              </a:rPr>
              <a:t>  Option 5:  Tic Tac Toe Algorithm</a:t>
            </a:r>
            <a:endParaRPr lang="en-US" sz="2800" b="1" dirty="0"/>
          </a:p>
        </p:txBody>
      </p:sp>
      <p:sp>
        <p:nvSpPr>
          <p:cNvPr id="5" name="TextBox 4"/>
          <p:cNvSpPr txBox="1"/>
          <p:nvPr/>
        </p:nvSpPr>
        <p:spPr>
          <a:xfrm>
            <a:off x="369552" y="685800"/>
            <a:ext cx="6118896" cy="4924425"/>
          </a:xfrm>
          <a:prstGeom prst="rect">
            <a:avLst/>
          </a:prstGeom>
          <a:noFill/>
        </p:spPr>
        <p:txBody>
          <a:bodyPr wrap="square" rtlCol="0">
            <a:spAutoFit/>
          </a:bodyPr>
          <a:lstStyle/>
          <a:p>
            <a:pPr algn="just"/>
            <a:r>
              <a:rPr lang="en-US" sz="1600" dirty="0"/>
              <a:t>Tic-Tac-Toe, or X’s and O’s, is a paper-and-pencil game where two players, X and O, take turns marking the spaces on a 3×3 grid. The player who succeeds in placing three of their marks in a horizontal, vertical, or diagonal row wins the game.</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000" dirty="0"/>
          </a:p>
          <a:p>
            <a:pPr algn="just"/>
            <a:r>
              <a:rPr lang="en-US" sz="1600" dirty="0"/>
              <a:t>Imagine you and your friends have suddenly become extremely competitive Tic-Tac-Toe players. In an effort to save the thousands of pounds of paper used in your games, you have volunteered to design a digital form of the game for two human players. In order to accomplish this, you will need to design the underlying logic to evaluate the current state of the game at each turn. </a:t>
            </a:r>
          </a:p>
          <a:p>
            <a:pPr algn="just"/>
            <a:endParaRPr lang="en-US" sz="1600" dirty="0"/>
          </a:p>
          <a:p>
            <a:pPr algn="just"/>
            <a:r>
              <a:rPr lang="en-US" sz="1600" dirty="0"/>
              <a:t>Build an algorithm which covers all steps of any single turn of Tic-Tac-Toe. Your algorithm at a minimum should decide whose turn it is, the turns result, and allow for user input. </a:t>
            </a:r>
          </a:p>
        </p:txBody>
      </p:sp>
      <p:sp>
        <p:nvSpPr>
          <p:cNvPr id="2" name="Slide Number Placeholder 1"/>
          <p:cNvSpPr>
            <a:spLocks noGrp="1"/>
          </p:cNvSpPr>
          <p:nvPr>
            <p:ph type="sldNum" sz="quarter" idx="12"/>
          </p:nvPr>
        </p:nvSpPr>
        <p:spPr/>
        <p:txBody>
          <a:bodyPr/>
          <a:lstStyle/>
          <a:p>
            <a:fld id="{6BF485E3-237A-45C1-ACFB-04D887CBE83F}" type="slidenum">
              <a:rPr lang="en-US" smtClean="0"/>
              <a:t>8</a:t>
            </a:fld>
            <a:endParaRPr lang="en-US"/>
          </a:p>
        </p:txBody>
      </p:sp>
      <p:pic>
        <p:nvPicPr>
          <p:cNvPr id="6" name="Picture 2" descr="https://keynet.keybank.com/knimage.nsf/Key-logo-icon-only-RGB.gif">
            <a:extLst>
              <a:ext uri="{FF2B5EF4-FFF2-40B4-BE49-F238E27FC236}">
                <a16:creationId xmlns:a16="http://schemas.microsoft.com/office/drawing/2014/main" id="{496B0971-97B3-4BBB-839E-BAFB38B02C41}"/>
              </a:ext>
            </a:extLst>
          </p:cNvPr>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368300" y="8230062"/>
            <a:ext cx="711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89DB60C2-B3C0-4AE5-B762-BA2CF5D23983}"/>
              </a:ext>
            </a:extLst>
          </p:cNvPr>
          <p:cNvPicPr>
            <a:picLocks noChangeAspect="1"/>
          </p:cNvPicPr>
          <p:nvPr/>
        </p:nvPicPr>
        <p:blipFill>
          <a:blip r:embed="rId3"/>
          <a:stretch>
            <a:fillRect/>
          </a:stretch>
        </p:blipFill>
        <p:spPr>
          <a:xfrm>
            <a:off x="354656" y="1828800"/>
            <a:ext cx="6148688" cy="1119300"/>
          </a:xfrm>
          <a:prstGeom prst="rect">
            <a:avLst/>
          </a:prstGeom>
        </p:spPr>
      </p:pic>
    </p:spTree>
    <p:extLst>
      <p:ext uri="{BB962C8B-B14F-4D97-AF65-F5344CB8AC3E}">
        <p14:creationId xmlns:p14="http://schemas.microsoft.com/office/powerpoint/2010/main" val="2578682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414D51FCB4144BBBBEDBE3BBB6372E" ma:contentTypeVersion="8" ma:contentTypeDescription="Create a new document." ma:contentTypeScope="" ma:versionID="17bf919522bf456fa7d71d27331a9eed">
  <xsd:schema xmlns:xsd="http://www.w3.org/2001/XMLSchema" xmlns:xs="http://www.w3.org/2001/XMLSchema" xmlns:p="http://schemas.microsoft.com/office/2006/metadata/properties" xmlns:ns3="36a9dde8-5c2d-40b2-89df-224c64cf0ac6" targetNamespace="http://schemas.microsoft.com/office/2006/metadata/properties" ma:root="true" ma:fieldsID="1a8d1851ae1b1c08f06cdf83e227d226" ns3:_="">
    <xsd:import namespace="36a9dde8-5c2d-40b2-89df-224c64cf0ac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9dde8-5c2d-40b2-89df-224c64cf0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88BABC-B278-4E26-AAB6-40A931EFAF7D}">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36a9dde8-5c2d-40b2-89df-224c64cf0ac6"/>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F6E741F-DB61-4D77-B2FA-18CBAB25B837}">
  <ds:schemaRefs>
    <ds:schemaRef ds:uri="http://schemas.microsoft.com/sharepoint/v3/contenttype/forms"/>
  </ds:schemaRefs>
</ds:datastoreItem>
</file>

<file path=customXml/itemProps3.xml><?xml version="1.0" encoding="utf-8"?>
<ds:datastoreItem xmlns:ds="http://schemas.openxmlformats.org/officeDocument/2006/customXml" ds:itemID="{E83ED37A-D4D4-488D-9BDE-1AF470C3ED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9dde8-5c2d-40b2-89df-224c64cf0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807</TotalTime>
  <Words>1303</Words>
  <Application>Microsoft Office PowerPoint</Application>
  <PresentationFormat>On-screen Show (4:3)</PresentationFormat>
  <Paragraphs>154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Key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Lady, Jason R</dc:creator>
  <cp:lastModifiedBy>Seadler, Bradley T</cp:lastModifiedBy>
  <cp:revision>53</cp:revision>
  <cp:lastPrinted>2019-08-28T11:32:44Z</cp:lastPrinted>
  <dcterms:created xsi:type="dcterms:W3CDTF">2017-10-13T12:45:35Z</dcterms:created>
  <dcterms:modified xsi:type="dcterms:W3CDTF">2020-10-15T12:35:45Z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0x010100C8414D51FCB4144BBBBEDBE3BBB6372E</vt:lpwstr>
  </property>
</Properties>
</file>