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89880" y="2574000"/>
            <a:ext cx="4493520" cy="149580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12;p19"/>
          <p:cNvSpPr/>
          <p:nvPr/>
        </p:nvSpPr>
        <p:spPr>
          <a:xfrm rot="5400000">
            <a:off x="4471200" y="532800"/>
            <a:ext cx="201600" cy="862812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00FF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9080" y="1719360"/>
            <a:ext cx="6339960" cy="212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69080" y="487080"/>
            <a:ext cx="118224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accent2"/>
                </a:solidFill>
                <a:effectLst/>
                <a:uFillTx/>
                <a:latin typeface="Manrope"/>
                <a:ea typeface="Manrope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99936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9;p5"/>
          <p:cNvSpPr/>
          <p:nvPr/>
        </p:nvSpPr>
        <p:spPr>
          <a:xfrm>
            <a:off x="118440" y="146520"/>
            <a:ext cx="8907120" cy="119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0000" y="458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4" name="Google Shape;25;p5"/>
          <p:cNvSpPr/>
          <p:nvPr/>
        </p:nvSpPr>
        <p:spPr>
          <a:xfrm rot="5400000">
            <a:off x="4492080" y="429840"/>
            <a:ext cx="222480" cy="89694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00FF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458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6" name="Google Shape;28;p6"/>
          <p:cNvSpPr/>
          <p:nvPr/>
        </p:nvSpPr>
        <p:spPr>
          <a:xfrm>
            <a:off x="136080" y="132480"/>
            <a:ext cx="8871840" cy="4952520"/>
          </a:xfrm>
          <a:prstGeom prst="roundRect">
            <a:avLst>
              <a:gd name="adj" fmla="val 5521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0;p7"/>
          <p:cNvSpPr/>
          <p:nvPr/>
        </p:nvSpPr>
        <p:spPr>
          <a:xfrm>
            <a:off x="118440" y="146520"/>
            <a:ext cx="8907120" cy="119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0000" y="458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33280" y="1896480"/>
            <a:ext cx="6876720" cy="120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28600" y="601920"/>
            <a:ext cx="4728240" cy="140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659200" y="0"/>
            <a:ext cx="34844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390320" y="3955680"/>
            <a:ext cx="636336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84120" y="1555560"/>
            <a:ext cx="6575760" cy="135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Manrope"/>
                <a:ea typeface="Manrope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18;p22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21;p23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13"/>
          <p:cNvSpPr/>
          <p:nvPr/>
        </p:nvSpPr>
        <p:spPr>
          <a:xfrm>
            <a:off x="228600" y="136080"/>
            <a:ext cx="3499920" cy="4871520"/>
          </a:xfrm>
          <a:prstGeom prst="roundRect">
            <a:avLst>
              <a:gd name="adj" fmla="val 8403"/>
            </a:avLst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4" name="Google Shape;48;p13"/>
          <p:cNvSpPr/>
          <p:nvPr/>
        </p:nvSpPr>
        <p:spPr>
          <a:xfrm>
            <a:off x="383400" y="379080"/>
            <a:ext cx="3191760" cy="27144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79440" y="228600"/>
            <a:ext cx="44442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228600" y="920880"/>
            <a:ext cx="502560" cy="44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xx%</a:t>
            </a: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228600" y="1427760"/>
            <a:ext cx="502560" cy="44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xx%</a:t>
            </a: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228600" y="1934640"/>
            <a:ext cx="502560" cy="44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xx%</a:t>
            </a: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title"/>
          </p:nvPr>
        </p:nvSpPr>
        <p:spPr>
          <a:xfrm>
            <a:off x="228600" y="2441520"/>
            <a:ext cx="502560" cy="44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xx%</a:t>
            </a: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228600" y="2948400"/>
            <a:ext cx="502560" cy="44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xx%</a:t>
            </a: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228600" y="3455280"/>
            <a:ext cx="502560" cy="44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xx%</a:t>
            </a: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8"/>
          <p:cNvSpPr>
            <a:spLocks noGrp="1"/>
          </p:cNvSpPr>
          <p:nvPr>
            <p:ph type="title"/>
          </p:nvPr>
        </p:nvSpPr>
        <p:spPr>
          <a:xfrm>
            <a:off x="228600" y="3962160"/>
            <a:ext cx="502560" cy="44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xx%</a:t>
            </a: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9"/>
          <p:cNvSpPr>
            <a:spLocks noGrp="1"/>
          </p:cNvSpPr>
          <p:nvPr>
            <p:ph type="title"/>
          </p:nvPr>
        </p:nvSpPr>
        <p:spPr>
          <a:xfrm>
            <a:off x="228600" y="4469040"/>
            <a:ext cx="502560" cy="44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18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xx%</a:t>
            </a: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Google Shape;74;p13"/>
          <p:cNvSpPr/>
          <p:nvPr/>
        </p:nvSpPr>
        <p:spPr>
          <a:xfrm>
            <a:off x="3805200" y="136080"/>
            <a:ext cx="5202360" cy="4871520"/>
          </a:xfrm>
          <a:prstGeom prst="roundRect">
            <a:avLst>
              <a:gd name="adj" fmla="val 5521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6;p14"/>
          <p:cNvSpPr/>
          <p:nvPr/>
        </p:nvSpPr>
        <p:spPr>
          <a:xfrm>
            <a:off x="118440" y="146520"/>
            <a:ext cx="8907120" cy="119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45612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80;p15"/>
          <p:cNvSpPr/>
          <p:nvPr/>
        </p:nvSpPr>
        <p:spPr>
          <a:xfrm>
            <a:off x="118440" y="146520"/>
            <a:ext cx="8907120" cy="119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458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9;p16"/>
          <p:cNvSpPr/>
          <p:nvPr/>
        </p:nvSpPr>
        <p:spPr>
          <a:xfrm>
            <a:off x="118440" y="146520"/>
            <a:ext cx="8907120" cy="119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0000" y="458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47920" y="830160"/>
            <a:ext cx="4447800" cy="82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" name="Google Shape;106;p17"/>
          <p:cNvSpPr/>
          <p:nvPr/>
        </p:nvSpPr>
        <p:spPr>
          <a:xfrm>
            <a:off x="435600" y="3666960"/>
            <a:ext cx="8272440" cy="1044360"/>
          </a:xfrm>
          <a:prstGeom prst="roundRect">
            <a:avLst>
              <a:gd name="adj" fmla="val 17679"/>
            </a:avLst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24" name="Google Shape;107;p17"/>
          <p:cNvSpPr/>
          <p:nvPr/>
        </p:nvSpPr>
        <p:spPr>
          <a:xfrm>
            <a:off x="2099160" y="371016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 defTabSz="914400">
              <a:lnSpc>
                <a:spcPct val="115000"/>
              </a:lnSpc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Funnel Sans"/>
                <a:ea typeface="Funnel Sans"/>
              </a:rPr>
              <a:t>CREDITS: This presentation template was created by </a:t>
            </a:r>
            <a:r>
              <a:rPr lang="en" sz="1200" b="1" u="sng" strike="noStrike">
                <a:solidFill>
                  <a:schemeClr val="hlink"/>
                </a:solidFill>
                <a:effectLst/>
                <a:uFillTx/>
                <a:latin typeface="Funnel Sans"/>
                <a:ea typeface="Funnel Sans"/>
                <a:hlinkClick r:id="rId2"/>
              </a:rPr>
              <a:t>Slidesgo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Funnel Sans"/>
                <a:ea typeface="Funnel Sans"/>
              </a:rPr>
              <a:t>,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Funnel Sans"/>
                <a:ea typeface="Funnel Sans"/>
              </a:rPr>
              <a:t> and includes icons,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Funnel Sans"/>
                <a:ea typeface="Funnel Sans"/>
                <a:hlinkClick r:id="rId3"/>
              </a:rPr>
              <a:t>Freepik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Funnel Sans"/>
                <a:ea typeface="Funnel Sans"/>
              </a:rPr>
              <a:t>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25" name="Google Shape;108;p17"/>
          <p:cNvSpPr/>
          <p:nvPr/>
        </p:nvSpPr>
        <p:spPr>
          <a:xfrm>
            <a:off x="435600" y="557640"/>
            <a:ext cx="8272440" cy="2968920"/>
          </a:xfrm>
          <a:prstGeom prst="roundRect">
            <a:avLst>
              <a:gd name="adj" fmla="val 7654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10;p18"/>
          <p:cNvSpPr/>
          <p:nvPr/>
        </p:nvSpPr>
        <p:spPr>
          <a:xfrm>
            <a:off x="118440" y="146520"/>
            <a:ext cx="8907120" cy="119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28;p24"/>
          <p:cNvPicPr/>
          <p:nvPr/>
        </p:nvPicPr>
        <p:blipFill>
          <a:blip r:embed="rId2"/>
          <a:srcRect t="13906" r="6550" b="7347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50" name="Google Shape;129;p24"/>
          <p:cNvGrpSpPr/>
          <p:nvPr/>
        </p:nvGrpSpPr>
        <p:grpSpPr>
          <a:xfrm>
            <a:off x="2050200" y="257760"/>
            <a:ext cx="6850800" cy="4627440"/>
            <a:chOff x="2050200" y="257760"/>
            <a:chExt cx="6850800" cy="4627440"/>
          </a:xfrm>
        </p:grpSpPr>
        <p:sp>
          <p:nvSpPr>
            <p:cNvPr id="51" name="Google Shape;130;p24"/>
            <p:cNvSpPr/>
            <p:nvPr/>
          </p:nvSpPr>
          <p:spPr>
            <a:xfrm>
              <a:off x="2050200" y="257760"/>
              <a:ext cx="6850800" cy="3777120"/>
            </a:xfrm>
            <a:prstGeom prst="roundRect">
              <a:avLst>
                <a:gd name="adj" fmla="val 7195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2" name="Google Shape;131;p24"/>
            <p:cNvSpPr/>
            <p:nvPr/>
          </p:nvSpPr>
          <p:spPr>
            <a:xfrm>
              <a:off x="2050200" y="4174560"/>
              <a:ext cx="6850800" cy="710640"/>
            </a:xfrm>
            <a:prstGeom prst="roundRect">
              <a:avLst>
                <a:gd name="adj" fmla="val 24504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90600" y="2571840"/>
            <a:ext cx="4495320" cy="149508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2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Normalization vs Denormalization</a:t>
            </a:r>
            <a:endParaRPr lang="fr-FR" sz="4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2190600" y="4324320"/>
            <a:ext cx="5800320" cy="47592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 Light"/>
              </a:rPr>
              <a:t>Comparing SQL, NoSQL, and Database Approaches</a:t>
            </a:r>
            <a:endParaRPr lang="en-US" sz="16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280;p31"/>
          <p:cNvPicPr/>
          <p:nvPr/>
        </p:nvPicPr>
        <p:blipFill>
          <a:blip r:embed="rId2"/>
          <a:srcRect l="13798" r="1556"/>
          <a:stretch/>
        </p:blipFill>
        <p:spPr>
          <a:xfrm>
            <a:off x="5659200" y="0"/>
            <a:ext cx="3484440" cy="5143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14" name="Google Shape;281;p31"/>
          <p:cNvGrpSpPr/>
          <p:nvPr/>
        </p:nvGrpSpPr>
        <p:grpSpPr>
          <a:xfrm>
            <a:off x="118440" y="585360"/>
            <a:ext cx="8907120" cy="4466880"/>
            <a:chOff x="118440" y="585360"/>
            <a:chExt cx="8907120" cy="4466880"/>
          </a:xfrm>
        </p:grpSpPr>
        <p:sp>
          <p:nvSpPr>
            <p:cNvPr id="115" name="Google Shape;282;p31"/>
            <p:cNvSpPr/>
            <p:nvPr/>
          </p:nvSpPr>
          <p:spPr>
            <a:xfrm>
              <a:off x="118440" y="585360"/>
              <a:ext cx="5191920" cy="149112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6" name="Google Shape;283;p31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28600" y="600120"/>
            <a:ext cx="4723920" cy="1399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Definition and intent of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 denormalization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228600" y="2314440"/>
            <a:ext cx="4028760" cy="2095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Denormalization is the process of intentionally adding redundancy to a database to improve </a:t>
            </a:r>
            <a:r>
              <a:rPr lang="en-US" sz="1200" b="0" i="1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query performance</a:t>
            </a: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, often at the expense of data consistency.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224;p28"/>
          <p:cNvGrpSpPr/>
          <p:nvPr/>
        </p:nvGrpSpPr>
        <p:grpSpPr>
          <a:xfrm>
            <a:off x="118440" y="1505520"/>
            <a:ext cx="8907120" cy="3546720"/>
            <a:chOff x="118440" y="1505520"/>
            <a:chExt cx="8907120" cy="3546720"/>
          </a:xfrm>
        </p:grpSpPr>
        <p:sp>
          <p:nvSpPr>
            <p:cNvPr id="120" name="Google Shape;225;p28"/>
            <p:cNvSpPr/>
            <p:nvPr/>
          </p:nvSpPr>
          <p:spPr>
            <a:xfrm>
              <a:off x="118440" y="1505520"/>
              <a:ext cx="8906760" cy="3157920"/>
            </a:xfrm>
            <a:prstGeom prst="roundRect">
              <a:avLst>
                <a:gd name="adj" fmla="val 5521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1" name="Google Shape;226;p28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3960" y="45720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Trade-offs: performance improvements vs. data redundancy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95160" y="1809720"/>
            <a:ext cx="7762680" cy="261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While denormalization speeds up reads by reducing joins, it increases storage needs and risks data anomalies due to duplicated data.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224;p28"/>
          <p:cNvGrpSpPr/>
          <p:nvPr/>
        </p:nvGrpSpPr>
        <p:grpSpPr>
          <a:xfrm>
            <a:off x="118440" y="1505520"/>
            <a:ext cx="8907120" cy="3546720"/>
            <a:chOff x="118440" y="1505520"/>
            <a:chExt cx="8907120" cy="3546720"/>
          </a:xfrm>
        </p:grpSpPr>
        <p:sp>
          <p:nvSpPr>
            <p:cNvPr id="125" name="Google Shape;225;p28"/>
            <p:cNvSpPr/>
            <p:nvPr/>
          </p:nvSpPr>
          <p:spPr>
            <a:xfrm>
              <a:off x="118440" y="1505520"/>
              <a:ext cx="8906760" cy="3157920"/>
            </a:xfrm>
            <a:prstGeom prst="roundRect">
              <a:avLst>
                <a:gd name="adj" fmla="val 5521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6" name="Google Shape;226;p28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3960" y="45720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Use cases in NoSQL and large-scale databases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95160" y="1809720"/>
            <a:ext cx="7762680" cy="261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NoSQL databases like </a:t>
            </a:r>
            <a:r>
              <a:rPr lang="en-US" sz="1200" b="1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MongoDB</a:t>
            </a: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 often use denormalization to optimize high-volume, distributed data retrieval, common in real-time analytics and content management systems.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280;p31"/>
          <p:cNvPicPr/>
          <p:nvPr/>
        </p:nvPicPr>
        <p:blipFill>
          <a:blip r:embed="rId2"/>
          <a:srcRect l="13798" r="1556"/>
          <a:stretch/>
        </p:blipFill>
        <p:spPr>
          <a:xfrm>
            <a:off x="5659200" y="0"/>
            <a:ext cx="3484440" cy="5143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36" name="Google Shape;281;p31"/>
          <p:cNvGrpSpPr/>
          <p:nvPr/>
        </p:nvGrpSpPr>
        <p:grpSpPr>
          <a:xfrm>
            <a:off x="118440" y="585360"/>
            <a:ext cx="8907120" cy="4466880"/>
            <a:chOff x="118440" y="585360"/>
            <a:chExt cx="8907120" cy="4466880"/>
          </a:xfrm>
        </p:grpSpPr>
        <p:sp>
          <p:nvSpPr>
            <p:cNvPr id="137" name="Google Shape;282;p31"/>
            <p:cNvSpPr/>
            <p:nvPr/>
          </p:nvSpPr>
          <p:spPr>
            <a:xfrm>
              <a:off x="118440" y="585360"/>
              <a:ext cx="5191920" cy="149112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" name="Google Shape;283;p31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28600" y="600120"/>
            <a:ext cx="4723920" cy="1399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lnSpcReduction="9999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Advantages and disadvantages of each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 approach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228600" y="2314440"/>
            <a:ext cx="4028760" cy="2095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Normalization enhances data integrity and reduces duplication; denormalization improves read performance but complicates updates and consistency.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224;p28"/>
          <p:cNvGrpSpPr/>
          <p:nvPr/>
        </p:nvGrpSpPr>
        <p:grpSpPr>
          <a:xfrm>
            <a:off x="118440" y="1505520"/>
            <a:ext cx="8907120" cy="3546720"/>
            <a:chOff x="118440" y="1505520"/>
            <a:chExt cx="8907120" cy="3546720"/>
          </a:xfrm>
        </p:grpSpPr>
        <p:sp>
          <p:nvSpPr>
            <p:cNvPr id="142" name="Google Shape;225;p28"/>
            <p:cNvSpPr/>
            <p:nvPr/>
          </p:nvSpPr>
          <p:spPr>
            <a:xfrm>
              <a:off x="118440" y="1505520"/>
              <a:ext cx="8906760" cy="3157920"/>
            </a:xfrm>
            <a:prstGeom prst="roundRect">
              <a:avLst>
                <a:gd name="adj" fmla="val 5521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3" name="Google Shape;226;p28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3960" y="45720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Hybrid database architectures: OLTP and OLAP perspectives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95160" y="1809720"/>
            <a:ext cx="7762680" cy="261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OLTP systems favor normalization for transaction accuracy; OLAP systems benefit from denormalization for faster analytical queries on large datasets.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224;p28"/>
          <p:cNvGrpSpPr/>
          <p:nvPr/>
        </p:nvGrpSpPr>
        <p:grpSpPr>
          <a:xfrm>
            <a:off x="118440" y="1505520"/>
            <a:ext cx="8907120" cy="3546720"/>
            <a:chOff x="118440" y="1505520"/>
            <a:chExt cx="8907120" cy="3546720"/>
          </a:xfrm>
        </p:grpSpPr>
        <p:sp>
          <p:nvSpPr>
            <p:cNvPr id="147" name="Google Shape;225;p28"/>
            <p:cNvSpPr/>
            <p:nvPr/>
          </p:nvSpPr>
          <p:spPr>
            <a:xfrm>
              <a:off x="118440" y="1505520"/>
              <a:ext cx="8906760" cy="3157920"/>
            </a:xfrm>
            <a:prstGeom prst="roundRect">
              <a:avLst>
                <a:gd name="adj" fmla="val 5521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8" name="Google Shape;226;p28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23960" y="45720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7500" lnSpcReduction="19999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Criteria for when to apply normalization or denormalization strategies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95160" y="1809720"/>
            <a:ext cx="7762680" cy="261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Choose based on workload type, read/write ratios, system scalability, and acceptable trade-offs between consistency and speed.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224;p28"/>
          <p:cNvGrpSpPr/>
          <p:nvPr/>
        </p:nvGrpSpPr>
        <p:grpSpPr>
          <a:xfrm>
            <a:off x="118440" y="1505520"/>
            <a:ext cx="8907120" cy="3546720"/>
            <a:chOff x="118440" y="1505520"/>
            <a:chExt cx="8907120" cy="3546720"/>
          </a:xfrm>
        </p:grpSpPr>
        <p:sp>
          <p:nvSpPr>
            <p:cNvPr id="152" name="Google Shape;225;p28"/>
            <p:cNvSpPr/>
            <p:nvPr/>
          </p:nvSpPr>
          <p:spPr>
            <a:xfrm>
              <a:off x="118440" y="1505520"/>
              <a:ext cx="8906760" cy="3157920"/>
            </a:xfrm>
            <a:prstGeom prst="roundRect">
              <a:avLst>
                <a:gd name="adj" fmla="val 5521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3" name="Google Shape;226;p28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3960" y="45720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Conclusions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95160" y="1809720"/>
            <a:ext cx="7762680" cy="261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Effective database design balances normalization and denormalization to optimize performance, maintain data integrity, and meet application-specific needs. Understanding each method’s strengths allows informed architectural decisions.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224;p28"/>
          <p:cNvGrpSpPr/>
          <p:nvPr/>
        </p:nvGrpSpPr>
        <p:grpSpPr>
          <a:xfrm>
            <a:off x="118440" y="1505520"/>
            <a:ext cx="8907120" cy="3546720"/>
            <a:chOff x="118440" y="1505520"/>
            <a:chExt cx="8907120" cy="3546720"/>
          </a:xfrm>
        </p:grpSpPr>
        <p:sp>
          <p:nvSpPr>
            <p:cNvPr id="59" name="Google Shape;225;p28"/>
            <p:cNvSpPr/>
            <p:nvPr/>
          </p:nvSpPr>
          <p:spPr>
            <a:xfrm>
              <a:off x="118440" y="1505520"/>
              <a:ext cx="8906760" cy="3157920"/>
            </a:xfrm>
            <a:prstGeom prst="roundRect">
              <a:avLst>
                <a:gd name="adj" fmla="val 5521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0" name="Google Shape;226;p28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3960" y="45720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Introduction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95160" y="1809720"/>
            <a:ext cx="7762680" cy="261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Understanding normalization and denormalization is critical for effective database design, impacting data integrity and performance in diverse systems.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280;p31"/>
          <p:cNvPicPr/>
          <p:nvPr/>
        </p:nvPicPr>
        <p:blipFill>
          <a:blip r:embed="rId2"/>
          <a:srcRect l="13798" r="1556"/>
          <a:stretch/>
        </p:blipFill>
        <p:spPr>
          <a:xfrm>
            <a:off x="5659200" y="0"/>
            <a:ext cx="3484440" cy="5143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64" name="Google Shape;281;p31"/>
          <p:cNvGrpSpPr/>
          <p:nvPr/>
        </p:nvGrpSpPr>
        <p:grpSpPr>
          <a:xfrm>
            <a:off x="118440" y="585360"/>
            <a:ext cx="8907120" cy="4466880"/>
            <a:chOff x="118440" y="585360"/>
            <a:chExt cx="8907120" cy="4466880"/>
          </a:xfrm>
        </p:grpSpPr>
        <p:sp>
          <p:nvSpPr>
            <p:cNvPr id="65" name="Google Shape;282;p31"/>
            <p:cNvSpPr/>
            <p:nvPr/>
          </p:nvSpPr>
          <p:spPr>
            <a:xfrm>
              <a:off x="118440" y="585360"/>
              <a:ext cx="5191920" cy="149112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6" name="Google Shape;283;p31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600120"/>
            <a:ext cx="4723920" cy="1399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Fundamentals of Normalization and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 Denormalization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280;p31"/>
          <p:cNvPicPr/>
          <p:nvPr/>
        </p:nvPicPr>
        <p:blipFill>
          <a:blip r:embed="rId2"/>
          <a:srcRect l="13798" r="1556"/>
          <a:stretch/>
        </p:blipFill>
        <p:spPr>
          <a:xfrm>
            <a:off x="5659200" y="0"/>
            <a:ext cx="3484440" cy="5143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70" name="Google Shape;281;p31"/>
          <p:cNvGrpSpPr/>
          <p:nvPr/>
        </p:nvGrpSpPr>
        <p:grpSpPr>
          <a:xfrm>
            <a:off x="118440" y="585360"/>
            <a:ext cx="8907120" cy="4466880"/>
            <a:chOff x="118440" y="585360"/>
            <a:chExt cx="8907120" cy="4466880"/>
          </a:xfrm>
        </p:grpSpPr>
        <p:sp>
          <p:nvSpPr>
            <p:cNvPr id="71" name="Google Shape;282;p31"/>
            <p:cNvSpPr/>
            <p:nvPr/>
          </p:nvSpPr>
          <p:spPr>
            <a:xfrm>
              <a:off x="118440" y="585360"/>
              <a:ext cx="5191920" cy="149112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2" name="Google Shape;283;p31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8600" y="600120"/>
            <a:ext cx="4723920" cy="1399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Importance in database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 design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228600" y="2314440"/>
            <a:ext cx="4028760" cy="2095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Normalization and denormalization shape how data is stored and accessed, balancing between consistency, efficiency, and query speed in database environments.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224;p28"/>
          <p:cNvGrpSpPr/>
          <p:nvPr/>
        </p:nvGrpSpPr>
        <p:grpSpPr>
          <a:xfrm>
            <a:off x="118440" y="1505520"/>
            <a:ext cx="8907120" cy="3546720"/>
            <a:chOff x="118440" y="1505520"/>
            <a:chExt cx="8907120" cy="3546720"/>
          </a:xfrm>
        </p:grpSpPr>
        <p:sp>
          <p:nvSpPr>
            <p:cNvPr id="76" name="Google Shape;225;p28"/>
            <p:cNvSpPr/>
            <p:nvPr/>
          </p:nvSpPr>
          <p:spPr>
            <a:xfrm>
              <a:off x="118440" y="1505520"/>
              <a:ext cx="8906760" cy="3157920"/>
            </a:xfrm>
            <a:prstGeom prst="roundRect">
              <a:avLst>
                <a:gd name="adj" fmla="val 5521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7" name="Google Shape;226;p28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3960" y="45720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Core definitions and purposes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95160" y="1809720"/>
            <a:ext cx="7762680" cy="261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Normalization organizes data to minimize redundancy; denormalization intentionally introduces redundancy to optimize read performance.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224;p28"/>
          <p:cNvGrpSpPr/>
          <p:nvPr/>
        </p:nvGrpSpPr>
        <p:grpSpPr>
          <a:xfrm>
            <a:off x="118440" y="1505520"/>
            <a:ext cx="8907120" cy="3546720"/>
            <a:chOff x="118440" y="1505520"/>
            <a:chExt cx="8907120" cy="3546720"/>
          </a:xfrm>
        </p:grpSpPr>
        <p:sp>
          <p:nvSpPr>
            <p:cNvPr id="81" name="Google Shape;225;p28"/>
            <p:cNvSpPr/>
            <p:nvPr/>
          </p:nvSpPr>
          <p:spPr>
            <a:xfrm>
              <a:off x="118440" y="1505520"/>
              <a:ext cx="8906760" cy="3157920"/>
            </a:xfrm>
            <a:prstGeom prst="roundRect">
              <a:avLst>
                <a:gd name="adj" fmla="val 5521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2" name="Google Shape;226;p28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3960" y="45720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Key distinctions between the concepts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95160" y="1809720"/>
            <a:ext cx="7762680" cy="261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Normalization prioritizes data integrity and storage efficiency; denormalization enhances query performance at the cost of some redundancy.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224;p28"/>
          <p:cNvGrpSpPr/>
          <p:nvPr/>
        </p:nvGrpSpPr>
        <p:grpSpPr>
          <a:xfrm>
            <a:off x="118440" y="1505520"/>
            <a:ext cx="8907120" cy="3546720"/>
            <a:chOff x="118440" y="1505520"/>
            <a:chExt cx="8907120" cy="3546720"/>
          </a:xfrm>
        </p:grpSpPr>
        <p:sp>
          <p:nvSpPr>
            <p:cNvPr id="92" name="Google Shape;225;p28"/>
            <p:cNvSpPr/>
            <p:nvPr/>
          </p:nvSpPr>
          <p:spPr>
            <a:xfrm>
              <a:off x="118440" y="1505520"/>
              <a:ext cx="8906760" cy="3157920"/>
            </a:xfrm>
            <a:prstGeom prst="roundRect">
              <a:avLst>
                <a:gd name="adj" fmla="val 5521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3" name="Google Shape;226;p28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3960" y="45720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9999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Goals of normalization: reducing redundancy and improving integrity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95160" y="1809720"/>
            <a:ext cx="7762680" cy="261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Normalization reduces duplicate data and enforces </a:t>
            </a:r>
            <a:r>
              <a:rPr lang="en-US" sz="1200" b="0" i="1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data consistency</a:t>
            </a: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 across tables to maintain integrity and simplify updates.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224;p28"/>
          <p:cNvGrpSpPr/>
          <p:nvPr/>
        </p:nvGrpSpPr>
        <p:grpSpPr>
          <a:xfrm>
            <a:off x="118440" y="1505520"/>
            <a:ext cx="8907120" cy="3546720"/>
            <a:chOff x="118440" y="1505520"/>
            <a:chExt cx="8907120" cy="3546720"/>
          </a:xfrm>
        </p:grpSpPr>
        <p:sp>
          <p:nvSpPr>
            <p:cNvPr id="97" name="Google Shape;225;p28"/>
            <p:cNvSpPr/>
            <p:nvPr/>
          </p:nvSpPr>
          <p:spPr>
            <a:xfrm>
              <a:off x="118440" y="1505520"/>
              <a:ext cx="8906760" cy="3157920"/>
            </a:xfrm>
            <a:prstGeom prst="roundRect">
              <a:avLst>
                <a:gd name="adj" fmla="val 5521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" name="Google Shape;226;p28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3960" y="45720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Explanation of normal forms (1NF, 2NF, 3NF, BCNF)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95160" y="1809720"/>
            <a:ext cx="7762680" cy="261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Normal forms are rules to systematically structure tables, from eliminating repeated groups to ensuring all dependencies are functional and minimal.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280;p31"/>
          <p:cNvPicPr/>
          <p:nvPr/>
        </p:nvPicPr>
        <p:blipFill>
          <a:blip r:embed="rId2"/>
          <a:srcRect l="13798" r="1556"/>
          <a:stretch/>
        </p:blipFill>
        <p:spPr>
          <a:xfrm>
            <a:off x="5659200" y="0"/>
            <a:ext cx="3484440" cy="5143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02" name="Google Shape;281;p31"/>
          <p:cNvGrpSpPr/>
          <p:nvPr/>
        </p:nvGrpSpPr>
        <p:grpSpPr>
          <a:xfrm>
            <a:off x="118440" y="585360"/>
            <a:ext cx="8907120" cy="4466880"/>
            <a:chOff x="118440" y="585360"/>
            <a:chExt cx="8907120" cy="4466880"/>
          </a:xfrm>
        </p:grpSpPr>
        <p:sp>
          <p:nvSpPr>
            <p:cNvPr id="103" name="Google Shape;282;p31"/>
            <p:cNvSpPr/>
            <p:nvPr/>
          </p:nvSpPr>
          <p:spPr>
            <a:xfrm>
              <a:off x="118440" y="585360"/>
              <a:ext cx="5191920" cy="149112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4" name="Google Shape;283;p31"/>
            <p:cNvSpPr/>
            <p:nvPr/>
          </p:nvSpPr>
          <p:spPr>
            <a:xfrm rot="5400000">
              <a:off x="4471200" y="497880"/>
              <a:ext cx="201600" cy="890676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00FF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28600" y="600120"/>
            <a:ext cx="4723920" cy="1399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Examples of normalization in SQL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700" b="1" u="none" strike="noStrike">
                <a:solidFill>
                  <a:schemeClr val="dk1"/>
                </a:solidFill>
                <a:effectLst/>
                <a:uFillTx/>
                <a:latin typeface="Manrope"/>
                <a:ea typeface="Manrope"/>
              </a:rPr>
              <a:t> databases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228600" y="2314440"/>
            <a:ext cx="4028760" cy="2095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In </a:t>
            </a:r>
            <a:r>
              <a:rPr lang="en-US" sz="1200" b="1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SQL databases</a:t>
            </a: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Funnel Sans"/>
              </a:rPr>
              <a:t>, normalization is widely used to structure data efficiently. For example, an e-commerce database separates customers, orders, and products into distinct tables to eliminate redundant data and ensure integrity.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Architecture by Slidesgo">
  <a:themeElements>
    <a:clrScheme name="Simple Light">
      <a:dk1>
        <a:srgbClr val="FFFFFF"/>
      </a:dk1>
      <a:lt1>
        <a:srgbClr val="0E0E0E"/>
      </a:lt1>
      <a:dk2>
        <a:srgbClr val="FFFFFF"/>
      </a:dk2>
      <a:lt2>
        <a:srgbClr val="222222"/>
      </a:lt2>
      <a:accent1>
        <a:srgbClr val="D9D9D9"/>
      </a:accent1>
      <a:accent2>
        <a:srgbClr val="00FFA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422</Words>
  <Application>Microsoft Office PowerPoint</Application>
  <PresentationFormat>On-screen Show (16:9)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Funnel Sans</vt:lpstr>
      <vt:lpstr>Manrope</vt:lpstr>
      <vt:lpstr>OpenSymbol</vt:lpstr>
      <vt:lpstr>Symbol</vt:lpstr>
      <vt:lpstr>Wingdings</vt:lpstr>
      <vt:lpstr>Computer Architecture by Slidesgo</vt:lpstr>
      <vt:lpstr>Slidesgo Final Pages</vt:lpstr>
      <vt:lpstr>Normalization vs Denormalization</vt:lpstr>
      <vt:lpstr>Introduction</vt:lpstr>
      <vt:lpstr>Fundamentals of Normalization and  Denormalization</vt:lpstr>
      <vt:lpstr>Importance in database  design</vt:lpstr>
      <vt:lpstr>Core definitions and purposes</vt:lpstr>
      <vt:lpstr>Key distinctions between the concepts</vt:lpstr>
      <vt:lpstr>Goals of normalization: reducing redundancy and improving integrity</vt:lpstr>
      <vt:lpstr>Explanation of normal forms (1NF, 2NF, 3NF, BCNF)</vt:lpstr>
      <vt:lpstr>Examples of normalization in SQL  databases</vt:lpstr>
      <vt:lpstr>Definition and intent of  denormalization</vt:lpstr>
      <vt:lpstr>Trade-offs: performance improvements vs. data redundancy</vt:lpstr>
      <vt:lpstr>Use cases in NoSQL and large-scale databases</vt:lpstr>
      <vt:lpstr>Advantages and disadvantages of each  approach</vt:lpstr>
      <vt:lpstr>Hybrid database architectures: OLTP and OLAP perspectives</vt:lpstr>
      <vt:lpstr>Criteria for when to apply normalization or denormalization strategies</vt:lpstr>
      <vt:lpstr>Conclusions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Harshil Patel</cp:lastModifiedBy>
  <cp:revision>5</cp:revision>
  <dcterms:modified xsi:type="dcterms:W3CDTF">2025-10-05T18:54:56Z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2025-10-05T18:50:50Z</dcterms:created>
  <dc:creator>Unknown Creator</dc:creator>
  <dc:description/>
  <dc:language>en-US</dc:language>
  <cp:lastModifiedBy>Unknown Creator</cp:lastModifiedBy>
  <dcterms:modified xsi:type="dcterms:W3CDTF">2025-10-05T18:50:50Z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20</vt:r8>
  </property>
</Properties>
</file>