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1" r:id="rId4"/>
  </p:sldMasterIdLst>
  <p:notesMasterIdLst>
    <p:notesMasterId r:id="rId19"/>
  </p:notesMasterIdLst>
  <p:handoutMasterIdLst>
    <p:handoutMasterId r:id="rId20"/>
  </p:handoutMasterIdLst>
  <p:sldIdLst>
    <p:sldId id="325" r:id="rId5"/>
    <p:sldId id="326" r:id="rId6"/>
    <p:sldId id="327" r:id="rId7"/>
    <p:sldId id="340" r:id="rId8"/>
    <p:sldId id="349" r:id="rId9"/>
    <p:sldId id="343" r:id="rId10"/>
    <p:sldId id="344" r:id="rId11"/>
    <p:sldId id="345" r:id="rId12"/>
    <p:sldId id="329" r:id="rId13"/>
    <p:sldId id="341" r:id="rId14"/>
    <p:sldId id="346" r:id="rId15"/>
    <p:sldId id="336" r:id="rId16"/>
    <p:sldId id="342" r:id="rId17"/>
    <p:sldId id="34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CC459-EAAB-CB82-D9EB-938BBEEE84B3}" v="749" dt="2024-04-22T09:46:44.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04FD49-9123-4F37-8588-29C476AE56B4}"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C1D5E24D-47E4-47E2-B62C-9AE508E3D904}">
      <dgm:prSet/>
      <dgm:spPr/>
      <dgm:t>
        <a:bodyPr/>
        <a:lstStyle/>
        <a:p>
          <a:r>
            <a:rPr lang="en-US" dirty="0">
              <a:latin typeface="Times New Roman" panose="02020603050405020304" pitchFamily="18" charset="0"/>
              <a:cs typeface="Times New Roman" panose="02020603050405020304" pitchFamily="18" charset="0"/>
            </a:rPr>
            <a:t>Study</a:t>
          </a:r>
          <a:r>
            <a:rPr lang="en-US" baseline="0" dirty="0">
              <a:latin typeface="Times New Roman" panose="02020603050405020304" pitchFamily="18" charset="0"/>
              <a:cs typeface="Times New Roman" panose="02020603050405020304" pitchFamily="18" charset="0"/>
            </a:rPr>
            <a:t> Area</a:t>
          </a:r>
          <a:endParaRPr lang="en-US" dirty="0">
            <a:latin typeface="Times New Roman" panose="02020603050405020304" pitchFamily="18" charset="0"/>
            <a:cs typeface="Times New Roman" panose="02020603050405020304" pitchFamily="18" charset="0"/>
          </a:endParaRPr>
        </a:p>
      </dgm:t>
    </dgm:pt>
    <dgm:pt modelId="{28FC6A35-81F8-4C9A-8958-AB8551F896DC}" type="parTrans" cxnId="{87EB939B-F3C8-40C6-B759-75922163F67F}">
      <dgm:prSet/>
      <dgm:spPr/>
      <dgm:t>
        <a:bodyPr/>
        <a:lstStyle/>
        <a:p>
          <a:endParaRPr lang="en-US"/>
        </a:p>
      </dgm:t>
    </dgm:pt>
    <dgm:pt modelId="{E793FEFD-758F-40E9-99D1-EB207A425662}" type="sibTrans" cxnId="{87EB939B-F3C8-40C6-B759-75922163F67F}">
      <dgm:prSet/>
      <dgm:spPr/>
      <dgm:t>
        <a:bodyPr/>
        <a:lstStyle/>
        <a:p>
          <a:endParaRPr lang="en-US"/>
        </a:p>
      </dgm:t>
    </dgm:pt>
    <dgm:pt modelId="{69385D01-5C1C-4E71-AC89-A5D63B990FDE}">
      <dgm:prSet/>
      <dgm:spPr/>
      <dgm:t>
        <a:bodyPr/>
        <a:lstStyle/>
        <a:p>
          <a:r>
            <a:rPr lang="en-US" dirty="0">
              <a:latin typeface="Times New Roman" panose="02020603050405020304" pitchFamily="18" charset="0"/>
              <a:cs typeface="Times New Roman" panose="02020603050405020304" pitchFamily="18" charset="0"/>
            </a:rPr>
            <a:t>Objectives</a:t>
          </a:r>
        </a:p>
      </dgm:t>
    </dgm:pt>
    <dgm:pt modelId="{2A9F831E-67A0-4151-BB90-0DC4DDFB23B0}" type="parTrans" cxnId="{D7E44F6C-6A60-49F1-8472-1D8641A714AD}">
      <dgm:prSet/>
      <dgm:spPr/>
      <dgm:t>
        <a:bodyPr/>
        <a:lstStyle/>
        <a:p>
          <a:endParaRPr lang="en-US"/>
        </a:p>
      </dgm:t>
    </dgm:pt>
    <dgm:pt modelId="{37AE8864-6796-456A-90E1-DCD19C69B93A}" type="sibTrans" cxnId="{D7E44F6C-6A60-49F1-8472-1D8641A714AD}">
      <dgm:prSet/>
      <dgm:spPr/>
      <dgm:t>
        <a:bodyPr/>
        <a:lstStyle/>
        <a:p>
          <a:endParaRPr lang="en-US"/>
        </a:p>
      </dgm:t>
    </dgm:pt>
    <dgm:pt modelId="{4015B4E3-B1B4-4623-8387-25874093528A}">
      <dgm:prSet/>
      <dgm:spPr/>
      <dgm:t>
        <a:bodyPr/>
        <a:lstStyle/>
        <a:p>
          <a:r>
            <a:rPr lang="en-US" dirty="0">
              <a:latin typeface="Times New Roman" panose="02020603050405020304" pitchFamily="18" charset="0"/>
              <a:cs typeface="Times New Roman" panose="02020603050405020304" pitchFamily="18" charset="0"/>
            </a:rPr>
            <a:t>Materials and methods</a:t>
          </a:r>
        </a:p>
      </dgm:t>
    </dgm:pt>
    <dgm:pt modelId="{C2A0A8BB-49F4-4405-B5E4-B585CD0005EB}" type="parTrans" cxnId="{24637737-C5FD-4CC8-8C4C-03DF3467F2DF}">
      <dgm:prSet/>
      <dgm:spPr/>
      <dgm:t>
        <a:bodyPr/>
        <a:lstStyle/>
        <a:p>
          <a:endParaRPr lang="en-US"/>
        </a:p>
      </dgm:t>
    </dgm:pt>
    <dgm:pt modelId="{6FA2C747-FC2B-47E6-8DAB-417B67017603}" type="sibTrans" cxnId="{24637737-C5FD-4CC8-8C4C-03DF3467F2DF}">
      <dgm:prSet/>
      <dgm:spPr/>
      <dgm:t>
        <a:bodyPr/>
        <a:lstStyle/>
        <a:p>
          <a:endParaRPr lang="en-US"/>
        </a:p>
      </dgm:t>
    </dgm:pt>
    <dgm:pt modelId="{0C3B2260-588D-47F1-A6A5-45539CFB9795}">
      <dgm:prSet/>
      <dgm:spPr/>
      <dgm:t>
        <a:bodyPr/>
        <a:lstStyle/>
        <a:p>
          <a:r>
            <a:rPr lang="en-US" dirty="0">
              <a:latin typeface="Times New Roman" panose="02020603050405020304" pitchFamily="18" charset="0"/>
              <a:cs typeface="Times New Roman" panose="02020603050405020304" pitchFamily="18" charset="0"/>
            </a:rPr>
            <a:t>Results</a:t>
          </a:r>
        </a:p>
      </dgm:t>
    </dgm:pt>
    <dgm:pt modelId="{6740C487-BE71-48A5-B095-63042669E3A1}" type="parTrans" cxnId="{7FA70C43-901F-45B9-946E-1103BDF4D7A5}">
      <dgm:prSet/>
      <dgm:spPr/>
      <dgm:t>
        <a:bodyPr/>
        <a:lstStyle/>
        <a:p>
          <a:endParaRPr lang="en-US"/>
        </a:p>
      </dgm:t>
    </dgm:pt>
    <dgm:pt modelId="{382396E6-D3F7-4113-A483-87A7D4E37BF4}" type="sibTrans" cxnId="{7FA70C43-901F-45B9-946E-1103BDF4D7A5}">
      <dgm:prSet/>
      <dgm:spPr/>
      <dgm:t>
        <a:bodyPr/>
        <a:lstStyle/>
        <a:p>
          <a:endParaRPr lang="en-US"/>
        </a:p>
      </dgm:t>
    </dgm:pt>
    <dgm:pt modelId="{B3C0AD3F-3464-4726-BA3D-1FDDBA179FDD}">
      <dgm:prSet/>
      <dgm:spPr/>
      <dgm:t>
        <a:bodyPr/>
        <a:lstStyle/>
        <a:p>
          <a:r>
            <a:rPr lang="en-US" dirty="0">
              <a:latin typeface="Times New Roman" panose="02020603050405020304" pitchFamily="18" charset="0"/>
              <a:cs typeface="Times New Roman" panose="02020603050405020304" pitchFamily="18" charset="0"/>
            </a:rPr>
            <a:t>Conclusion</a:t>
          </a:r>
        </a:p>
      </dgm:t>
    </dgm:pt>
    <dgm:pt modelId="{6746AE8C-10A4-41D3-B10F-D67886788D5E}" type="parTrans" cxnId="{115D8D37-598F-4351-8494-4D5DEE27B34B}">
      <dgm:prSet/>
      <dgm:spPr/>
      <dgm:t>
        <a:bodyPr/>
        <a:lstStyle/>
        <a:p>
          <a:endParaRPr lang="en-US"/>
        </a:p>
      </dgm:t>
    </dgm:pt>
    <dgm:pt modelId="{81AD951F-8B43-4E0D-93D3-1FC014F552FF}" type="sibTrans" cxnId="{115D8D37-598F-4351-8494-4D5DEE27B34B}">
      <dgm:prSet/>
      <dgm:spPr/>
      <dgm:t>
        <a:bodyPr/>
        <a:lstStyle/>
        <a:p>
          <a:endParaRPr lang="en-US"/>
        </a:p>
      </dgm:t>
    </dgm:pt>
    <dgm:pt modelId="{7C50AE27-51CA-4EC4-AAC5-B45D4A146DD9}">
      <dgm:prSet/>
      <dgm:spPr/>
      <dgm:t>
        <a:bodyPr/>
        <a:lstStyle/>
        <a:p>
          <a:r>
            <a:rPr lang="en-US" dirty="0">
              <a:latin typeface="Times New Roman" panose="02020603050405020304" pitchFamily="18" charset="0"/>
              <a:cs typeface="Times New Roman" panose="02020603050405020304" pitchFamily="18" charset="0"/>
            </a:rPr>
            <a:t>References</a:t>
          </a:r>
        </a:p>
      </dgm:t>
    </dgm:pt>
    <dgm:pt modelId="{86014D6B-D0CE-46FE-8981-68FD744F95FD}" type="parTrans" cxnId="{E7A9B2FB-D110-4506-B3DB-2F22A3DB2132}">
      <dgm:prSet/>
      <dgm:spPr/>
      <dgm:t>
        <a:bodyPr/>
        <a:lstStyle/>
        <a:p>
          <a:endParaRPr lang="en-US"/>
        </a:p>
      </dgm:t>
    </dgm:pt>
    <dgm:pt modelId="{0D4CD7B9-B915-44CA-8BBD-0016A8080FC8}" type="sibTrans" cxnId="{E7A9B2FB-D110-4506-B3DB-2F22A3DB2132}">
      <dgm:prSet/>
      <dgm:spPr/>
      <dgm:t>
        <a:bodyPr/>
        <a:lstStyle/>
        <a:p>
          <a:endParaRPr lang="en-US"/>
        </a:p>
      </dgm:t>
    </dgm:pt>
    <dgm:pt modelId="{EA2C227F-8147-4878-BD77-06A36930B404}" type="pres">
      <dgm:prSet presAssocID="{4104FD49-9123-4F37-8588-29C476AE56B4}" presName="vert0" presStyleCnt="0">
        <dgm:presLayoutVars>
          <dgm:dir/>
          <dgm:animOne val="branch"/>
          <dgm:animLvl val="lvl"/>
        </dgm:presLayoutVars>
      </dgm:prSet>
      <dgm:spPr/>
    </dgm:pt>
    <dgm:pt modelId="{B21586C5-02DE-4470-9B54-E826FA476DBE}" type="pres">
      <dgm:prSet presAssocID="{C1D5E24D-47E4-47E2-B62C-9AE508E3D904}" presName="thickLine" presStyleLbl="alignNode1" presStyleIdx="0" presStyleCnt="6"/>
      <dgm:spPr/>
    </dgm:pt>
    <dgm:pt modelId="{D69AF513-58C1-4B2C-8671-D2823C7F4C9E}" type="pres">
      <dgm:prSet presAssocID="{C1D5E24D-47E4-47E2-B62C-9AE508E3D904}" presName="horz1" presStyleCnt="0"/>
      <dgm:spPr/>
    </dgm:pt>
    <dgm:pt modelId="{576E4BF0-9BDB-423C-A633-D2F2ED23D5B3}" type="pres">
      <dgm:prSet presAssocID="{C1D5E24D-47E4-47E2-B62C-9AE508E3D904}" presName="tx1" presStyleLbl="revTx" presStyleIdx="0" presStyleCnt="6"/>
      <dgm:spPr/>
    </dgm:pt>
    <dgm:pt modelId="{263F81CB-9B5B-45DE-8F0D-CED3E8261751}" type="pres">
      <dgm:prSet presAssocID="{C1D5E24D-47E4-47E2-B62C-9AE508E3D904}" presName="vert1" presStyleCnt="0"/>
      <dgm:spPr/>
    </dgm:pt>
    <dgm:pt modelId="{A4DD8549-741A-4862-B3D0-1A1289A4830E}" type="pres">
      <dgm:prSet presAssocID="{69385D01-5C1C-4E71-AC89-A5D63B990FDE}" presName="thickLine" presStyleLbl="alignNode1" presStyleIdx="1" presStyleCnt="6"/>
      <dgm:spPr/>
    </dgm:pt>
    <dgm:pt modelId="{37BA7DA8-C34A-4AD4-BB68-94DECE843909}" type="pres">
      <dgm:prSet presAssocID="{69385D01-5C1C-4E71-AC89-A5D63B990FDE}" presName="horz1" presStyleCnt="0"/>
      <dgm:spPr/>
    </dgm:pt>
    <dgm:pt modelId="{2609B4B0-E9A1-48FB-AFF2-5AA0CCE18B2C}" type="pres">
      <dgm:prSet presAssocID="{69385D01-5C1C-4E71-AC89-A5D63B990FDE}" presName="tx1" presStyleLbl="revTx" presStyleIdx="1" presStyleCnt="6"/>
      <dgm:spPr/>
    </dgm:pt>
    <dgm:pt modelId="{C28AD932-57BD-4B76-B569-EE1BE42B83AB}" type="pres">
      <dgm:prSet presAssocID="{69385D01-5C1C-4E71-AC89-A5D63B990FDE}" presName="vert1" presStyleCnt="0"/>
      <dgm:spPr/>
    </dgm:pt>
    <dgm:pt modelId="{0AA126B9-8E03-462D-9187-FE4166A33AF3}" type="pres">
      <dgm:prSet presAssocID="{4015B4E3-B1B4-4623-8387-25874093528A}" presName="thickLine" presStyleLbl="alignNode1" presStyleIdx="2" presStyleCnt="6"/>
      <dgm:spPr/>
    </dgm:pt>
    <dgm:pt modelId="{5B8BF40C-08C4-46FC-87EA-A823B053B3E9}" type="pres">
      <dgm:prSet presAssocID="{4015B4E3-B1B4-4623-8387-25874093528A}" presName="horz1" presStyleCnt="0"/>
      <dgm:spPr/>
    </dgm:pt>
    <dgm:pt modelId="{8ABF769D-1C5D-4CC1-BBE6-807D98C1A9D2}" type="pres">
      <dgm:prSet presAssocID="{4015B4E3-B1B4-4623-8387-25874093528A}" presName="tx1" presStyleLbl="revTx" presStyleIdx="2" presStyleCnt="6"/>
      <dgm:spPr/>
    </dgm:pt>
    <dgm:pt modelId="{3AAA64B9-53F2-4EB2-91B6-515E2F2B3550}" type="pres">
      <dgm:prSet presAssocID="{4015B4E3-B1B4-4623-8387-25874093528A}" presName="vert1" presStyleCnt="0"/>
      <dgm:spPr/>
    </dgm:pt>
    <dgm:pt modelId="{35348F72-78A7-411E-86A9-0813A57FAC69}" type="pres">
      <dgm:prSet presAssocID="{0C3B2260-588D-47F1-A6A5-45539CFB9795}" presName="thickLine" presStyleLbl="alignNode1" presStyleIdx="3" presStyleCnt="6"/>
      <dgm:spPr/>
    </dgm:pt>
    <dgm:pt modelId="{B759C0BA-A00F-46E4-AD02-7CE5C1FDE722}" type="pres">
      <dgm:prSet presAssocID="{0C3B2260-588D-47F1-A6A5-45539CFB9795}" presName="horz1" presStyleCnt="0"/>
      <dgm:spPr/>
    </dgm:pt>
    <dgm:pt modelId="{608B3860-2F42-4C8A-B7EB-F57788597D3C}" type="pres">
      <dgm:prSet presAssocID="{0C3B2260-588D-47F1-A6A5-45539CFB9795}" presName="tx1" presStyleLbl="revTx" presStyleIdx="3" presStyleCnt="6"/>
      <dgm:spPr/>
    </dgm:pt>
    <dgm:pt modelId="{9B13E07B-8FB6-4882-A9B0-DAC53361AEBB}" type="pres">
      <dgm:prSet presAssocID="{0C3B2260-588D-47F1-A6A5-45539CFB9795}" presName="vert1" presStyleCnt="0"/>
      <dgm:spPr/>
    </dgm:pt>
    <dgm:pt modelId="{44FF4742-247F-4653-8115-5DD7136E61DB}" type="pres">
      <dgm:prSet presAssocID="{B3C0AD3F-3464-4726-BA3D-1FDDBA179FDD}" presName="thickLine" presStyleLbl="alignNode1" presStyleIdx="4" presStyleCnt="6"/>
      <dgm:spPr/>
    </dgm:pt>
    <dgm:pt modelId="{32E8123E-552B-477D-A468-2EE7B61EFFF7}" type="pres">
      <dgm:prSet presAssocID="{B3C0AD3F-3464-4726-BA3D-1FDDBA179FDD}" presName="horz1" presStyleCnt="0"/>
      <dgm:spPr/>
    </dgm:pt>
    <dgm:pt modelId="{DDB278D0-A5BC-4B0B-99A3-164FB4492AC1}" type="pres">
      <dgm:prSet presAssocID="{B3C0AD3F-3464-4726-BA3D-1FDDBA179FDD}" presName="tx1" presStyleLbl="revTx" presStyleIdx="4" presStyleCnt="6"/>
      <dgm:spPr/>
    </dgm:pt>
    <dgm:pt modelId="{A83F1280-C3EC-4BF1-AD35-5900EA039EDD}" type="pres">
      <dgm:prSet presAssocID="{B3C0AD3F-3464-4726-BA3D-1FDDBA179FDD}" presName="vert1" presStyleCnt="0"/>
      <dgm:spPr/>
    </dgm:pt>
    <dgm:pt modelId="{14772931-9F52-4129-BE3C-52DCB242AA08}" type="pres">
      <dgm:prSet presAssocID="{7C50AE27-51CA-4EC4-AAC5-B45D4A146DD9}" presName="thickLine" presStyleLbl="alignNode1" presStyleIdx="5" presStyleCnt="6"/>
      <dgm:spPr/>
    </dgm:pt>
    <dgm:pt modelId="{BFB7A282-109A-4B7F-B718-0B25CC503317}" type="pres">
      <dgm:prSet presAssocID="{7C50AE27-51CA-4EC4-AAC5-B45D4A146DD9}" presName="horz1" presStyleCnt="0"/>
      <dgm:spPr/>
    </dgm:pt>
    <dgm:pt modelId="{BFFBC346-6454-4F1E-AE5B-DA877FB39986}" type="pres">
      <dgm:prSet presAssocID="{7C50AE27-51CA-4EC4-AAC5-B45D4A146DD9}" presName="tx1" presStyleLbl="revTx" presStyleIdx="5" presStyleCnt="6"/>
      <dgm:spPr/>
    </dgm:pt>
    <dgm:pt modelId="{FC18DCAF-F880-4A3F-8ECA-0252D9F7FA2A}" type="pres">
      <dgm:prSet presAssocID="{7C50AE27-51CA-4EC4-AAC5-B45D4A146DD9}" presName="vert1" presStyleCnt="0"/>
      <dgm:spPr/>
    </dgm:pt>
  </dgm:ptLst>
  <dgm:cxnLst>
    <dgm:cxn modelId="{24637737-C5FD-4CC8-8C4C-03DF3467F2DF}" srcId="{4104FD49-9123-4F37-8588-29C476AE56B4}" destId="{4015B4E3-B1B4-4623-8387-25874093528A}" srcOrd="2" destOrd="0" parTransId="{C2A0A8BB-49F4-4405-B5E4-B585CD0005EB}" sibTransId="{6FA2C747-FC2B-47E6-8DAB-417B67017603}"/>
    <dgm:cxn modelId="{115D8D37-598F-4351-8494-4D5DEE27B34B}" srcId="{4104FD49-9123-4F37-8588-29C476AE56B4}" destId="{B3C0AD3F-3464-4726-BA3D-1FDDBA179FDD}" srcOrd="4" destOrd="0" parTransId="{6746AE8C-10A4-41D3-B10F-D67886788D5E}" sibTransId="{81AD951F-8B43-4E0D-93D3-1FC014F552FF}"/>
    <dgm:cxn modelId="{7FA70C43-901F-45B9-946E-1103BDF4D7A5}" srcId="{4104FD49-9123-4F37-8588-29C476AE56B4}" destId="{0C3B2260-588D-47F1-A6A5-45539CFB9795}" srcOrd="3" destOrd="0" parTransId="{6740C487-BE71-48A5-B095-63042669E3A1}" sibTransId="{382396E6-D3F7-4113-A483-87A7D4E37BF4}"/>
    <dgm:cxn modelId="{9A262A49-2EAD-4E05-9ABD-1CFCB2C8F2B1}" type="presOf" srcId="{4104FD49-9123-4F37-8588-29C476AE56B4}" destId="{EA2C227F-8147-4878-BD77-06A36930B404}" srcOrd="0" destOrd="0" presId="urn:microsoft.com/office/officeart/2008/layout/LinedList"/>
    <dgm:cxn modelId="{D7E44F6C-6A60-49F1-8472-1D8641A714AD}" srcId="{4104FD49-9123-4F37-8588-29C476AE56B4}" destId="{69385D01-5C1C-4E71-AC89-A5D63B990FDE}" srcOrd="1" destOrd="0" parTransId="{2A9F831E-67A0-4151-BB90-0DC4DDFB23B0}" sibTransId="{37AE8864-6796-456A-90E1-DCD19C69B93A}"/>
    <dgm:cxn modelId="{3FDB9D6F-3AEC-4B61-B1B4-DCBFA3FC65C3}" type="presOf" srcId="{B3C0AD3F-3464-4726-BA3D-1FDDBA179FDD}" destId="{DDB278D0-A5BC-4B0B-99A3-164FB4492AC1}" srcOrd="0" destOrd="0" presId="urn:microsoft.com/office/officeart/2008/layout/LinedList"/>
    <dgm:cxn modelId="{7C29628D-921D-448D-9876-E02B738CA359}" type="presOf" srcId="{0C3B2260-588D-47F1-A6A5-45539CFB9795}" destId="{608B3860-2F42-4C8A-B7EB-F57788597D3C}" srcOrd="0" destOrd="0" presId="urn:microsoft.com/office/officeart/2008/layout/LinedList"/>
    <dgm:cxn modelId="{87EB939B-F3C8-40C6-B759-75922163F67F}" srcId="{4104FD49-9123-4F37-8588-29C476AE56B4}" destId="{C1D5E24D-47E4-47E2-B62C-9AE508E3D904}" srcOrd="0" destOrd="0" parTransId="{28FC6A35-81F8-4C9A-8958-AB8551F896DC}" sibTransId="{E793FEFD-758F-40E9-99D1-EB207A425662}"/>
    <dgm:cxn modelId="{1A4054A9-DAB0-421E-85DB-963E5583078C}" type="presOf" srcId="{C1D5E24D-47E4-47E2-B62C-9AE508E3D904}" destId="{576E4BF0-9BDB-423C-A633-D2F2ED23D5B3}" srcOrd="0" destOrd="0" presId="urn:microsoft.com/office/officeart/2008/layout/LinedList"/>
    <dgm:cxn modelId="{7E80EACD-BE4F-4981-9B71-6626A9C94727}" type="presOf" srcId="{7C50AE27-51CA-4EC4-AAC5-B45D4A146DD9}" destId="{BFFBC346-6454-4F1E-AE5B-DA877FB39986}" srcOrd="0" destOrd="0" presId="urn:microsoft.com/office/officeart/2008/layout/LinedList"/>
    <dgm:cxn modelId="{2C11C2EB-05B1-47A5-929B-2BB73BB50C92}" type="presOf" srcId="{4015B4E3-B1B4-4623-8387-25874093528A}" destId="{8ABF769D-1C5D-4CC1-BBE6-807D98C1A9D2}" srcOrd="0" destOrd="0" presId="urn:microsoft.com/office/officeart/2008/layout/LinedList"/>
    <dgm:cxn modelId="{E7A9B2FB-D110-4506-B3DB-2F22A3DB2132}" srcId="{4104FD49-9123-4F37-8588-29C476AE56B4}" destId="{7C50AE27-51CA-4EC4-AAC5-B45D4A146DD9}" srcOrd="5" destOrd="0" parTransId="{86014D6B-D0CE-46FE-8981-68FD744F95FD}" sibTransId="{0D4CD7B9-B915-44CA-8BBD-0016A8080FC8}"/>
    <dgm:cxn modelId="{140749FC-EDF7-461A-9711-B85449E94761}" type="presOf" srcId="{69385D01-5C1C-4E71-AC89-A5D63B990FDE}" destId="{2609B4B0-E9A1-48FB-AFF2-5AA0CCE18B2C}" srcOrd="0" destOrd="0" presId="urn:microsoft.com/office/officeart/2008/layout/LinedList"/>
    <dgm:cxn modelId="{31BE3A4E-DB54-4606-B402-EF2559C45E09}" type="presParOf" srcId="{EA2C227F-8147-4878-BD77-06A36930B404}" destId="{B21586C5-02DE-4470-9B54-E826FA476DBE}" srcOrd="0" destOrd="0" presId="urn:microsoft.com/office/officeart/2008/layout/LinedList"/>
    <dgm:cxn modelId="{89551CA8-3A69-47BC-B8A8-9AFFBAB03016}" type="presParOf" srcId="{EA2C227F-8147-4878-BD77-06A36930B404}" destId="{D69AF513-58C1-4B2C-8671-D2823C7F4C9E}" srcOrd="1" destOrd="0" presId="urn:microsoft.com/office/officeart/2008/layout/LinedList"/>
    <dgm:cxn modelId="{153E1913-9901-4920-BAC2-397A38E51B1B}" type="presParOf" srcId="{D69AF513-58C1-4B2C-8671-D2823C7F4C9E}" destId="{576E4BF0-9BDB-423C-A633-D2F2ED23D5B3}" srcOrd="0" destOrd="0" presId="urn:microsoft.com/office/officeart/2008/layout/LinedList"/>
    <dgm:cxn modelId="{E2387415-483E-429B-BBA1-FABFD029C16F}" type="presParOf" srcId="{D69AF513-58C1-4B2C-8671-D2823C7F4C9E}" destId="{263F81CB-9B5B-45DE-8F0D-CED3E8261751}" srcOrd="1" destOrd="0" presId="urn:microsoft.com/office/officeart/2008/layout/LinedList"/>
    <dgm:cxn modelId="{8E8C7F64-97CD-4296-A0BD-57A29B0C50C5}" type="presParOf" srcId="{EA2C227F-8147-4878-BD77-06A36930B404}" destId="{A4DD8549-741A-4862-B3D0-1A1289A4830E}" srcOrd="2" destOrd="0" presId="urn:microsoft.com/office/officeart/2008/layout/LinedList"/>
    <dgm:cxn modelId="{DFE101F6-B38C-4B5F-948D-02E9C328652F}" type="presParOf" srcId="{EA2C227F-8147-4878-BD77-06A36930B404}" destId="{37BA7DA8-C34A-4AD4-BB68-94DECE843909}" srcOrd="3" destOrd="0" presId="urn:microsoft.com/office/officeart/2008/layout/LinedList"/>
    <dgm:cxn modelId="{B35D9B25-1AB7-4546-A1D7-1AD101CFBF01}" type="presParOf" srcId="{37BA7DA8-C34A-4AD4-BB68-94DECE843909}" destId="{2609B4B0-E9A1-48FB-AFF2-5AA0CCE18B2C}" srcOrd="0" destOrd="0" presId="urn:microsoft.com/office/officeart/2008/layout/LinedList"/>
    <dgm:cxn modelId="{552B76DB-7682-4DAE-BA30-251B7F8D857F}" type="presParOf" srcId="{37BA7DA8-C34A-4AD4-BB68-94DECE843909}" destId="{C28AD932-57BD-4B76-B569-EE1BE42B83AB}" srcOrd="1" destOrd="0" presId="urn:microsoft.com/office/officeart/2008/layout/LinedList"/>
    <dgm:cxn modelId="{81353A14-56CA-43A5-B604-F3864C60E87A}" type="presParOf" srcId="{EA2C227F-8147-4878-BD77-06A36930B404}" destId="{0AA126B9-8E03-462D-9187-FE4166A33AF3}" srcOrd="4" destOrd="0" presId="urn:microsoft.com/office/officeart/2008/layout/LinedList"/>
    <dgm:cxn modelId="{D5A511B5-1FD2-426E-ACB8-A9898E0F25EC}" type="presParOf" srcId="{EA2C227F-8147-4878-BD77-06A36930B404}" destId="{5B8BF40C-08C4-46FC-87EA-A823B053B3E9}" srcOrd="5" destOrd="0" presId="urn:microsoft.com/office/officeart/2008/layout/LinedList"/>
    <dgm:cxn modelId="{F184BC0F-B575-4E62-9BE3-B26AFDFD0A8E}" type="presParOf" srcId="{5B8BF40C-08C4-46FC-87EA-A823B053B3E9}" destId="{8ABF769D-1C5D-4CC1-BBE6-807D98C1A9D2}" srcOrd="0" destOrd="0" presId="urn:microsoft.com/office/officeart/2008/layout/LinedList"/>
    <dgm:cxn modelId="{FB2937FC-7C03-4142-B7E3-916313C8CC30}" type="presParOf" srcId="{5B8BF40C-08C4-46FC-87EA-A823B053B3E9}" destId="{3AAA64B9-53F2-4EB2-91B6-515E2F2B3550}" srcOrd="1" destOrd="0" presId="urn:microsoft.com/office/officeart/2008/layout/LinedList"/>
    <dgm:cxn modelId="{F71F211B-8F76-48AC-83C7-8D1DDAEEAD98}" type="presParOf" srcId="{EA2C227F-8147-4878-BD77-06A36930B404}" destId="{35348F72-78A7-411E-86A9-0813A57FAC69}" srcOrd="6" destOrd="0" presId="urn:microsoft.com/office/officeart/2008/layout/LinedList"/>
    <dgm:cxn modelId="{FBCBD1A2-E1B4-474D-9B61-5C9B76919B42}" type="presParOf" srcId="{EA2C227F-8147-4878-BD77-06A36930B404}" destId="{B759C0BA-A00F-46E4-AD02-7CE5C1FDE722}" srcOrd="7" destOrd="0" presId="urn:microsoft.com/office/officeart/2008/layout/LinedList"/>
    <dgm:cxn modelId="{FC9BBC59-1DEE-4712-A5FD-16D4746B6124}" type="presParOf" srcId="{B759C0BA-A00F-46E4-AD02-7CE5C1FDE722}" destId="{608B3860-2F42-4C8A-B7EB-F57788597D3C}" srcOrd="0" destOrd="0" presId="urn:microsoft.com/office/officeart/2008/layout/LinedList"/>
    <dgm:cxn modelId="{AE5A4A6F-1343-4EA1-BA3A-59189CE6C5AF}" type="presParOf" srcId="{B759C0BA-A00F-46E4-AD02-7CE5C1FDE722}" destId="{9B13E07B-8FB6-4882-A9B0-DAC53361AEBB}" srcOrd="1" destOrd="0" presId="urn:microsoft.com/office/officeart/2008/layout/LinedList"/>
    <dgm:cxn modelId="{38EF5EF5-9615-43A5-A74A-34509CB145EA}" type="presParOf" srcId="{EA2C227F-8147-4878-BD77-06A36930B404}" destId="{44FF4742-247F-4653-8115-5DD7136E61DB}" srcOrd="8" destOrd="0" presId="urn:microsoft.com/office/officeart/2008/layout/LinedList"/>
    <dgm:cxn modelId="{E2D524C3-6617-4BD8-AA35-1E9CF0FAAB6F}" type="presParOf" srcId="{EA2C227F-8147-4878-BD77-06A36930B404}" destId="{32E8123E-552B-477D-A468-2EE7B61EFFF7}" srcOrd="9" destOrd="0" presId="urn:microsoft.com/office/officeart/2008/layout/LinedList"/>
    <dgm:cxn modelId="{D00FEA1F-160B-459E-9506-16E7A4A6568A}" type="presParOf" srcId="{32E8123E-552B-477D-A468-2EE7B61EFFF7}" destId="{DDB278D0-A5BC-4B0B-99A3-164FB4492AC1}" srcOrd="0" destOrd="0" presId="urn:microsoft.com/office/officeart/2008/layout/LinedList"/>
    <dgm:cxn modelId="{3C30DE72-0184-481D-B949-CD462BA4F829}" type="presParOf" srcId="{32E8123E-552B-477D-A468-2EE7B61EFFF7}" destId="{A83F1280-C3EC-4BF1-AD35-5900EA039EDD}" srcOrd="1" destOrd="0" presId="urn:microsoft.com/office/officeart/2008/layout/LinedList"/>
    <dgm:cxn modelId="{1B874C71-5F67-4C1C-8271-FB96E3C6E172}" type="presParOf" srcId="{EA2C227F-8147-4878-BD77-06A36930B404}" destId="{14772931-9F52-4129-BE3C-52DCB242AA08}" srcOrd="10" destOrd="0" presId="urn:microsoft.com/office/officeart/2008/layout/LinedList"/>
    <dgm:cxn modelId="{233D5A10-945C-437E-BCFD-2543385EDD90}" type="presParOf" srcId="{EA2C227F-8147-4878-BD77-06A36930B404}" destId="{BFB7A282-109A-4B7F-B718-0B25CC503317}" srcOrd="11" destOrd="0" presId="urn:microsoft.com/office/officeart/2008/layout/LinedList"/>
    <dgm:cxn modelId="{EC98AD4A-4788-411B-912E-E05F8CCDF3C8}" type="presParOf" srcId="{BFB7A282-109A-4B7F-B718-0B25CC503317}" destId="{BFFBC346-6454-4F1E-AE5B-DA877FB39986}" srcOrd="0" destOrd="0" presId="urn:microsoft.com/office/officeart/2008/layout/LinedList"/>
    <dgm:cxn modelId="{4F36959F-82FE-4C07-87DB-C7917DDB2350}" type="presParOf" srcId="{BFB7A282-109A-4B7F-B718-0B25CC503317}" destId="{FC18DCAF-F880-4A3F-8ECA-0252D9F7FA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586C5-02DE-4470-9B54-E826FA476DBE}">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76E4BF0-9BDB-423C-A633-D2F2ED23D5B3}">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Study</a:t>
          </a:r>
          <a:r>
            <a:rPr lang="en-US" sz="3400" kern="1200" baseline="0" dirty="0">
              <a:latin typeface="Times New Roman" panose="02020603050405020304" pitchFamily="18" charset="0"/>
              <a:cs typeface="Times New Roman" panose="02020603050405020304" pitchFamily="18" charset="0"/>
            </a:rPr>
            <a:t> Area</a:t>
          </a:r>
          <a:endParaRPr lang="en-US" sz="3400" kern="1200" dirty="0">
            <a:latin typeface="Times New Roman" panose="02020603050405020304" pitchFamily="18" charset="0"/>
            <a:cs typeface="Times New Roman" panose="02020603050405020304" pitchFamily="18" charset="0"/>
          </a:endParaRPr>
        </a:p>
      </dsp:txBody>
      <dsp:txXfrm>
        <a:off x="0" y="2124"/>
        <a:ext cx="10515600" cy="724514"/>
      </dsp:txXfrm>
    </dsp:sp>
    <dsp:sp modelId="{A4DD8549-741A-4862-B3D0-1A1289A4830E}">
      <dsp:nvSpPr>
        <dsp:cNvPr id="0" name=""/>
        <dsp:cNvSpPr/>
      </dsp:nvSpPr>
      <dsp:spPr>
        <a:xfrm>
          <a:off x="0" y="726639"/>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609B4B0-E9A1-48FB-AFF2-5AA0CCE18B2C}">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Objectives</a:t>
          </a:r>
        </a:p>
      </dsp:txBody>
      <dsp:txXfrm>
        <a:off x="0" y="726639"/>
        <a:ext cx="10515600" cy="724514"/>
      </dsp:txXfrm>
    </dsp:sp>
    <dsp:sp modelId="{0AA126B9-8E03-462D-9187-FE4166A33AF3}">
      <dsp:nvSpPr>
        <dsp:cNvPr id="0" name=""/>
        <dsp:cNvSpPr/>
      </dsp:nvSpPr>
      <dsp:spPr>
        <a:xfrm>
          <a:off x="0" y="145115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BF769D-1C5D-4CC1-BBE6-807D98C1A9D2}">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Materials and methods</a:t>
          </a:r>
        </a:p>
      </dsp:txBody>
      <dsp:txXfrm>
        <a:off x="0" y="1451154"/>
        <a:ext cx="10515600" cy="724514"/>
      </dsp:txXfrm>
    </dsp:sp>
    <dsp:sp modelId="{35348F72-78A7-411E-86A9-0813A57FAC69}">
      <dsp:nvSpPr>
        <dsp:cNvPr id="0" name=""/>
        <dsp:cNvSpPr/>
      </dsp:nvSpPr>
      <dsp:spPr>
        <a:xfrm>
          <a:off x="0" y="2175669"/>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08B3860-2F42-4C8A-B7EB-F57788597D3C}">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Results</a:t>
          </a:r>
        </a:p>
      </dsp:txBody>
      <dsp:txXfrm>
        <a:off x="0" y="2175669"/>
        <a:ext cx="10515600" cy="724514"/>
      </dsp:txXfrm>
    </dsp:sp>
    <dsp:sp modelId="{44FF4742-247F-4653-8115-5DD7136E61DB}">
      <dsp:nvSpPr>
        <dsp:cNvPr id="0" name=""/>
        <dsp:cNvSpPr/>
      </dsp:nvSpPr>
      <dsp:spPr>
        <a:xfrm>
          <a:off x="0" y="2900183"/>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DB278D0-A5BC-4B0B-99A3-164FB4492AC1}">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Conclusion</a:t>
          </a:r>
        </a:p>
      </dsp:txBody>
      <dsp:txXfrm>
        <a:off x="0" y="2900183"/>
        <a:ext cx="10515600" cy="724514"/>
      </dsp:txXfrm>
    </dsp:sp>
    <dsp:sp modelId="{14772931-9F52-4129-BE3C-52DCB242AA08}">
      <dsp:nvSpPr>
        <dsp:cNvPr id="0" name=""/>
        <dsp:cNvSpPr/>
      </dsp:nvSpPr>
      <dsp:spPr>
        <a:xfrm>
          <a:off x="0" y="3624698"/>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FFBC346-6454-4F1E-AE5B-DA877FB39986}">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latin typeface="Times New Roman" panose="02020603050405020304" pitchFamily="18" charset="0"/>
              <a:cs typeface="Times New Roman" panose="02020603050405020304" pitchFamily="18" charset="0"/>
            </a:rPr>
            <a:t>References</a:t>
          </a:r>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4/22/2024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E063180-E8BE-4904-AB04-5DF22015D8FE}"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698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AEAFF6-CB96-47D8-A9E8-62E0E5622FFC}"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339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E71102-CF8C-40EB-863D-636C859C6A64}"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546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dirty="0"/>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9870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dirty="0"/>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894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531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endParaRPr lang="en-US" dirty="0"/>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86698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dirty="0"/>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dirty="0"/>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135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6404CC-448A-443D-96D7-22D06CACF362}"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181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4348427-2D3F-43B6-9FE1-BD0CE272F858}"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2292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E028BF2-9D1B-427C-AE65-A562D19DD0BA}"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445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9E3B7CA-B7DC-4C95-8578-987B3B48570F}" type="datetime1">
              <a:rPr lang="en-US" smtClean="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748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6CFC37E-ACF1-421C-85C5-6A1989462184}" type="datetime1">
              <a:rPr lang="en-US" smtClean="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275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B5AE2E-F32F-44AC-96FD-0A1F42C04EC4}" type="datetime1">
              <a:rPr lang="en-US" smtClean="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666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0FE7230-A3CB-4CC4-A696-1D3941E105FA}"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502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6AFCDF4-184A-406A-AE48-A51690A32CDF}"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224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7B805-FB34-4438-8968-2EE7518BCAF0}" type="datetime1">
              <a:rPr lang="en-US" smtClean="0"/>
              <a:t>4/22/2024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6594893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drive/1KqWuYd3gfRCmvA4vcXiMdbaR_Vh4gvkP#scrollTo=SA0u7XrERzup" TargetMode="External"/><Relationship Id="rId2" Type="http://schemas.openxmlformats.org/officeDocument/2006/relationships/hyperlink" Target="https://colab.research.google.com/drive/1x222v7nziHJ_KiggJcGSXHF2CGZr0-Vk?usp=sharing"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E806469-39DF-D3A8-F419-FEA11218D495}"/>
              </a:ext>
            </a:extLst>
          </p:cNvPr>
          <p:cNvSpPr/>
          <p:nvPr/>
        </p:nvSpPr>
        <p:spPr>
          <a:xfrm>
            <a:off x="5761703" y="5447071"/>
            <a:ext cx="776749" cy="34412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a:cs typeface="Times New Roman"/>
            </a:endParaRP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547000" y="4112430"/>
            <a:ext cx="9144000" cy="1761898"/>
          </a:xfrm>
        </p:spPr>
        <p:txBody>
          <a:bodyPr>
            <a:normAutofit lnSpcReduction="10000"/>
          </a:bodyPr>
          <a:lstStyle/>
          <a:p>
            <a:r>
              <a:rPr lang="en-US" cap="none" dirty="0">
                <a:latin typeface="Times New Roman"/>
                <a:cs typeface="Times New Roman"/>
              </a:rPr>
              <a:t>Submitted To:</a:t>
            </a:r>
          </a:p>
          <a:p>
            <a:r>
              <a:rPr lang="en-US" cap="none" dirty="0">
                <a:latin typeface="Times New Roman"/>
                <a:cs typeface="Times New Roman"/>
              </a:rPr>
              <a:t>Dr. N.R.Patel [Scientist – ASD]</a:t>
            </a:r>
          </a:p>
          <a:p>
            <a:r>
              <a:rPr lang="en-US" cap="none" dirty="0">
                <a:latin typeface="Times New Roman"/>
                <a:cs typeface="Times New Roman"/>
              </a:rPr>
              <a:t>Ms. Shweta Pokhriyal [JRF - ASD]</a:t>
            </a:r>
          </a:p>
          <a:p>
            <a:pPr marL="0" marR="0" algn="ctr">
              <a:lnSpc>
                <a:spcPct val="107000"/>
              </a:lnSpc>
              <a:spcBef>
                <a:spcPts val="0"/>
              </a:spcBef>
              <a:spcAft>
                <a:spcPts val="800"/>
              </a:spcAft>
            </a:pPr>
            <a:r>
              <a:rPr lang="en-IN" sz="2400" cap="none" dirty="0">
                <a:effectLst/>
                <a:latin typeface="Times New Roman"/>
                <a:ea typeface="Times New Roman" panose="02020603050405020304" pitchFamily="18" charset="0"/>
                <a:cs typeface="Times New Roman"/>
              </a:rPr>
              <a:t>Agriculture and soil department, IIRS-ISRO.</a:t>
            </a:r>
            <a:endParaRPr lang="en-IN" sz="1400" cap="none" dirty="0">
              <a:effectLst/>
              <a:latin typeface="Times New Roman"/>
              <a:ea typeface="Calibri" panose="020F0502020204030204" pitchFamily="34" charset="0"/>
              <a:cs typeface="Times New Roman"/>
            </a:endParaRPr>
          </a:p>
          <a:p>
            <a:endParaRPr lang="en-US" cap="none" dirty="0">
              <a:latin typeface="Times New Roman"/>
              <a:cs typeface="Times New Roman"/>
            </a:endParaRPr>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934065"/>
            <a:ext cx="10515600" cy="968477"/>
          </a:xfrm>
        </p:spPr>
        <p:txBody>
          <a:bodyPr>
            <a:noAutofit/>
          </a:bodyPr>
          <a:lstStyle/>
          <a:p>
            <a:r>
              <a:rPr lang="en-US" sz="3200" b="1" u="sng" dirty="0">
                <a:effectLst/>
                <a:latin typeface="Times New Roman"/>
                <a:ea typeface="Calibri" panose="020F0502020204030204" pitchFamily="34" charset="0"/>
                <a:cs typeface="Times New Roman"/>
              </a:rPr>
              <a:t>Project Report on LAI estimation of Wheat using empirical and  ML Algorithms</a:t>
            </a:r>
            <a:endParaRPr lang="en-US" sz="3200" dirty="0">
              <a:latin typeface="Times New Roman"/>
              <a:cs typeface="Times New Roman"/>
            </a:endParaRPr>
          </a:p>
        </p:txBody>
      </p:sp>
      <p:sp>
        <p:nvSpPr>
          <p:cNvPr id="7" name="TextBox 6">
            <a:extLst>
              <a:ext uri="{FF2B5EF4-FFF2-40B4-BE49-F238E27FC236}">
                <a16:creationId xmlns:a16="http://schemas.microsoft.com/office/drawing/2014/main" id="{F6150D9E-770E-BBD5-7C96-F22D54A09C04}"/>
              </a:ext>
            </a:extLst>
          </p:cNvPr>
          <p:cNvSpPr txBox="1"/>
          <p:nvPr/>
        </p:nvSpPr>
        <p:spPr>
          <a:xfrm>
            <a:off x="7306351" y="4300881"/>
            <a:ext cx="4444181" cy="1384995"/>
          </a:xfrm>
          <a:prstGeom prst="rect">
            <a:avLst/>
          </a:prstGeom>
          <a:noFill/>
        </p:spPr>
        <p:txBody>
          <a:bodyPr wrap="square" rtlCol="0">
            <a:spAutoFit/>
          </a:bodyPr>
          <a:lstStyle/>
          <a:p>
            <a:pPr algn="ctr"/>
            <a:r>
              <a:rPr lang="en-US" sz="2800" dirty="0">
                <a:latin typeface="Times New Roman"/>
                <a:cs typeface="Times New Roman"/>
              </a:rPr>
              <a:t>Submitted by:</a:t>
            </a:r>
          </a:p>
          <a:p>
            <a:pPr algn="ctr"/>
            <a:r>
              <a:rPr lang="en-US" sz="2800" dirty="0">
                <a:latin typeface="Times New Roman"/>
                <a:cs typeface="Times New Roman"/>
              </a:rPr>
              <a:t>Harshilkumar Ponkiya</a:t>
            </a:r>
          </a:p>
          <a:p>
            <a:pPr algn="ctr"/>
            <a:r>
              <a:rPr lang="en-US" sz="2800" dirty="0">
                <a:latin typeface="Times New Roman"/>
                <a:cs typeface="Times New Roman"/>
              </a:rPr>
              <a:t>Nidhi Gusai</a:t>
            </a:r>
            <a:endParaRPr lang="en-IN" sz="2800" dirty="0">
              <a:latin typeface="Times New Roman"/>
              <a:cs typeface="Times New Roman"/>
            </a:endParaRPr>
          </a:p>
        </p:txBody>
      </p:sp>
      <p:sp>
        <p:nvSpPr>
          <p:cNvPr id="8" name="TextBox 7">
            <a:extLst>
              <a:ext uri="{FF2B5EF4-FFF2-40B4-BE49-F238E27FC236}">
                <a16:creationId xmlns:a16="http://schemas.microsoft.com/office/drawing/2014/main" id="{B06947D8-A5F2-9113-BF60-47C6B6BD9B4E}"/>
              </a:ext>
            </a:extLst>
          </p:cNvPr>
          <p:cNvSpPr txBox="1"/>
          <p:nvPr/>
        </p:nvSpPr>
        <p:spPr>
          <a:xfrm>
            <a:off x="3547478" y="2453182"/>
            <a:ext cx="5205197" cy="584775"/>
          </a:xfrm>
          <a:prstGeom prst="rect">
            <a:avLst/>
          </a:prstGeom>
          <a:noFill/>
        </p:spPr>
        <p:txBody>
          <a:bodyPr wrap="square" rtlCol="0">
            <a:spAutoFit/>
          </a:bodyPr>
          <a:lstStyle/>
          <a:p>
            <a:pPr algn="ctr"/>
            <a:r>
              <a:rPr lang="en-US" sz="3200" b="1" dirty="0">
                <a:latin typeface="Times New Roman"/>
                <a:cs typeface="Times New Roman"/>
              </a:rPr>
              <a:t>M.Sc Agriculture Analytics</a:t>
            </a:r>
            <a:endParaRPr lang="en-IN" sz="3200" b="1" dirty="0">
              <a:latin typeface="Times New Roman"/>
              <a:cs typeface="Times New Roman"/>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649224" y="294640"/>
            <a:ext cx="10058400" cy="648305"/>
          </a:xfrm>
        </p:spPr>
        <p:txBody>
          <a:bodyPr>
            <a:normAutofit/>
          </a:bodyPr>
          <a:lstStyle/>
          <a:p>
            <a:r>
              <a:rPr lang="en-US" sz="4000" b="1" dirty="0">
                <a:latin typeface="Times New Roman"/>
                <a:cs typeface="Times New Roman"/>
              </a:rPr>
              <a:t>Results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p:txBody>
          <a:bodyPr/>
          <a:lstStyle/>
          <a:p>
            <a:endParaRPr lang="en-US" dirty="0"/>
          </a:p>
        </p:txBody>
      </p:sp>
      <p:sp>
        <p:nvSpPr>
          <p:cNvPr id="9" name="TextBox 8">
            <a:extLst>
              <a:ext uri="{FF2B5EF4-FFF2-40B4-BE49-F238E27FC236}">
                <a16:creationId xmlns:a16="http://schemas.microsoft.com/office/drawing/2014/main" id="{9045A57D-DDFC-814E-8F88-95B352A1C391}"/>
              </a:ext>
            </a:extLst>
          </p:cNvPr>
          <p:cNvSpPr txBox="1"/>
          <p:nvPr/>
        </p:nvSpPr>
        <p:spPr>
          <a:xfrm>
            <a:off x="318347" y="5246807"/>
            <a:ext cx="11549983" cy="1323439"/>
          </a:xfrm>
          <a:prstGeom prst="rect">
            <a:avLst/>
          </a:prstGeom>
          <a:noFill/>
        </p:spPr>
        <p:txBody>
          <a:bodyPr wrap="square" lIns="91440" tIns="45720" rIns="91440" bIns="45720" rtlCol="0" anchor="t">
            <a:spAutoFit/>
          </a:bodyPr>
          <a:lstStyle/>
          <a:p>
            <a:pPr marL="342900" indent="-342900" algn="just">
              <a:buFont typeface="Wingdings"/>
              <a:buChar char="ü"/>
            </a:pPr>
            <a:r>
              <a:rPr lang="en-US" sz="2000" dirty="0">
                <a:latin typeface="Times New Roman"/>
                <a:cs typeface="Times New Roman"/>
              </a:rPr>
              <a:t>The Index of Agreement for Multiple Linear Regression was also notably high at 0.8782, demonstrating a high level of agreement between predicted and observed values. </a:t>
            </a:r>
            <a:endParaRPr lang="en-US" dirty="0">
              <a:cs typeface="Calibri" panose="020F0502020204030204"/>
            </a:endParaRPr>
          </a:p>
          <a:p>
            <a:pPr marL="342900" indent="-342900" algn="just">
              <a:buFont typeface="Wingdings"/>
              <a:buChar char="ü"/>
            </a:pPr>
            <a:r>
              <a:rPr lang="en-US" sz="2000" dirty="0">
                <a:latin typeface="Times New Roman"/>
                <a:cs typeface="Times New Roman"/>
              </a:rPr>
              <a:t>Random Forest Regressor and XGBoost Regressor also performed competitively across these metrics, while SVM Regressor and Gradient Boosting Regressor showed slightly lower performance</a:t>
            </a:r>
          </a:p>
        </p:txBody>
      </p:sp>
      <p:pic>
        <p:nvPicPr>
          <p:cNvPr id="8" name="Picture 7" descr="A graph of different colored bars&#10;&#10;Description automatically generated">
            <a:extLst>
              <a:ext uri="{FF2B5EF4-FFF2-40B4-BE49-F238E27FC236}">
                <a16:creationId xmlns:a16="http://schemas.microsoft.com/office/drawing/2014/main" id="{59868803-7B21-927F-528E-33237C25FD22}"/>
              </a:ext>
            </a:extLst>
          </p:cNvPr>
          <p:cNvPicPr>
            <a:picLocks noChangeAspect="1"/>
          </p:cNvPicPr>
          <p:nvPr/>
        </p:nvPicPr>
        <p:blipFill>
          <a:blip r:embed="rId2"/>
          <a:stretch>
            <a:fillRect/>
          </a:stretch>
        </p:blipFill>
        <p:spPr>
          <a:xfrm>
            <a:off x="1415846" y="993706"/>
            <a:ext cx="9821044" cy="4202340"/>
          </a:xfrm>
          <a:prstGeom prst="rect">
            <a:avLst/>
          </a:prstGeom>
        </p:spPr>
      </p:pic>
    </p:spTree>
    <p:extLst>
      <p:ext uri="{BB962C8B-B14F-4D97-AF65-F5344CB8AC3E}">
        <p14:creationId xmlns:p14="http://schemas.microsoft.com/office/powerpoint/2010/main" val="155099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F29FD15-098C-BE17-085F-01B809C82191}"/>
              </a:ext>
            </a:extLst>
          </p:cNvPr>
          <p:cNvSpPr txBox="1"/>
          <p:nvPr/>
        </p:nvSpPr>
        <p:spPr>
          <a:xfrm>
            <a:off x="5956905" y="1339636"/>
            <a:ext cx="5293482" cy="4532903"/>
          </a:xfrm>
          <a:prstGeom prst="rect">
            <a:avLst/>
          </a:prstGeom>
        </p:spPr>
        <p:txBody>
          <a:bodyPr vert="horz" lIns="91440" tIns="45720" rIns="91440" bIns="45720" rtlCol="0" anchor="t">
            <a:noAutofit/>
          </a:bodyPr>
          <a:lstStyle/>
          <a:p>
            <a:pPr marL="400050" indent="-342900" algn="just">
              <a:lnSpc>
                <a:spcPct val="90000"/>
              </a:lnSpc>
              <a:spcAft>
                <a:spcPts val="600"/>
              </a:spcAft>
              <a:buFont typeface="Wingdings" panose="020B0604020202020204" pitchFamily="34" charset="0"/>
              <a:buChar char="ü"/>
            </a:pPr>
            <a:r>
              <a:rPr lang="en-US" sz="2400" dirty="0">
                <a:solidFill>
                  <a:schemeClr val="tx1">
                    <a:alpha val="80000"/>
                  </a:schemeClr>
                </a:solidFill>
                <a:latin typeface="Times New Roman"/>
                <a:cs typeface="Times New Roman"/>
              </a:rPr>
              <a:t>This map provides a visual representation of the leaf area index (LAI) values for wheat-crop in Palampur during January 2023. </a:t>
            </a:r>
            <a:endParaRPr lang="en-US" dirty="0">
              <a:cs typeface="Calibri" panose="020F0502020204030204"/>
            </a:endParaRPr>
          </a:p>
          <a:p>
            <a:pPr marL="400050" indent="-342900" algn="just">
              <a:lnSpc>
                <a:spcPct val="90000"/>
              </a:lnSpc>
              <a:spcAft>
                <a:spcPts val="600"/>
              </a:spcAft>
              <a:buFont typeface="Wingdings" panose="020B0604020202020204" pitchFamily="34" charset="0"/>
              <a:buChar char="ü"/>
            </a:pPr>
            <a:endParaRPr lang="en-US" sz="2400" dirty="0">
              <a:solidFill>
                <a:srgbClr val="000000">
                  <a:alpha val="80000"/>
                </a:srgbClr>
              </a:solidFill>
              <a:latin typeface="Times New Roman"/>
              <a:cs typeface="Times New Roman"/>
            </a:endParaRPr>
          </a:p>
          <a:p>
            <a:pPr marL="400050" indent="-342900" algn="just">
              <a:lnSpc>
                <a:spcPct val="90000"/>
              </a:lnSpc>
              <a:spcAft>
                <a:spcPts val="600"/>
              </a:spcAft>
              <a:buFont typeface="Wingdings" panose="020B0604020202020204" pitchFamily="34" charset="0"/>
              <a:buChar char="ü"/>
            </a:pPr>
            <a:r>
              <a:rPr lang="en-US" sz="2400" dirty="0">
                <a:solidFill>
                  <a:schemeClr val="tx1">
                    <a:alpha val="80000"/>
                  </a:schemeClr>
                </a:solidFill>
                <a:latin typeface="Times New Roman"/>
                <a:cs typeface="Times New Roman"/>
              </a:rPr>
              <a:t>The LAI values are an important indicator of the crop's growth and productivity, and this map can assist in analyzing and predicting the crop's potential yield.</a:t>
            </a:r>
            <a:endParaRPr lang="en-US" sz="2400" dirty="0">
              <a:solidFill>
                <a:srgbClr val="000000">
                  <a:alpha val="80000"/>
                </a:srgbClr>
              </a:solidFill>
              <a:latin typeface="Times New Roman"/>
              <a:cs typeface="Times New Roman"/>
            </a:endParaRPr>
          </a:p>
        </p:txBody>
      </p:sp>
      <p:cxnSp>
        <p:nvCxnSpPr>
          <p:cNvPr id="15"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A81E93B-CD53-29CB-DF93-71DFCE160AA8}"/>
              </a:ext>
            </a:extLst>
          </p:cNvPr>
          <p:cNvPicPr>
            <a:picLocks noChangeAspect="1"/>
          </p:cNvPicPr>
          <p:nvPr/>
        </p:nvPicPr>
        <p:blipFill>
          <a:blip r:embed="rId2"/>
          <a:stretch>
            <a:fillRect/>
          </a:stretch>
        </p:blipFill>
        <p:spPr>
          <a:xfrm>
            <a:off x="398377" y="292614"/>
            <a:ext cx="4983155" cy="6269089"/>
          </a:xfrm>
          <a:prstGeom prst="rect">
            <a:avLst/>
          </a:prstGeom>
        </p:spPr>
      </p:pic>
    </p:spTree>
    <p:extLst>
      <p:ext uri="{BB962C8B-B14F-4D97-AF65-F5344CB8AC3E}">
        <p14:creationId xmlns:p14="http://schemas.microsoft.com/office/powerpoint/2010/main" val="141819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013968" y="609600"/>
            <a:ext cx="6656832" cy="530352"/>
          </a:xfrm>
        </p:spPr>
        <p:txBody>
          <a:bodyPr>
            <a:noAutofit/>
          </a:bodyPr>
          <a:lstStyle/>
          <a:p>
            <a:r>
              <a:rPr lang="en-US" sz="4000" b="1" dirty="0">
                <a:latin typeface="Times New Roman"/>
                <a:cs typeface="Times New Roman"/>
              </a:rPr>
              <a:t>Conclusions…</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endParaRPr lang="en-US" dirty="0"/>
          </a:p>
        </p:txBody>
      </p:sp>
      <p:sp>
        <p:nvSpPr>
          <p:cNvPr id="9" name="TextBox 8">
            <a:extLst>
              <a:ext uri="{FF2B5EF4-FFF2-40B4-BE49-F238E27FC236}">
                <a16:creationId xmlns:a16="http://schemas.microsoft.com/office/drawing/2014/main" id="{A71B6A7D-2F3F-C75F-CDC0-DFDD7059E883}"/>
              </a:ext>
            </a:extLst>
          </p:cNvPr>
          <p:cNvSpPr txBox="1"/>
          <p:nvPr/>
        </p:nvSpPr>
        <p:spPr>
          <a:xfrm>
            <a:off x="1015999" y="1714499"/>
            <a:ext cx="10601475" cy="42986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ts val="2400"/>
              </a:lnSpc>
              <a:spcBef>
                <a:spcPts val="1000"/>
              </a:spcBef>
              <a:buFont typeface="Wingdings,Sans-Serif"/>
              <a:buChar char="ü"/>
            </a:pPr>
            <a:r>
              <a:rPr lang="en-IN" sz="2400" dirty="0">
                <a:latin typeface="Times New Roman"/>
                <a:cs typeface="Arial"/>
              </a:rPr>
              <a:t>The study's findings highlight the effectiveness of multiple linear regression (MLR) in conjunction with key vegetation indices - namely NDVI, CI, OSAVI, EVI, and GNDVI, in accurately estimating LAI.</a:t>
            </a:r>
            <a:endParaRPr lang="en-US" sz="2400" dirty="0">
              <a:latin typeface="Times New Roman"/>
              <a:cs typeface="Arial"/>
            </a:endParaRPr>
          </a:p>
          <a:p>
            <a:pPr algn="just">
              <a:lnSpc>
                <a:spcPts val="2400"/>
              </a:lnSpc>
              <a:spcBef>
                <a:spcPts val="1000"/>
              </a:spcBef>
            </a:pPr>
            <a:endParaRPr lang="en-US" sz="2400" dirty="0">
              <a:latin typeface="Times New Roman"/>
              <a:cs typeface="Arial"/>
            </a:endParaRPr>
          </a:p>
          <a:p>
            <a:pPr marL="342900" indent="-342900" algn="just">
              <a:lnSpc>
                <a:spcPts val="2400"/>
              </a:lnSpc>
              <a:spcBef>
                <a:spcPts val="1000"/>
              </a:spcBef>
              <a:buFont typeface="Wingdings,Sans-Serif"/>
              <a:buChar char="ü"/>
            </a:pPr>
            <a:r>
              <a:rPr lang="en-IN" sz="2400" dirty="0">
                <a:latin typeface="Times New Roman"/>
                <a:cs typeface="Arial"/>
              </a:rPr>
              <a:t>The high index of agreement (0.8782) for MLR underscores its robustness in agreement between predicted and observed LAI values, indicating its potential for practical implementation in crop management decision-making processes.</a:t>
            </a:r>
            <a:endParaRPr lang="en-US" sz="2400" dirty="0">
              <a:latin typeface="Times New Roman"/>
              <a:cs typeface="Arial"/>
            </a:endParaRPr>
          </a:p>
          <a:p>
            <a:pPr algn="just">
              <a:lnSpc>
                <a:spcPts val="2400"/>
              </a:lnSpc>
              <a:spcBef>
                <a:spcPts val="1000"/>
              </a:spcBef>
            </a:pPr>
            <a:endParaRPr lang="en-IN" sz="2400" dirty="0">
              <a:latin typeface="Times New Roman"/>
              <a:cs typeface="Arial"/>
            </a:endParaRPr>
          </a:p>
          <a:p>
            <a:pPr marL="342900" indent="-342900" algn="just">
              <a:lnSpc>
                <a:spcPts val="2400"/>
              </a:lnSpc>
              <a:spcBef>
                <a:spcPts val="1000"/>
              </a:spcBef>
              <a:buFont typeface="Wingdings,Sans-Serif"/>
              <a:buChar char="ü"/>
            </a:pPr>
            <a:r>
              <a:rPr lang="en-IN" sz="2400" dirty="0">
                <a:latin typeface="Times New Roman"/>
                <a:cs typeface="Arial"/>
              </a:rPr>
              <a:t>In essence, this study contributes to the growing body of knowledge surrounding remote sensing applications in agriculture, highlighting the potential of machine learning algorithms and vegetation indices in improving crop management strategies for enhanced agricultural sustainability and productivity.</a:t>
            </a:r>
            <a:endParaRPr lang="en-US" sz="2400" dirty="0">
              <a:latin typeface="Times New Roman"/>
              <a:cs typeface="Arial"/>
            </a:endParaRPr>
          </a:p>
        </p:txBody>
      </p:sp>
    </p:spTree>
    <p:extLst>
      <p:ext uri="{BB962C8B-B14F-4D97-AF65-F5344CB8AC3E}">
        <p14:creationId xmlns:p14="http://schemas.microsoft.com/office/powerpoint/2010/main" val="249995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784158" y="573314"/>
            <a:ext cx="6656832" cy="530352"/>
          </a:xfrm>
        </p:spPr>
        <p:txBody>
          <a:bodyPr>
            <a:noAutofit/>
          </a:bodyPr>
          <a:lstStyle/>
          <a:p>
            <a:r>
              <a:rPr lang="en-US" sz="4000" dirty="0">
                <a:latin typeface="Times New Roman"/>
                <a:cs typeface="Times New Roman"/>
              </a:rPr>
              <a:t>References…</a:t>
            </a: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endParaRPr lang="en-US" dirty="0"/>
          </a:p>
        </p:txBody>
      </p:sp>
      <p:sp>
        <p:nvSpPr>
          <p:cNvPr id="10" name="TextBox 9">
            <a:extLst>
              <a:ext uri="{FF2B5EF4-FFF2-40B4-BE49-F238E27FC236}">
                <a16:creationId xmlns:a16="http://schemas.microsoft.com/office/drawing/2014/main" id="{C12115A6-4BD8-E8E6-73BB-76D3A9B60779}"/>
              </a:ext>
            </a:extLst>
          </p:cNvPr>
          <p:cNvSpPr txBox="1"/>
          <p:nvPr/>
        </p:nvSpPr>
        <p:spPr>
          <a:xfrm>
            <a:off x="287263" y="1717523"/>
            <a:ext cx="11904737" cy="4601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ts val="2400"/>
              </a:lnSpc>
              <a:spcBef>
                <a:spcPts val="1000"/>
              </a:spcBef>
              <a:buFont typeface="Wingdings"/>
              <a:buChar char="ü"/>
            </a:pPr>
            <a:r>
              <a:rPr lang="en-IN" sz="2000" i="1" dirty="0">
                <a:latin typeface="Times New Roman"/>
                <a:cs typeface="Arial"/>
              </a:rPr>
              <a:t>Srinet, ritika &amp; nandy, subrata &amp; N R patel. (2019). Estimating leaf area index and light extinction coefficient using random forest regression algorithm in a tropical moist deciduous forest, india. Ecological informatics. 52. 10.1016/j.Ecoinf.2019.05.008.</a:t>
            </a:r>
            <a:endParaRPr lang="en-US" sz="1600" dirty="0"/>
          </a:p>
          <a:p>
            <a:pPr marL="342900" indent="-342900" algn="just">
              <a:lnSpc>
                <a:spcPts val="2400"/>
              </a:lnSpc>
              <a:spcBef>
                <a:spcPts val="1000"/>
              </a:spcBef>
              <a:buFont typeface="Wingdings"/>
              <a:buChar char="ü"/>
            </a:pPr>
            <a:r>
              <a:rPr lang="en-IN" sz="2000" i="1" dirty="0">
                <a:latin typeface="Times New Roman"/>
                <a:cs typeface="Arial"/>
              </a:rPr>
              <a:t>Dong, taifeng &amp; liu, jiangui &amp; shang, jiali &amp; qian, budong &amp; ma, baoluo &amp; kovacs, john &amp; walters, dan &amp; jiao, xianfeng &amp; geng, xiaoyuan &amp; shi, yichao. (2018). Assessment of red-edge vegetation indices for crop leaf area index estimation. Remote sensing of environment. 222. 133-143. 10.1016/j.Rse.2018.12.032.</a:t>
            </a:r>
            <a:endParaRPr lang="en-US" sz="2000" i="1" dirty="0">
              <a:latin typeface="Times New Roman"/>
              <a:cs typeface="Arial"/>
            </a:endParaRPr>
          </a:p>
          <a:p>
            <a:pPr marL="342900" indent="-342900" algn="just">
              <a:lnSpc>
                <a:spcPts val="2400"/>
              </a:lnSpc>
              <a:spcBef>
                <a:spcPts val="1000"/>
              </a:spcBef>
              <a:buFont typeface="Wingdings"/>
              <a:buChar char="ü"/>
            </a:pPr>
            <a:r>
              <a:rPr lang="en-IN" sz="2000" i="1" dirty="0">
                <a:latin typeface="Times New Roman"/>
                <a:cs typeface="Arial"/>
              </a:rPr>
              <a:t>Jonckheere, inge &amp; fleck, stefan &amp; nackaerts, kris &amp; muys, bart &amp; coppin, pol &amp; weiss, marie &amp; frederic, baret. (2003). Methods for leaf area index determination. Part I: theories, techniques, and instruments. Agricultural and forest meteorology. 121.</a:t>
            </a:r>
          </a:p>
          <a:p>
            <a:pPr algn="just">
              <a:lnSpc>
                <a:spcPts val="2400"/>
              </a:lnSpc>
              <a:spcBef>
                <a:spcPts val="1000"/>
              </a:spcBef>
            </a:pPr>
            <a:endParaRPr lang="en-US" sz="2400" i="1" dirty="0">
              <a:latin typeface="Times New Roman"/>
              <a:cs typeface="Arial"/>
            </a:endParaRPr>
          </a:p>
          <a:p>
            <a:pPr marL="342900" indent="-342900" algn="just">
              <a:buFont typeface="Wingdings"/>
              <a:buChar char="ü"/>
            </a:pPr>
            <a:r>
              <a:rPr lang="en-IN" sz="2400" i="1" dirty="0">
                <a:latin typeface="Times New Roman"/>
                <a:cs typeface="Arial"/>
              </a:rPr>
              <a:t>Code link: </a:t>
            </a:r>
          </a:p>
          <a:p>
            <a:pPr algn="just"/>
            <a:r>
              <a:rPr lang="en-IN" sz="2400" i="1" dirty="0">
                <a:latin typeface="Times New Roman"/>
                <a:cs typeface="Arial"/>
              </a:rPr>
              <a:t>   -</a:t>
            </a:r>
            <a:r>
              <a:rPr lang="en-IN" sz="2400" i="1" dirty="0">
                <a:latin typeface="Times New Roman"/>
                <a:cs typeface="Times New Roman"/>
              </a:rPr>
              <a:t> </a:t>
            </a:r>
            <a:r>
              <a:rPr lang="en-IN" sz="2000" i="1" dirty="0">
                <a:latin typeface="Times New Roman"/>
                <a:cs typeface="Times New Roman"/>
                <a:hlinkClick r:id="rId2"/>
              </a:rPr>
              <a:t> https://colab.research.google.com/drive/1x222v7nziHJ_KiggJcGSXHF2CGZr0-Vk?usp=sharing</a:t>
            </a:r>
            <a:r>
              <a:rPr lang="en-IN" sz="2000" i="1" dirty="0">
                <a:latin typeface="Times New Roman"/>
                <a:cs typeface="Times New Roman"/>
              </a:rPr>
              <a:t>  </a:t>
            </a:r>
          </a:p>
          <a:p>
            <a:pPr algn="just"/>
            <a:r>
              <a:rPr lang="en-IN" sz="2000" i="1" dirty="0">
                <a:latin typeface="Times New Roman"/>
                <a:cs typeface="Times New Roman"/>
              </a:rPr>
              <a:t>    - </a:t>
            </a:r>
            <a:r>
              <a:rPr lang="en-IN" sz="2000" i="1" dirty="0">
                <a:latin typeface="Times New Roman"/>
                <a:cs typeface="Times New Roman"/>
                <a:hlinkClick r:id="rId3"/>
              </a:rPr>
              <a:t>https://colab.research.google.com/drive/1KqWuYd3gfRCmvA4vcXiMdbaR_Vh4gvkP#scrollTo=SA0u7XrERzup</a:t>
            </a:r>
            <a:endParaRPr lang="en-IN" sz="2000" i="1" dirty="0">
              <a:latin typeface="Times New Roman"/>
              <a:cs typeface="Times New Roman"/>
            </a:endParaRPr>
          </a:p>
        </p:txBody>
      </p:sp>
    </p:spTree>
    <p:extLst>
      <p:ext uri="{BB962C8B-B14F-4D97-AF65-F5344CB8AC3E}">
        <p14:creationId xmlns:p14="http://schemas.microsoft.com/office/powerpoint/2010/main" val="301341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03117F6-8103-F022-9B78-97B40F3425B8}"/>
              </a:ext>
            </a:extLst>
          </p:cNvPr>
          <p:cNvSpPr txBox="1"/>
          <p:nvPr/>
        </p:nvSpPr>
        <p:spPr>
          <a:xfrm>
            <a:off x="640080" y="325369"/>
            <a:ext cx="4368602" cy="19568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i="1" dirty="0">
                <a:latin typeface="Times New Roman"/>
                <a:ea typeface="+mj-ea"/>
                <a:cs typeface="Times New Roman"/>
              </a:rPr>
              <a:t>Thank You</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6B25D1D-9B33-B22A-9668-FD0D3A1403AF}"/>
              </a:ext>
            </a:extLst>
          </p:cNvPr>
          <p:cNvSpPr txBox="1"/>
          <p:nvPr/>
        </p:nvSpPr>
        <p:spPr>
          <a:xfrm>
            <a:off x="736843" y="3429280"/>
            <a:ext cx="9142159" cy="159105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400" b="1" i="1" dirty="0">
                <a:latin typeface="Times New Roman"/>
                <a:cs typeface="Times New Roman"/>
              </a:rPr>
              <a:t>202319002@daiict.ac.in  </a:t>
            </a:r>
            <a:endParaRPr lang="en-US" sz="2400" dirty="0">
              <a:latin typeface="Times New Roman"/>
              <a:cs typeface="Times New Roman"/>
            </a:endParaRPr>
          </a:p>
          <a:p>
            <a:pPr>
              <a:lnSpc>
                <a:spcPct val="90000"/>
              </a:lnSpc>
              <a:spcAft>
                <a:spcPts val="600"/>
              </a:spcAft>
            </a:pPr>
            <a:r>
              <a:rPr lang="en-US" sz="2400" b="1" i="1" dirty="0">
                <a:latin typeface="Times New Roman"/>
                <a:cs typeface="Times New Roman"/>
              </a:rPr>
              <a:t>202319015@daiict.ac.in</a:t>
            </a:r>
            <a:r>
              <a:rPr lang="en-US" sz="2400" dirty="0">
                <a:latin typeface="Times New Roman"/>
                <a:cs typeface="Times New Roman"/>
              </a:rPr>
              <a:t>​</a:t>
            </a:r>
          </a:p>
        </p:txBody>
      </p:sp>
      <p:pic>
        <p:nvPicPr>
          <p:cNvPr id="8" name="Picture 7" descr="무료 이미지 : 경치, 자연, 성장, 태양, 해돋이, 들, 농장, 목초지, 대초원, 한 지방, 햇빛, 씨, 식품, 녹색, 수확고 ...">
            <a:extLst>
              <a:ext uri="{FF2B5EF4-FFF2-40B4-BE49-F238E27FC236}">
                <a16:creationId xmlns:a16="http://schemas.microsoft.com/office/drawing/2014/main" id="{8DC691B7-39AA-DF68-A4B7-E82F981F29A6}"/>
              </a:ext>
            </a:extLst>
          </p:cNvPr>
          <p:cNvPicPr>
            <a:picLocks noChangeAspect="1"/>
          </p:cNvPicPr>
          <p:nvPr/>
        </p:nvPicPr>
        <p:blipFill rotWithShape="1">
          <a:blip r:embed="rId2"/>
          <a:srcRect l="19096" r="139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8645ECBC-3178-5D8A-4F4A-1D6E4E18941A}"/>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83479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vert="horz" lIns="91440" tIns="45720" rIns="91440" bIns="45720" rtlCol="0" anchor="ctr">
            <a:normAutofit/>
          </a:bodyPr>
          <a:lstStyle/>
          <a:p>
            <a:r>
              <a:rPr lang="en-US" sz="4000" b="1" dirty="0">
                <a:latin typeface="Times New Roman" panose="02020603050405020304" pitchFamily="18" charset="0"/>
                <a:cs typeface="Times New Roman" panose="02020603050405020304" pitchFamily="18" charset="0"/>
              </a:rPr>
              <a:t>Content</a:t>
            </a:r>
          </a:p>
        </p:txBody>
      </p:sp>
      <p:graphicFrame>
        <p:nvGraphicFramePr>
          <p:cNvPr id="18" name="Content Placeholder 2">
            <a:extLst>
              <a:ext uri="{FF2B5EF4-FFF2-40B4-BE49-F238E27FC236}">
                <a16:creationId xmlns:a16="http://schemas.microsoft.com/office/drawing/2014/main" id="{02192B5D-F9CC-6351-600D-53A137813F27}"/>
              </a:ext>
            </a:extLst>
          </p:cNvPr>
          <p:cNvGraphicFramePr>
            <a:graphicFrameLocks noGrp="1"/>
          </p:cNvGraphicFramePr>
          <p:nvPr>
            <p:ph idx="1"/>
            <p:extLst>
              <p:ext uri="{D42A27DB-BD31-4B8C-83A1-F6EECF244321}">
                <p14:modId xmlns:p14="http://schemas.microsoft.com/office/powerpoint/2010/main" val="8244123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2"/>
          </p:nvPr>
        </p:nvSpPr>
        <p:spPr/>
        <p:txBody>
          <a:bodyPr anchor="ctr">
            <a:normAutofit/>
          </a:bodyPr>
          <a:lstStyle/>
          <a:p>
            <a:pPr>
              <a:spcAft>
                <a:spcPts val="600"/>
              </a:spcAft>
            </a:pPr>
            <a:fld id="{75DF2D63-3FF5-D547-96B9-BE9CCD1ABA58}" type="slidenum">
              <a:rPr lang="en-US" smtClean="0">
                <a:latin typeface="Times New Roman" panose="02020603050405020304" pitchFamily="18" charset="0"/>
                <a:cs typeface="Times New Roman" panose="02020603050405020304" pitchFamily="18" charset="0"/>
              </a:rPr>
              <a:pPr>
                <a:spcAft>
                  <a:spcPts val="600"/>
                </a:spcAft>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24465" y="5407741"/>
            <a:ext cx="10825316" cy="1973827"/>
          </a:xfrm>
        </p:spPr>
        <p:txBody>
          <a:bodyPr vert="horz" lIns="0" tIns="0" rIns="0" bIns="0" rtlCol="0" anchor="t">
            <a:noAutofit/>
          </a:bodyPr>
          <a:lstStyle/>
          <a:p>
            <a:pPr algn="just">
              <a:buFont typeface="Wingdings" panose="05000000000000000000" pitchFamily="2" charset="2"/>
              <a:buChar char="ü"/>
            </a:pPr>
            <a:r>
              <a:rPr lang="en-IN" sz="2400" dirty="0">
                <a:effectLst/>
                <a:latin typeface="Times New Roman"/>
                <a:cs typeface="Times New Roman"/>
              </a:rPr>
              <a:t>This study aimed to estimate the Leaf Area Index (LAI) of wheat crops in the Palampur Subdistrict of Kangra District, Himachal Pradesh, using various machine learning algorithms.</a:t>
            </a:r>
            <a:endParaRPr lang="en-US" sz="2400" dirty="0">
              <a:latin typeface="Times New Roman"/>
              <a:cs typeface="Times New Roman"/>
            </a:endParaRPr>
          </a:p>
          <a:p>
            <a:pPr marL="0" indent="0" algn="just">
              <a:buNone/>
            </a:pPr>
            <a:endParaRPr lang="en-IN" sz="2400" dirty="0">
              <a:effectLst/>
              <a:latin typeface="Times New Roman"/>
              <a:cs typeface="Times New Roman"/>
            </a:endParaRPr>
          </a:p>
        </p:txBody>
      </p:sp>
      <p:pic>
        <p:nvPicPr>
          <p:cNvPr id="6" name="Picture 5">
            <a:extLst>
              <a:ext uri="{FF2B5EF4-FFF2-40B4-BE49-F238E27FC236}">
                <a16:creationId xmlns:a16="http://schemas.microsoft.com/office/drawing/2014/main" id="{A910238C-B901-ED4E-D12D-E3B8D8955EC7}"/>
              </a:ext>
            </a:extLst>
          </p:cNvPr>
          <p:cNvPicPr>
            <a:picLocks noChangeAspect="1"/>
          </p:cNvPicPr>
          <p:nvPr/>
        </p:nvPicPr>
        <p:blipFill rotWithShape="1">
          <a:blip r:embed="rId2"/>
          <a:srcRect l="1446" t="1500" r="1039" b="2551"/>
          <a:stretch/>
        </p:blipFill>
        <p:spPr>
          <a:xfrm>
            <a:off x="2261419" y="345905"/>
            <a:ext cx="7541342" cy="4847905"/>
          </a:xfrm>
          <a:prstGeom prst="rect">
            <a:avLst/>
          </a:prstGeom>
          <a:ln w="28575">
            <a:solidFill>
              <a:schemeClr val="tx1"/>
            </a:solidFill>
          </a:ln>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Freeform: Shape 1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b="1" kern="1200" dirty="0">
                <a:latin typeface="Times New Roman"/>
                <a:cs typeface="Times New Roman"/>
              </a:rPr>
              <a:t>Objectives</a:t>
            </a:r>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 name="Rectangle: Rounded Corners 4">
            <a:extLst>
              <a:ext uri="{FF2B5EF4-FFF2-40B4-BE49-F238E27FC236}">
                <a16:creationId xmlns:a16="http://schemas.microsoft.com/office/drawing/2014/main" id="{86D7786E-4E8F-AB6B-F193-AC5EEE3A6F02}"/>
              </a:ext>
            </a:extLst>
          </p:cNvPr>
          <p:cNvSpPr/>
          <p:nvPr/>
        </p:nvSpPr>
        <p:spPr>
          <a:xfrm>
            <a:off x="6395231" y="1310645"/>
            <a:ext cx="627615" cy="31380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77C9C890-ADC6-0AA7-BBC0-05E856AA7C3C}"/>
              </a:ext>
            </a:extLst>
          </p:cNvPr>
          <p:cNvSpPr>
            <a:spLocks/>
          </p:cNvSpPr>
          <p:nvPr/>
        </p:nvSpPr>
        <p:spPr>
          <a:xfrm>
            <a:off x="5267234" y="1890882"/>
            <a:ext cx="6364224" cy="3063865"/>
          </a:xfrm>
          <a:prstGeom prst="rect">
            <a:avLst/>
          </a:prstGeom>
        </p:spPr>
        <p:txBody>
          <a:bodyPr lIns="91440" tIns="45720" rIns="91440" bIns="45720" anchor="t"/>
          <a:lstStyle/>
          <a:p>
            <a:pPr marL="294640" indent="-294640" algn="just" defTabSz="786384">
              <a:lnSpc>
                <a:spcPct val="107000"/>
              </a:lnSpc>
              <a:spcAft>
                <a:spcPts val="600"/>
              </a:spcAft>
              <a:buFont typeface="Wingdings" panose="05000000000000000000" pitchFamily="2" charset="2"/>
              <a:buChar char="ü"/>
              <a:tabLst>
                <a:tab pos="393192" algn="l"/>
              </a:tabLst>
            </a:pPr>
            <a:r>
              <a:rPr lang="en-IN" sz="2400" kern="1200" dirty="0">
                <a:latin typeface="Times New Roman"/>
                <a:cs typeface="Shruti"/>
              </a:rPr>
              <a:t>To Investigate the relationship between different vegetation indices and leaf area index for wheat-crop in Palampur, Himachal Pradesh.</a:t>
            </a:r>
            <a:r>
              <a:rPr lang="en-IN" sz="2400" dirty="0">
                <a:latin typeface="Times New Roman"/>
                <a:cs typeface="Shruti"/>
              </a:rPr>
              <a:t> </a:t>
            </a:r>
            <a:endParaRPr lang="en-US" sz="2400" dirty="0">
              <a:latin typeface="Times New Roman"/>
              <a:cs typeface="Times New Roman"/>
            </a:endParaRPr>
          </a:p>
          <a:p>
            <a:pPr algn="just" defTabSz="786384">
              <a:lnSpc>
                <a:spcPct val="107000"/>
              </a:lnSpc>
              <a:spcAft>
                <a:spcPts val="600"/>
              </a:spcAft>
              <a:tabLst>
                <a:tab pos="393192" algn="l"/>
              </a:tabLst>
            </a:pPr>
            <a:endParaRPr lang="en-IN" sz="2400" kern="1200" dirty="0">
              <a:latin typeface="Times New Roman"/>
              <a:cs typeface="Shruti" panose="020B0502040204020203" pitchFamily="34" charset="0"/>
            </a:endParaRPr>
          </a:p>
          <a:p>
            <a:pPr marL="294640" indent="-294640" algn="just" defTabSz="786384">
              <a:lnSpc>
                <a:spcPct val="107000"/>
              </a:lnSpc>
              <a:spcAft>
                <a:spcPts val="600"/>
              </a:spcAft>
              <a:buFont typeface="Wingdings" panose="05000000000000000000" pitchFamily="2" charset="2"/>
              <a:buChar char="ü"/>
              <a:tabLst>
                <a:tab pos="393192" algn="l"/>
              </a:tabLst>
            </a:pPr>
            <a:r>
              <a:rPr lang="en-IN" sz="2400" kern="1200" dirty="0">
                <a:latin typeface="Times New Roman"/>
                <a:cs typeface="Shruti"/>
              </a:rPr>
              <a:t>To develop machine learning models for LAI </a:t>
            </a:r>
            <a:r>
              <a:rPr lang="en-IN" sz="2400" dirty="0">
                <a:latin typeface="Times New Roman"/>
                <a:cs typeface="Shruti"/>
              </a:rPr>
              <a:t>estimation</a:t>
            </a:r>
            <a:r>
              <a:rPr lang="en-IN" sz="2400" kern="1200" dirty="0">
                <a:latin typeface="Times New Roman"/>
                <a:cs typeface="Shruti"/>
              </a:rPr>
              <a:t>.</a:t>
            </a:r>
          </a:p>
          <a:p>
            <a:pPr marR="0" lvl="0" algn="just">
              <a:lnSpc>
                <a:spcPct val="107000"/>
              </a:lnSpc>
              <a:spcBef>
                <a:spcPts val="0"/>
              </a:spcBef>
              <a:spcAft>
                <a:spcPts val="600"/>
              </a:spcAft>
              <a:tabLst>
                <a:tab pos="457200" algn="l"/>
              </a:tabLst>
            </a:pPr>
            <a:endParaRPr lang="en-IN" sz="2400" dirty="0">
              <a:effectLst/>
              <a:latin typeface="Times New Roman"/>
              <a:ea typeface="Calibri" panose="020F0502020204030204" pitchFamily="34" charset="0"/>
              <a:cs typeface="Shruti" panose="020B0502040204020203" pitchFamily="34" charset="0"/>
            </a:endParaRPr>
          </a:p>
        </p:txBody>
      </p:sp>
      <p:sp>
        <p:nvSpPr>
          <p:cNvPr id="4" name="Slide Number Placeholder 3">
            <a:extLst>
              <a:ext uri="{FF2B5EF4-FFF2-40B4-BE49-F238E27FC236}">
                <a16:creationId xmlns:a16="http://schemas.microsoft.com/office/drawing/2014/main" id="{B6586F16-C3E1-6E51-D140-EF50382CA456}"/>
              </a:ext>
            </a:extLst>
          </p:cNvPr>
          <p:cNvSpPr>
            <a:spLocks/>
          </p:cNvSpPr>
          <p:nvPr/>
        </p:nvSpPr>
        <p:spPr>
          <a:xfrm>
            <a:off x="11744788" y="6444328"/>
            <a:ext cx="2366278" cy="314956"/>
          </a:xfrm>
          <a:prstGeom prst="rect">
            <a:avLst/>
          </a:prstGeom>
        </p:spPr>
        <p:txBody>
          <a:bodyPr/>
          <a:lstStyle/>
          <a:p>
            <a:pPr defTabSz="786384">
              <a:spcAft>
                <a:spcPts val="600"/>
              </a:spcAft>
            </a:pPr>
            <a:endParaRPr lang="en-US" dirty="0"/>
          </a:p>
        </p:txBody>
      </p:sp>
      <p:sp>
        <p:nvSpPr>
          <p:cNvPr id="6" name="Slide Number Placeholder 5">
            <a:extLst>
              <a:ext uri="{FF2B5EF4-FFF2-40B4-BE49-F238E27FC236}">
                <a16:creationId xmlns:a16="http://schemas.microsoft.com/office/drawing/2014/main" id="{5E0B35BF-2CC1-EBC3-05F0-4FA1F5EA4D6A}"/>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Tree>
    <p:extLst>
      <p:ext uri="{BB962C8B-B14F-4D97-AF65-F5344CB8AC3E}">
        <p14:creationId xmlns:p14="http://schemas.microsoft.com/office/powerpoint/2010/main" val="239624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2">
            <a:extLst>
              <a:ext uri="{FF2B5EF4-FFF2-40B4-BE49-F238E27FC236}">
                <a16:creationId xmlns:a16="http://schemas.microsoft.com/office/drawing/2014/main" id="{087B6906-7CCE-D730-266F-8E0B9989853D}"/>
              </a:ext>
            </a:extLst>
          </p:cNvPr>
          <p:cNvSpPr txBox="1">
            <a:spLocks/>
          </p:cNvSpPr>
          <p:nvPr/>
        </p:nvSpPr>
        <p:spPr>
          <a:xfrm>
            <a:off x="841248" y="256032"/>
            <a:ext cx="10506456" cy="1014984"/>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Process flow-chart</a:t>
            </a:r>
          </a:p>
        </p:txBody>
      </p:sp>
      <p:sp>
        <p:nvSpPr>
          <p:cNvPr id="43" name="Rectangle 4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83C204E9-199E-E352-5D20-037576DF0ADC}"/>
              </a:ext>
            </a:extLst>
          </p:cNvPr>
          <p:cNvGrpSpPr/>
          <p:nvPr/>
        </p:nvGrpSpPr>
        <p:grpSpPr>
          <a:xfrm>
            <a:off x="779499" y="2616532"/>
            <a:ext cx="10574301" cy="2976994"/>
            <a:chOff x="1257629" y="2613455"/>
            <a:chExt cx="10607074" cy="2004520"/>
          </a:xfrm>
        </p:grpSpPr>
        <p:sp>
          <p:nvSpPr>
            <p:cNvPr id="4" name="Flowchart: Magnetic Disk 3">
              <a:extLst>
                <a:ext uri="{FF2B5EF4-FFF2-40B4-BE49-F238E27FC236}">
                  <a16:creationId xmlns:a16="http://schemas.microsoft.com/office/drawing/2014/main" id="{39E0AAB5-EBAD-9E5C-90C0-E0C4CD6EA9A9}"/>
                </a:ext>
              </a:extLst>
            </p:cNvPr>
            <p:cNvSpPr/>
            <p:nvPr/>
          </p:nvSpPr>
          <p:spPr>
            <a:xfrm>
              <a:off x="1257629" y="2613455"/>
              <a:ext cx="1679865" cy="1024844"/>
            </a:xfrm>
            <a:prstGeom prst="flowChartMagneticDisk">
              <a:avLst/>
            </a:prstGeom>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Collection (Sentinel-2 Harmonized)</a:t>
              </a:r>
            </a:p>
          </p:txBody>
        </p:sp>
        <p:sp>
          <p:nvSpPr>
            <p:cNvPr id="5" name="Arrow: Right 4">
              <a:extLst>
                <a:ext uri="{FF2B5EF4-FFF2-40B4-BE49-F238E27FC236}">
                  <a16:creationId xmlns:a16="http://schemas.microsoft.com/office/drawing/2014/main" id="{9FEFC703-4331-8487-5E97-463B85349A3D}"/>
                </a:ext>
              </a:extLst>
            </p:cNvPr>
            <p:cNvSpPr/>
            <p:nvPr/>
          </p:nvSpPr>
          <p:spPr>
            <a:xfrm>
              <a:off x="3192391" y="2989118"/>
              <a:ext cx="415637" cy="22513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2AEACDE-D751-112C-BEE6-B1741082D3F7}"/>
                </a:ext>
              </a:extLst>
            </p:cNvPr>
            <p:cNvSpPr/>
            <p:nvPr/>
          </p:nvSpPr>
          <p:spPr>
            <a:xfrm>
              <a:off x="3838590" y="2726752"/>
              <a:ext cx="1620982" cy="6598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Vegetation indices Computation</a:t>
              </a:r>
            </a:p>
          </p:txBody>
        </p:sp>
        <p:sp>
          <p:nvSpPr>
            <p:cNvPr id="7" name="Rectangle: Rounded Corners 6">
              <a:extLst>
                <a:ext uri="{FF2B5EF4-FFF2-40B4-BE49-F238E27FC236}">
                  <a16:creationId xmlns:a16="http://schemas.microsoft.com/office/drawing/2014/main" id="{C4D7432B-07E6-38AD-5F0C-D8877BE924C8}"/>
                </a:ext>
              </a:extLst>
            </p:cNvPr>
            <p:cNvSpPr/>
            <p:nvPr/>
          </p:nvSpPr>
          <p:spPr>
            <a:xfrm>
              <a:off x="6328918" y="2749258"/>
              <a:ext cx="1679865" cy="6598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 Preparation</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914990D-FD72-5887-19BE-EEDBC750201E}"/>
                </a:ext>
              </a:extLst>
            </p:cNvPr>
            <p:cNvSpPr/>
            <p:nvPr/>
          </p:nvSpPr>
          <p:spPr>
            <a:xfrm>
              <a:off x="8869465" y="2689843"/>
              <a:ext cx="2256066" cy="755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LAI-Vegetation Indices Correlation Analysis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Arrow: Right 8">
              <a:extLst>
                <a:ext uri="{FF2B5EF4-FFF2-40B4-BE49-F238E27FC236}">
                  <a16:creationId xmlns:a16="http://schemas.microsoft.com/office/drawing/2014/main" id="{565CBA92-3DFE-5DAF-0BDD-0E7DA2D40C78}"/>
                </a:ext>
              </a:extLst>
            </p:cNvPr>
            <p:cNvSpPr/>
            <p:nvPr/>
          </p:nvSpPr>
          <p:spPr>
            <a:xfrm>
              <a:off x="8238108" y="2966600"/>
              <a:ext cx="415637" cy="22513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A84E27B9-A0A7-DA22-77AC-68C3D7F66149}"/>
                </a:ext>
              </a:extLst>
            </p:cNvPr>
            <p:cNvSpPr/>
            <p:nvPr/>
          </p:nvSpPr>
          <p:spPr>
            <a:xfrm>
              <a:off x="5658978" y="2989117"/>
              <a:ext cx="415637" cy="22513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Arrow: Curved Left 10">
              <a:extLst>
                <a:ext uri="{FF2B5EF4-FFF2-40B4-BE49-F238E27FC236}">
                  <a16:creationId xmlns:a16="http://schemas.microsoft.com/office/drawing/2014/main" id="{BFB9FF41-91EB-6FE4-1CEB-2CB70D15E77F}"/>
                </a:ext>
              </a:extLst>
            </p:cNvPr>
            <p:cNvSpPr/>
            <p:nvPr/>
          </p:nvSpPr>
          <p:spPr>
            <a:xfrm>
              <a:off x="11346900" y="3214255"/>
              <a:ext cx="517803" cy="871492"/>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31FA113A-ACFB-BA8B-FB85-C17684B1ED77}"/>
                </a:ext>
              </a:extLst>
            </p:cNvPr>
            <p:cNvSpPr/>
            <p:nvPr/>
          </p:nvSpPr>
          <p:spPr>
            <a:xfrm>
              <a:off x="9476049" y="3811812"/>
              <a:ext cx="1679864" cy="7552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ML Model Development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CAC1AE76-61DD-0727-A634-D648C3DD67F7}"/>
                </a:ext>
              </a:extLst>
            </p:cNvPr>
            <p:cNvSpPr/>
            <p:nvPr/>
          </p:nvSpPr>
          <p:spPr>
            <a:xfrm>
              <a:off x="7068318" y="3797531"/>
              <a:ext cx="1634873" cy="8091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Model Evaluation and validation</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CBCE80A1-4DD6-8AE9-DE2F-3F48D44B82C8}"/>
                </a:ext>
              </a:extLst>
            </p:cNvPr>
            <p:cNvSpPr/>
            <p:nvPr/>
          </p:nvSpPr>
          <p:spPr>
            <a:xfrm>
              <a:off x="1859027" y="3811812"/>
              <a:ext cx="1918917" cy="8061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LAI Mapping</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60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F181B3CE-D3FF-FBB1-DCE5-C5FC8721A49F}"/>
                </a:ext>
              </a:extLst>
            </p:cNvPr>
            <p:cNvSpPr/>
            <p:nvPr/>
          </p:nvSpPr>
          <p:spPr>
            <a:xfrm>
              <a:off x="4557205" y="3797531"/>
              <a:ext cx="1811504" cy="8091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Comparing machine learning models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Arrow: Left 15">
              <a:extLst>
                <a:ext uri="{FF2B5EF4-FFF2-40B4-BE49-F238E27FC236}">
                  <a16:creationId xmlns:a16="http://schemas.microsoft.com/office/drawing/2014/main" id="{06193B7C-B540-AD84-2391-E65C5198C361}"/>
                </a:ext>
              </a:extLst>
            </p:cNvPr>
            <p:cNvSpPr/>
            <p:nvPr/>
          </p:nvSpPr>
          <p:spPr>
            <a:xfrm>
              <a:off x="6506970" y="4050656"/>
              <a:ext cx="415637" cy="22680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8" name="Arrow: Left 17">
              <a:extLst>
                <a:ext uri="{FF2B5EF4-FFF2-40B4-BE49-F238E27FC236}">
                  <a16:creationId xmlns:a16="http://schemas.microsoft.com/office/drawing/2014/main" id="{6269E663-D4B3-A522-6417-DDAA380DF92B}"/>
                </a:ext>
              </a:extLst>
            </p:cNvPr>
            <p:cNvSpPr/>
            <p:nvPr/>
          </p:nvSpPr>
          <p:spPr>
            <a:xfrm>
              <a:off x="3940733" y="4050656"/>
              <a:ext cx="415637" cy="22680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9" name="Arrow: Right 18">
              <a:extLst>
                <a:ext uri="{FF2B5EF4-FFF2-40B4-BE49-F238E27FC236}">
                  <a16:creationId xmlns:a16="http://schemas.microsoft.com/office/drawing/2014/main" id="{5E4EBD6E-B0CB-99AD-73CD-641E50EDE146}"/>
                </a:ext>
              </a:extLst>
            </p:cNvPr>
            <p:cNvSpPr/>
            <p:nvPr/>
          </p:nvSpPr>
          <p:spPr>
            <a:xfrm rot="10800000">
              <a:off x="8869425" y="4027319"/>
              <a:ext cx="415637" cy="22513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17" name="Slide Number Placeholder 16">
            <a:extLst>
              <a:ext uri="{FF2B5EF4-FFF2-40B4-BE49-F238E27FC236}">
                <a16:creationId xmlns:a16="http://schemas.microsoft.com/office/drawing/2014/main" id="{0484A0BC-0ADC-D3DC-606C-3847B13854B2}"/>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7692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4000" b="1" kern="1200" dirty="0">
                <a:latin typeface="Times New Roman"/>
                <a:cs typeface="Times New Roman"/>
              </a:rPr>
              <a:t>Data collection</a:t>
            </a: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 name="Slide Number Placeholder 7">
            <a:extLst>
              <a:ext uri="{FF2B5EF4-FFF2-40B4-BE49-F238E27FC236}">
                <a16:creationId xmlns:a16="http://schemas.microsoft.com/office/drawing/2014/main" id="{2205EC8C-AC41-F14C-3C63-5BF0F54D1D23}"/>
              </a:ext>
            </a:extLst>
          </p:cNvPr>
          <p:cNvSpPr>
            <a:spLocks/>
          </p:cNvSpPr>
          <p:nvPr/>
        </p:nvSpPr>
        <p:spPr>
          <a:xfrm>
            <a:off x="8086454" y="5812586"/>
            <a:ext cx="2084176" cy="277408"/>
          </a:xfrm>
          <a:prstGeom prst="rect">
            <a:avLst/>
          </a:prstGeom>
        </p:spPr>
        <p:txBody>
          <a:bodyPr/>
          <a:lstStyle/>
          <a:p>
            <a:pPr defTabSz="683057">
              <a:spcAft>
                <a:spcPts val="540"/>
              </a:spcAft>
            </a:pPr>
            <a:endParaRPr lang="en-US" dirty="0"/>
          </a:p>
        </p:txBody>
      </p:sp>
      <p:sp>
        <p:nvSpPr>
          <p:cNvPr id="9" name="TextBox 8">
            <a:extLst>
              <a:ext uri="{FF2B5EF4-FFF2-40B4-BE49-F238E27FC236}">
                <a16:creationId xmlns:a16="http://schemas.microsoft.com/office/drawing/2014/main" id="{61586BB9-9311-32C3-B254-F68D29A9D0F2}"/>
              </a:ext>
            </a:extLst>
          </p:cNvPr>
          <p:cNvSpPr txBox="1"/>
          <p:nvPr/>
        </p:nvSpPr>
        <p:spPr>
          <a:xfrm>
            <a:off x="179175" y="1655137"/>
            <a:ext cx="11833650" cy="48742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54355" indent="-212725" algn="just" defTabSz="683057">
              <a:lnSpc>
                <a:spcPct val="107000"/>
              </a:lnSpc>
              <a:spcAft>
                <a:spcPts val="600"/>
              </a:spcAft>
              <a:buFont typeface="Wingdings,Sans-Serif"/>
              <a:buChar char="ü"/>
            </a:pPr>
            <a:r>
              <a:rPr lang="en-IN" sz="2400" kern="1200" dirty="0">
                <a:latin typeface="Times New Roman"/>
                <a:cs typeface="Arial"/>
              </a:rPr>
              <a:t> This study has ground data for wheat in the Palampur subdistrict of Kangra district of Himachal Pradesh from 5th January 2023 to 15</a:t>
            </a:r>
            <a:r>
              <a:rPr lang="en-IN" sz="2400" kern="1200" baseline="30000" dirty="0">
                <a:latin typeface="Times New Roman"/>
                <a:cs typeface="Arial"/>
              </a:rPr>
              <a:t>th</a:t>
            </a:r>
            <a:r>
              <a:rPr lang="en-IN" sz="2400" kern="1200" dirty="0">
                <a:latin typeface="Times New Roman"/>
                <a:cs typeface="Arial"/>
              </a:rPr>
              <a:t>  January 2023. </a:t>
            </a:r>
            <a:endParaRPr lang="en-US" sz="2400" kern="1200" dirty="0">
              <a:latin typeface="Times New Roman"/>
              <a:cs typeface="Arial"/>
            </a:endParaRPr>
          </a:p>
          <a:p>
            <a:pPr marL="340995" algn="just" defTabSz="683057">
              <a:lnSpc>
                <a:spcPct val="107000"/>
              </a:lnSpc>
              <a:spcAft>
                <a:spcPts val="600"/>
              </a:spcAft>
            </a:pPr>
            <a:endParaRPr lang="en-IN" sz="2400" kern="1200" dirty="0">
              <a:latin typeface="Times New Roman"/>
              <a:cs typeface="Arial"/>
            </a:endParaRPr>
          </a:p>
          <a:p>
            <a:pPr marL="554355" indent="-212725" algn="just" defTabSz="683057">
              <a:lnSpc>
                <a:spcPct val="107000"/>
              </a:lnSpc>
              <a:spcAft>
                <a:spcPts val="600"/>
              </a:spcAft>
              <a:buFont typeface="Wingdings,Sans-Serif"/>
              <a:buChar char="ü"/>
            </a:pPr>
            <a:r>
              <a:rPr lang="en-US" sz="2400" kern="1200" dirty="0">
                <a:latin typeface="Times New Roman"/>
                <a:cs typeface="Arial"/>
              </a:rPr>
              <a:t> We utilized ground truth points of LAI with geographic locations to determine LAI values using various indices.</a:t>
            </a:r>
            <a:r>
              <a:rPr lang="en-IN" sz="2400" kern="1200" dirty="0">
                <a:latin typeface="Times New Roman"/>
                <a:cs typeface="Arial"/>
              </a:rPr>
              <a:t> </a:t>
            </a:r>
            <a:endParaRPr lang="en-US" sz="2400" kern="1200" dirty="0">
              <a:latin typeface="Times New Roman"/>
              <a:cs typeface="Arial"/>
            </a:endParaRPr>
          </a:p>
          <a:p>
            <a:pPr marL="554355" indent="-212725" algn="just" defTabSz="683057">
              <a:lnSpc>
                <a:spcPct val="107000"/>
              </a:lnSpc>
              <a:spcAft>
                <a:spcPts val="600"/>
              </a:spcAft>
              <a:buFont typeface="Wingdings,Sans-Serif"/>
              <a:buChar char="ü"/>
            </a:pPr>
            <a:endParaRPr lang="en-IN" sz="2400" kern="1200" dirty="0">
              <a:latin typeface="Times New Roman"/>
              <a:cs typeface="Arial"/>
            </a:endParaRPr>
          </a:p>
          <a:p>
            <a:pPr marL="554355" indent="-212725" algn="just" defTabSz="683057">
              <a:lnSpc>
                <a:spcPct val="107000"/>
              </a:lnSpc>
              <a:spcAft>
                <a:spcPts val="600"/>
              </a:spcAft>
              <a:buFont typeface="Wingdings,Sans-Serif"/>
              <a:buChar char="ü"/>
            </a:pPr>
            <a:r>
              <a:rPr lang="en-US" sz="2400" dirty="0">
                <a:latin typeface="Times New Roman"/>
                <a:cs typeface="Arial"/>
              </a:rPr>
              <a:t> The vegetation indices are downloaded from the Sentinel-2 satellite imagery in the Google Earth Engine platform.</a:t>
            </a:r>
          </a:p>
          <a:p>
            <a:pPr marL="554355" indent="-212725" algn="just" defTabSz="683057">
              <a:lnSpc>
                <a:spcPct val="107000"/>
              </a:lnSpc>
              <a:spcAft>
                <a:spcPts val="600"/>
              </a:spcAft>
              <a:buFont typeface="Wingdings,Sans-Serif"/>
              <a:buChar char="ü"/>
            </a:pPr>
            <a:endParaRPr lang="en-IN" sz="2400" kern="1200" dirty="0">
              <a:latin typeface="Times New Roman"/>
              <a:cs typeface="Arial"/>
            </a:endParaRPr>
          </a:p>
          <a:p>
            <a:pPr marL="554355" indent="-212725" algn="just" defTabSz="683057">
              <a:lnSpc>
                <a:spcPct val="107000"/>
              </a:lnSpc>
              <a:spcAft>
                <a:spcPts val="600"/>
              </a:spcAft>
              <a:buFont typeface="Wingdings,Sans-Serif"/>
              <a:buChar char="ü"/>
            </a:pPr>
            <a:r>
              <a:rPr lang="en-IN" sz="2400" kern="1200" dirty="0">
                <a:latin typeface="Times New Roman"/>
                <a:cs typeface="Arial"/>
              </a:rPr>
              <a:t> The vegetation indices included NDVI, EVI, GNDVI, CI, SAVI and NDRE, commonly used in LAI estimation studies.</a:t>
            </a:r>
            <a:endParaRPr lang="en-US" sz="2400" kern="1200" dirty="0">
              <a:latin typeface="Times New Roman"/>
              <a:cs typeface="Arial"/>
            </a:endParaRPr>
          </a:p>
        </p:txBody>
      </p:sp>
    </p:spTree>
    <p:extLst>
      <p:ext uri="{BB962C8B-B14F-4D97-AF65-F5344CB8AC3E}">
        <p14:creationId xmlns:p14="http://schemas.microsoft.com/office/powerpoint/2010/main" val="3767640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421299" y="609600"/>
            <a:ext cx="9057481" cy="530352"/>
          </a:xfrm>
        </p:spPr>
        <p:txBody>
          <a:bodyPr>
            <a:normAutofit fontScale="90000"/>
          </a:bodyPr>
          <a:lstStyle/>
          <a:p>
            <a:r>
              <a:rPr lang="en-IN" b="1" dirty="0">
                <a:effectLst/>
                <a:latin typeface="Times New Roman"/>
                <a:ea typeface="Calibri" panose="020F0502020204030204" pitchFamily="34" charset="0"/>
                <a:cs typeface="Times New Roman"/>
              </a:rPr>
              <a:t>Correlation Analysis</a:t>
            </a:r>
            <a:endParaRPr lang="en-US" b="1" dirty="0">
              <a:latin typeface="Times New Roman"/>
              <a:cs typeface="Times New Roman"/>
            </a:endParaRP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1028" name="Picture 4">
            <a:extLst>
              <a:ext uri="{FF2B5EF4-FFF2-40B4-BE49-F238E27FC236}">
                <a16:creationId xmlns:a16="http://schemas.microsoft.com/office/drawing/2014/main" id="{DA111559-F681-B587-568B-B39A1877B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837" y="1594751"/>
            <a:ext cx="5129885" cy="44029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FF28162-F385-D37A-15FE-E59650146883}"/>
              </a:ext>
            </a:extLst>
          </p:cNvPr>
          <p:cNvSpPr txBox="1"/>
          <p:nvPr/>
        </p:nvSpPr>
        <p:spPr>
          <a:xfrm>
            <a:off x="-111880" y="1282094"/>
            <a:ext cx="6542177" cy="50853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285750" algn="just">
              <a:lnSpc>
                <a:spcPct val="107000"/>
              </a:lnSpc>
              <a:spcAft>
                <a:spcPts val="800"/>
              </a:spcAft>
              <a:buFont typeface="Wingdings,Sans-Serif"/>
              <a:buChar char="ü"/>
            </a:pPr>
            <a:endParaRPr lang="en-IN" sz="2200" dirty="0">
              <a:latin typeface="Times New Roman"/>
              <a:cs typeface="Times New Roman"/>
            </a:endParaRPr>
          </a:p>
          <a:p>
            <a:pPr marL="742950" indent="-285750" algn="just">
              <a:lnSpc>
                <a:spcPct val="107000"/>
              </a:lnSpc>
              <a:spcAft>
                <a:spcPts val="800"/>
              </a:spcAft>
              <a:buFont typeface="Wingdings,Sans-Serif"/>
              <a:buChar char="ü"/>
            </a:pPr>
            <a:r>
              <a:rPr lang="en-IN" sz="2200" dirty="0">
                <a:solidFill>
                  <a:srgbClr val="1C1C1C"/>
                </a:solidFill>
                <a:latin typeface="Times New Roman"/>
                <a:cs typeface="Times New Roman"/>
              </a:rPr>
              <a:t>Correlation analysis is a useful statistical technique for exploring the relationships between variables in agriculture research.</a:t>
            </a:r>
            <a:endParaRPr lang="en-US" sz="2200" dirty="0">
              <a:latin typeface="Times New Roman"/>
              <a:cs typeface="Times New Roman"/>
            </a:endParaRPr>
          </a:p>
          <a:p>
            <a:pPr marL="742950" indent="-285750" algn="just">
              <a:lnSpc>
                <a:spcPct val="107000"/>
              </a:lnSpc>
              <a:spcAft>
                <a:spcPts val="800"/>
              </a:spcAft>
              <a:buFont typeface="Wingdings,Sans-Serif"/>
              <a:buChar char="ü"/>
            </a:pPr>
            <a:r>
              <a:rPr lang="en-US" sz="2200" dirty="0">
                <a:solidFill>
                  <a:srgbClr val="1C1C1C"/>
                </a:solidFill>
                <a:latin typeface="Times New Roman"/>
                <a:cs typeface="Times New Roman"/>
              </a:rPr>
              <a:t>It can help identify significant associations between LAI and Vegetation indices, providing valuable insights for crop management and decision-making.</a:t>
            </a:r>
            <a:endParaRPr lang="en-IN" sz="2200" dirty="0">
              <a:latin typeface="Times New Roman"/>
              <a:cs typeface="Times New Roman"/>
            </a:endParaRPr>
          </a:p>
          <a:p>
            <a:pPr marL="742950" indent="-285750" algn="just">
              <a:lnSpc>
                <a:spcPct val="107000"/>
              </a:lnSpc>
              <a:spcAft>
                <a:spcPts val="800"/>
              </a:spcAft>
              <a:buFont typeface="Wingdings,Sans-Serif"/>
              <a:buChar char="ü"/>
            </a:pPr>
            <a:r>
              <a:rPr lang="en-US" sz="2200" dirty="0">
                <a:latin typeface="Times New Roman"/>
                <a:cs typeface="Times New Roman"/>
              </a:rPr>
              <a:t>This chart represents the strong correlation between LAI and major vegetation indices. The presented data indicates that these indices are highly indicative of LAI.</a:t>
            </a:r>
          </a:p>
        </p:txBody>
      </p:sp>
    </p:spTree>
    <p:extLst>
      <p:ext uri="{BB962C8B-B14F-4D97-AF65-F5344CB8AC3E}">
        <p14:creationId xmlns:p14="http://schemas.microsoft.com/office/powerpoint/2010/main" val="211359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013967" y="609600"/>
            <a:ext cx="8857620" cy="784352"/>
          </a:xfrm>
        </p:spPr>
        <p:txBody>
          <a:bodyPr>
            <a:normAutofit fontScale="90000"/>
          </a:bodyPr>
          <a:lstStyle/>
          <a:p>
            <a:pPr marR="0" lvl="0">
              <a:lnSpc>
                <a:spcPct val="107000"/>
              </a:lnSpc>
              <a:spcBef>
                <a:spcPts val="0"/>
              </a:spcBef>
              <a:spcAft>
                <a:spcPts val="800"/>
              </a:spcAft>
            </a:pPr>
            <a:r>
              <a:rPr lang="en-IN" b="1" dirty="0">
                <a:latin typeface="Times New Roman"/>
                <a:ea typeface="Calibri" panose="020F0502020204030204" pitchFamily="34" charset="0"/>
                <a:cs typeface="Arial"/>
              </a:rPr>
              <a:t>ML Model Development</a:t>
            </a:r>
            <a:br>
              <a:rPr lang="en-IN" b="1" dirty="0">
                <a:effectLst/>
                <a:latin typeface="Times New Roman"/>
                <a:ea typeface="Calibri" panose="020F0502020204030204" pitchFamily="34" charset="0"/>
                <a:cs typeface="Arial" panose="020B0604020202020204" pitchFamily="34" charset="0"/>
              </a:rPr>
            </a:br>
            <a:endParaRPr lang="en-US" b="1" dirty="0">
              <a:latin typeface="Times New Roman"/>
              <a:cs typeface="Arial" panose="020B0604020202020204" pitchFamily="34" charset="0"/>
            </a:endParaRP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9" name="TextBox 8">
            <a:extLst>
              <a:ext uri="{FF2B5EF4-FFF2-40B4-BE49-F238E27FC236}">
                <a16:creationId xmlns:a16="http://schemas.microsoft.com/office/drawing/2014/main" id="{3DD70501-22C9-343F-23C6-2D2BFB43CB0D}"/>
              </a:ext>
            </a:extLst>
          </p:cNvPr>
          <p:cNvSpPr txBox="1"/>
          <p:nvPr/>
        </p:nvSpPr>
        <p:spPr>
          <a:xfrm>
            <a:off x="1127881" y="1717523"/>
            <a:ext cx="9933214" cy="45653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ts val="2400"/>
              </a:lnSpc>
              <a:spcBef>
                <a:spcPts val="1000"/>
              </a:spcBef>
            </a:pPr>
            <a:endParaRPr lang="en-US" sz="2400" dirty="0">
              <a:latin typeface="Times New Roman"/>
              <a:cs typeface="Arial"/>
            </a:endParaRPr>
          </a:p>
          <a:p>
            <a:pPr algn="just">
              <a:lnSpc>
                <a:spcPts val="2400"/>
              </a:lnSpc>
              <a:spcBef>
                <a:spcPts val="1000"/>
              </a:spcBef>
            </a:pPr>
            <a:r>
              <a:rPr lang="en-US" sz="2400" dirty="0">
                <a:latin typeface="Times New Roman"/>
                <a:cs typeface="Arial"/>
              </a:rPr>
              <a:t>	In this study, we estimated LAI in wheat-crop using different ML algorithms. Among these algorithms are:</a:t>
            </a:r>
          </a:p>
          <a:p>
            <a:pPr algn="just">
              <a:lnSpc>
                <a:spcPts val="2400"/>
              </a:lnSpc>
              <a:spcBef>
                <a:spcPts val="1000"/>
              </a:spcBef>
            </a:pPr>
            <a:endParaRPr lang="en-US" sz="2400" dirty="0">
              <a:latin typeface="Times New Roman"/>
              <a:cs typeface="Arial"/>
            </a:endParaRPr>
          </a:p>
          <a:p>
            <a:pPr marL="342900" indent="-342900" algn="just">
              <a:lnSpc>
                <a:spcPts val="2400"/>
              </a:lnSpc>
              <a:spcBef>
                <a:spcPts val="1000"/>
              </a:spcBef>
              <a:buFont typeface="Wingdings"/>
              <a:buChar char="ü"/>
            </a:pPr>
            <a:r>
              <a:rPr lang="en-IN" sz="2400" b="1" dirty="0">
                <a:latin typeface="Times New Roman"/>
                <a:cs typeface="Arial"/>
              </a:rPr>
              <a:t>Multiple Linear Regression</a:t>
            </a:r>
            <a:endParaRPr lang="en-US" sz="2400" dirty="0">
              <a:latin typeface="Times New Roman"/>
              <a:cs typeface="Arial"/>
            </a:endParaRPr>
          </a:p>
          <a:p>
            <a:pPr marL="342900" indent="-342900" algn="just">
              <a:lnSpc>
                <a:spcPts val="2400"/>
              </a:lnSpc>
              <a:spcBef>
                <a:spcPts val="1000"/>
              </a:spcBef>
              <a:buFont typeface="Wingdings"/>
              <a:buChar char="ü"/>
            </a:pPr>
            <a:r>
              <a:rPr lang="en-IN" sz="2400" b="1" dirty="0">
                <a:latin typeface="Times New Roman"/>
                <a:cs typeface="Arial"/>
              </a:rPr>
              <a:t>Random Forest Regression</a:t>
            </a:r>
            <a:endParaRPr lang="en-US" sz="2400" dirty="0">
              <a:latin typeface="Times New Roman"/>
              <a:cs typeface="Arial"/>
            </a:endParaRPr>
          </a:p>
          <a:p>
            <a:pPr marL="342900" indent="-342900" algn="just">
              <a:lnSpc>
                <a:spcPts val="2400"/>
              </a:lnSpc>
              <a:spcBef>
                <a:spcPts val="1000"/>
              </a:spcBef>
              <a:buFont typeface="Wingdings"/>
              <a:buChar char="ü"/>
            </a:pPr>
            <a:r>
              <a:rPr lang="en-IN" sz="2400" b="1" dirty="0">
                <a:latin typeface="Times New Roman"/>
                <a:cs typeface="Arial"/>
              </a:rPr>
              <a:t>Support Vector Machines Regression</a:t>
            </a:r>
            <a:endParaRPr lang="en-US" sz="2400" dirty="0">
              <a:latin typeface="Times New Roman"/>
              <a:cs typeface="Arial"/>
            </a:endParaRPr>
          </a:p>
          <a:p>
            <a:pPr marL="342900" indent="-342900" algn="just">
              <a:lnSpc>
                <a:spcPts val="2400"/>
              </a:lnSpc>
              <a:spcBef>
                <a:spcPts val="1000"/>
              </a:spcBef>
              <a:buFont typeface="Wingdings"/>
              <a:buChar char="ü"/>
            </a:pPr>
            <a:r>
              <a:rPr lang="en-IN" sz="2400" b="1" dirty="0">
                <a:latin typeface="Times New Roman"/>
                <a:cs typeface="Arial"/>
              </a:rPr>
              <a:t>Gradient Boosting Regression</a:t>
            </a:r>
            <a:endParaRPr lang="en-US" sz="2400" dirty="0">
              <a:latin typeface="Times New Roman"/>
              <a:cs typeface="Arial"/>
            </a:endParaRPr>
          </a:p>
          <a:p>
            <a:pPr marL="342900" indent="-342900" algn="just">
              <a:lnSpc>
                <a:spcPts val="2400"/>
              </a:lnSpc>
              <a:spcBef>
                <a:spcPts val="1000"/>
              </a:spcBef>
              <a:buFont typeface="Wingdings"/>
              <a:buChar char="ü"/>
            </a:pPr>
            <a:r>
              <a:rPr lang="en-IN" sz="2400" b="1" dirty="0">
                <a:latin typeface="Times New Roman"/>
                <a:cs typeface="Arial"/>
              </a:rPr>
              <a:t>Extreme Gradient Boosting(XGBoost)</a:t>
            </a:r>
            <a:endParaRPr lang="en-US" sz="2400" dirty="0">
              <a:latin typeface="Times New Roman"/>
              <a:cs typeface="Arial"/>
            </a:endParaRPr>
          </a:p>
          <a:p>
            <a:pPr algn="just">
              <a:lnSpc>
                <a:spcPts val="2400"/>
              </a:lnSpc>
              <a:spcBef>
                <a:spcPts val="1000"/>
              </a:spcBef>
            </a:pPr>
            <a:endParaRPr lang="en-US" sz="2400" dirty="0">
              <a:latin typeface="Times New Roman"/>
              <a:cs typeface="Arial"/>
            </a:endParaRPr>
          </a:p>
          <a:p>
            <a:pPr algn="just"/>
            <a:endParaRPr lang="en-US" sz="2400" dirty="0">
              <a:latin typeface="Times New Roman"/>
              <a:cs typeface="Calibri"/>
            </a:endParaRPr>
          </a:p>
        </p:txBody>
      </p:sp>
    </p:spTree>
    <p:extLst>
      <p:ext uri="{BB962C8B-B14F-4D97-AF65-F5344CB8AC3E}">
        <p14:creationId xmlns:p14="http://schemas.microsoft.com/office/powerpoint/2010/main" val="404768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254242" y="495538"/>
            <a:ext cx="4443154" cy="1087819"/>
          </a:xfrm>
        </p:spPr>
        <p:txBody>
          <a:bodyPr vert="horz" lIns="91440" tIns="45720" rIns="91440" bIns="45720" rtlCol="0" anchor="b">
            <a:normAutofit/>
          </a:bodyPr>
          <a:lstStyle/>
          <a:p>
            <a:r>
              <a:rPr lang="en-US" sz="4000" b="1" kern="1200" dirty="0">
                <a:latin typeface="Times New Roman"/>
                <a:cs typeface="Times New Roman"/>
              </a:rPr>
              <a:t>Results</a:t>
            </a:r>
          </a:p>
        </p:txBody>
      </p:sp>
      <p:sp>
        <p:nvSpPr>
          <p:cNvPr id="9" name="TextBox 8">
            <a:extLst>
              <a:ext uri="{FF2B5EF4-FFF2-40B4-BE49-F238E27FC236}">
                <a16:creationId xmlns:a16="http://schemas.microsoft.com/office/drawing/2014/main" id="{9045A57D-DDFC-814E-8F88-95B352A1C391}"/>
              </a:ext>
            </a:extLst>
          </p:cNvPr>
          <p:cNvSpPr txBox="1"/>
          <p:nvPr/>
        </p:nvSpPr>
        <p:spPr>
          <a:xfrm>
            <a:off x="278433" y="2176095"/>
            <a:ext cx="4637696" cy="3492868"/>
          </a:xfrm>
          <a:prstGeom prst="rect">
            <a:avLst/>
          </a:prstGeom>
        </p:spPr>
        <p:txBody>
          <a:bodyPr vert="horz" lIns="91440" tIns="45720" rIns="91440" bIns="45720" rtlCol="0" anchor="t">
            <a:noAutofit/>
          </a:bodyPr>
          <a:lstStyle/>
          <a:p>
            <a:pPr marL="400050" indent="-342900" algn="just">
              <a:lnSpc>
                <a:spcPct val="90000"/>
              </a:lnSpc>
              <a:spcAft>
                <a:spcPts val="600"/>
              </a:spcAft>
              <a:buFont typeface="Wingdings"/>
              <a:buChar char="ü"/>
            </a:pPr>
            <a:r>
              <a:rPr lang="en-US" sz="2400" dirty="0">
                <a:effectLst/>
                <a:latin typeface="Times New Roman"/>
                <a:cs typeface="Times New Roman"/>
              </a:rPr>
              <a:t>Among these models, Multiple Linear Regression exhibited the lowest RMSE of 0.3934, indicating its relatively accurate predictions. Additionally, it achieved a high R</a:t>
            </a:r>
            <a:r>
              <a:rPr lang="en-US" sz="2400" baseline="30000" dirty="0">
                <a:effectLst/>
                <a:latin typeface="Times New Roman"/>
                <a:cs typeface="Times New Roman"/>
              </a:rPr>
              <a:t>2</a:t>
            </a:r>
            <a:r>
              <a:rPr lang="en-US" sz="2400" dirty="0">
                <a:effectLst/>
                <a:latin typeface="Times New Roman"/>
                <a:cs typeface="Times New Roman"/>
              </a:rPr>
              <a:t> Score of 0.6874, signifying a </a:t>
            </a:r>
            <a:r>
              <a:rPr lang="en-US" sz="2400" dirty="0">
                <a:latin typeface="Times New Roman"/>
                <a:cs typeface="Times New Roman"/>
              </a:rPr>
              <a:t>moderate </a:t>
            </a:r>
            <a:r>
              <a:rPr lang="en-US" sz="2400" dirty="0">
                <a:effectLst/>
                <a:latin typeface="Times New Roman"/>
                <a:cs typeface="Times New Roman"/>
              </a:rPr>
              <a:t>correlation between predicted and actual values.</a:t>
            </a:r>
            <a:r>
              <a:rPr lang="en-US" sz="2400" dirty="0">
                <a:latin typeface="Times New Roman"/>
                <a:cs typeface="Times New Roman"/>
              </a:rPr>
              <a:t>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a:xfrm>
            <a:off x="9037321" y="6356350"/>
            <a:ext cx="2743200" cy="365125"/>
          </a:xfrm>
        </p:spPr>
        <p:txBody>
          <a:bodyPr vert="horz" lIns="91440" tIns="45720" rIns="91440" bIns="45720" rtlCol="0" anchor="ctr">
            <a:normAutofit/>
          </a:bodyPr>
          <a:lstStyle/>
          <a:p>
            <a:pPr>
              <a:spcAft>
                <a:spcPts val="600"/>
              </a:spcAft>
            </a:pPr>
            <a:fld id="{75DF2D63-3FF5-D547-96B9-BE9CCD1ABA58}" type="slidenum">
              <a:rPr lang="en-US">
                <a:solidFill>
                  <a:schemeClr val="tx1">
                    <a:lumMod val="50000"/>
                    <a:lumOff val="50000"/>
                  </a:schemeClr>
                </a:solidFill>
              </a:rPr>
              <a:pPr>
                <a:spcAft>
                  <a:spcPts val="600"/>
                </a:spcAft>
              </a:pPr>
              <a:t>9</a:t>
            </a:fld>
            <a:endParaRPr lang="en-US" dirty="0">
              <a:solidFill>
                <a:schemeClr val="tx1">
                  <a:lumMod val="50000"/>
                  <a:lumOff val="50000"/>
                </a:schemeClr>
              </a:solidFill>
            </a:endParaRPr>
          </a:p>
        </p:txBody>
      </p:sp>
      <p:graphicFrame>
        <p:nvGraphicFramePr>
          <p:cNvPr id="3" name="Table 2">
            <a:extLst>
              <a:ext uri="{FF2B5EF4-FFF2-40B4-BE49-F238E27FC236}">
                <a16:creationId xmlns:a16="http://schemas.microsoft.com/office/drawing/2014/main" id="{2877133D-33FD-9E15-7DCF-024B7632D5CC}"/>
              </a:ext>
            </a:extLst>
          </p:cNvPr>
          <p:cNvGraphicFramePr>
            <a:graphicFrameLocks noGrp="1"/>
          </p:cNvGraphicFramePr>
          <p:nvPr>
            <p:extLst>
              <p:ext uri="{D42A27DB-BD31-4B8C-83A1-F6EECF244321}">
                <p14:modId xmlns:p14="http://schemas.microsoft.com/office/powerpoint/2010/main" val="3490787546"/>
              </p:ext>
            </p:extLst>
          </p:nvPr>
        </p:nvGraphicFramePr>
        <p:xfrm>
          <a:off x="5164666" y="495539"/>
          <a:ext cx="6915057" cy="6058049"/>
        </p:xfrm>
        <a:graphic>
          <a:graphicData uri="http://schemas.openxmlformats.org/drawingml/2006/table">
            <a:tbl>
              <a:tblPr firstRow="1" firstCol="1" bandRow="1">
                <a:tableStyleId>{5C22544A-7EE6-4342-B048-85BDC9FD1C3A}</a:tableStyleId>
              </a:tblPr>
              <a:tblGrid>
                <a:gridCol w="954432">
                  <a:extLst>
                    <a:ext uri="{9D8B030D-6E8A-4147-A177-3AD203B41FA5}">
                      <a16:colId xmlns:a16="http://schemas.microsoft.com/office/drawing/2014/main" val="617896280"/>
                    </a:ext>
                  </a:extLst>
                </a:gridCol>
                <a:gridCol w="1754015">
                  <a:extLst>
                    <a:ext uri="{9D8B030D-6E8A-4147-A177-3AD203B41FA5}">
                      <a16:colId xmlns:a16="http://schemas.microsoft.com/office/drawing/2014/main" val="3002769648"/>
                    </a:ext>
                  </a:extLst>
                </a:gridCol>
                <a:gridCol w="995850">
                  <a:extLst>
                    <a:ext uri="{9D8B030D-6E8A-4147-A177-3AD203B41FA5}">
                      <a16:colId xmlns:a16="http://schemas.microsoft.com/office/drawing/2014/main" val="456873218"/>
                    </a:ext>
                  </a:extLst>
                </a:gridCol>
                <a:gridCol w="1521385">
                  <a:extLst>
                    <a:ext uri="{9D8B030D-6E8A-4147-A177-3AD203B41FA5}">
                      <a16:colId xmlns:a16="http://schemas.microsoft.com/office/drawing/2014/main" val="834719331"/>
                    </a:ext>
                  </a:extLst>
                </a:gridCol>
                <a:gridCol w="1689375">
                  <a:extLst>
                    <a:ext uri="{9D8B030D-6E8A-4147-A177-3AD203B41FA5}">
                      <a16:colId xmlns:a16="http://schemas.microsoft.com/office/drawing/2014/main" val="2736305052"/>
                    </a:ext>
                  </a:extLst>
                </a:gridCol>
              </a:tblGrid>
              <a:tr h="810848">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Sr. No.</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Model</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RMSE</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R</a:t>
                      </a:r>
                      <a:r>
                        <a:rPr lang="en-IN" sz="2400" b="1" i="0" baseline="30000" dirty="0">
                          <a:effectLst/>
                          <a:latin typeface="Times New Roman" panose="02020603050405020304" pitchFamily="18" charset="0"/>
                          <a:cs typeface="Times New Roman" panose="02020603050405020304" pitchFamily="18" charset="0"/>
                        </a:rPr>
                        <a:t>2</a:t>
                      </a:r>
                      <a:r>
                        <a:rPr lang="en-IN" sz="2100" b="1" i="0" baseline="30000" dirty="0">
                          <a:effectLst/>
                          <a:latin typeface="Times New Roman" panose="02020603050405020304" pitchFamily="18" charset="0"/>
                          <a:cs typeface="Times New Roman" panose="02020603050405020304" pitchFamily="18" charset="0"/>
                        </a:rPr>
                        <a:t> </a:t>
                      </a:r>
                      <a:r>
                        <a:rPr lang="en-IN" sz="2100" b="1" i="0" dirty="0">
                          <a:effectLst/>
                          <a:latin typeface="Times New Roman" panose="02020603050405020304" pitchFamily="18" charset="0"/>
                          <a:cs typeface="Times New Roman" panose="02020603050405020304" pitchFamily="18" charset="0"/>
                        </a:rPr>
                        <a:t>Score</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Index of Agreement</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extLst>
                  <a:ext uri="{0D108BD9-81ED-4DB2-BD59-A6C34878D82A}">
                    <a16:rowId xmlns:a16="http://schemas.microsoft.com/office/drawing/2014/main" val="696485560"/>
                  </a:ext>
                </a:extLst>
              </a:tr>
              <a:tr h="1207708">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1</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Multiple Linear regression</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0.3934</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0.6874</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0.8782</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extLst>
                  <a:ext uri="{0D108BD9-81ED-4DB2-BD59-A6C34878D82A}">
                    <a16:rowId xmlns:a16="http://schemas.microsoft.com/office/drawing/2014/main" val="573004885"/>
                  </a:ext>
                </a:extLst>
              </a:tr>
              <a:tr h="1207708">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2</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Random forest regressor</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0.3934</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0.6047</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0.8500</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extLst>
                  <a:ext uri="{0D108BD9-81ED-4DB2-BD59-A6C34878D82A}">
                    <a16:rowId xmlns:a16="http://schemas.microsoft.com/office/drawing/2014/main" val="1847137847"/>
                  </a:ext>
                </a:extLst>
              </a:tr>
              <a:tr h="810848">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3</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SVM regressor</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0.4629</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0.5672</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0.7963</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extLst>
                  <a:ext uri="{0D108BD9-81ED-4DB2-BD59-A6C34878D82A}">
                    <a16:rowId xmlns:a16="http://schemas.microsoft.com/office/drawing/2014/main" val="386340294"/>
                  </a:ext>
                </a:extLst>
              </a:tr>
              <a:tr h="1210089">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4</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US" sz="2100" b="1" i="0" dirty="0">
                          <a:effectLst/>
                          <a:latin typeface="Times New Roman" panose="02020603050405020304" pitchFamily="18" charset="0"/>
                          <a:ea typeface="Calibri" panose="020F0502020204030204" pitchFamily="34" charset="0"/>
                          <a:cs typeface="Times New Roman" panose="02020603050405020304" pitchFamily="18" charset="0"/>
                        </a:rPr>
                        <a:t>G</a:t>
                      </a:r>
                      <a:r>
                        <a:rPr lang="en-IN" sz="2100" b="1" i="0" dirty="0">
                          <a:effectLst/>
                          <a:latin typeface="Times New Roman" panose="02020603050405020304" pitchFamily="18" charset="0"/>
                          <a:ea typeface="Calibri" panose="020F0502020204030204" pitchFamily="34" charset="0"/>
                          <a:cs typeface="Times New Roman" panose="02020603050405020304" pitchFamily="18" charset="0"/>
                        </a:rPr>
                        <a:t>radient boosting regression</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0.5431</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0.4041</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0.8118</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extLst>
                  <a:ext uri="{0D108BD9-81ED-4DB2-BD59-A6C34878D82A}">
                    <a16:rowId xmlns:a16="http://schemas.microsoft.com/office/drawing/2014/main" val="457245101"/>
                  </a:ext>
                </a:extLst>
              </a:tr>
              <a:tr h="810848">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5</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1" i="0" dirty="0">
                          <a:effectLst/>
                          <a:latin typeface="Times New Roman" panose="02020603050405020304" pitchFamily="18" charset="0"/>
                          <a:cs typeface="Times New Roman" panose="02020603050405020304" pitchFamily="18" charset="0"/>
                        </a:rPr>
                        <a:t>XGBoost regressor</a:t>
                      </a:r>
                      <a:endParaRPr lang="en-IN" sz="1800" b="1"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0.4417</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0.6058</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tc>
                  <a:txBody>
                    <a:bodyPr/>
                    <a:lstStyle/>
                    <a:p>
                      <a:pPr marL="0" marR="0" algn="ctr">
                        <a:lnSpc>
                          <a:spcPct val="107000"/>
                        </a:lnSpc>
                        <a:spcBef>
                          <a:spcPts val="0"/>
                        </a:spcBef>
                        <a:spcAft>
                          <a:spcPts val="0"/>
                        </a:spcAft>
                      </a:pPr>
                      <a:r>
                        <a:rPr lang="en-IN" sz="2100" b="0" i="0" dirty="0">
                          <a:effectLst/>
                          <a:latin typeface="Times New Roman" panose="02020603050405020304" pitchFamily="18" charset="0"/>
                          <a:cs typeface="Times New Roman" panose="02020603050405020304" pitchFamily="18" charset="0"/>
                        </a:rPr>
                        <a:t>0.8524</a:t>
                      </a:r>
                      <a:endParaRPr lang="en-IN" sz="18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3" marR="60053" marT="0" marB="0" anchor="ctr"/>
                </a:tc>
                <a:extLst>
                  <a:ext uri="{0D108BD9-81ED-4DB2-BD59-A6C34878D82A}">
                    <a16:rowId xmlns:a16="http://schemas.microsoft.com/office/drawing/2014/main" val="1227235009"/>
                  </a:ext>
                </a:extLst>
              </a:tr>
            </a:tbl>
          </a:graphicData>
        </a:graphic>
      </p:graphicFrame>
      <p:cxnSp>
        <p:nvCxnSpPr>
          <p:cNvPr id="8" name="Straight Arrow Connector 7">
            <a:extLst>
              <a:ext uri="{FF2B5EF4-FFF2-40B4-BE49-F238E27FC236}">
                <a16:creationId xmlns:a16="http://schemas.microsoft.com/office/drawing/2014/main" id="{54A7C19F-E1FF-D3D3-80D8-6F42917AE9E7}"/>
              </a:ext>
            </a:extLst>
          </p:cNvPr>
          <p:cNvCxnSpPr/>
          <p:nvPr/>
        </p:nvCxnSpPr>
        <p:spPr>
          <a:xfrm>
            <a:off x="362856" y="1738690"/>
            <a:ext cx="3314095" cy="12095"/>
          </a:xfrm>
          <a:prstGeom prst="straightConnector1">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8750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1F4760B-15A2-445A-9881-939B48CEBCAB}">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documentManagement/types"/>
    <ds:schemaRef ds:uri="http://schemas.microsoft.com/office/infopath/2007/PartnerControls"/>
    <ds:schemaRef ds:uri="http://purl.org/dc/terms/"/>
    <ds:schemaRef ds:uri="http://schemas.microsoft.com/sharepoint/v3"/>
    <ds:schemaRef ds:uri="http://www.w3.org/XML/1998/namespace"/>
    <ds:schemaRef ds:uri="http://schemas.microsoft.com/office/2006/metadata/properties"/>
    <ds:schemaRef ds:uri="http://schemas.openxmlformats.org/package/2006/metadata/core-properties"/>
    <ds:schemaRef ds:uri="230e9df3-be65-4c73-a93b-d1236ebd677e"/>
    <ds:schemaRef ds:uri="71af3243-3dd4-4a8d-8c0d-dd76da1f02a5"/>
    <ds:schemaRef ds:uri="16c05727-aa75-4e4a-9b5f-8a80a1165891"/>
    <ds:schemaRef ds:uri="http://purl.org/dc/dcmitype/"/>
    <ds:schemaRef ds:uri="http://purl.org/dc/elements/1.1/"/>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{E7A63066-6501-415B-B7ED-A8134F263E0B}tf67061901_win32</Template>
  <TotalTime>423</TotalTime>
  <Words>907</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Times New Roman</vt:lpstr>
      <vt:lpstr>Wingdings</vt:lpstr>
      <vt:lpstr>Wingdings,Sans-Serif</vt:lpstr>
      <vt:lpstr>Office Theme</vt:lpstr>
      <vt:lpstr>Project Report on LAI estimation of Wheat using empirical and  ML Algorithms</vt:lpstr>
      <vt:lpstr>Content</vt:lpstr>
      <vt:lpstr>PowerPoint Presentation</vt:lpstr>
      <vt:lpstr>Objectives</vt:lpstr>
      <vt:lpstr>PowerPoint Presentation</vt:lpstr>
      <vt:lpstr>Data collection</vt:lpstr>
      <vt:lpstr>Correlation Analysis</vt:lpstr>
      <vt:lpstr>ML Model Development </vt:lpstr>
      <vt:lpstr>Results</vt:lpstr>
      <vt:lpstr>Results</vt:lpstr>
      <vt:lpstr>PowerPoint Presentation</vt:lpstr>
      <vt:lpstr>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LAI estimation of Wheat using empirical and  ML Algorithms</dc:title>
  <dc:creator>harshilponkiya2001@outlook.com</dc:creator>
  <cp:lastModifiedBy>Harshil Patel</cp:lastModifiedBy>
  <cp:revision>381</cp:revision>
  <dcterms:created xsi:type="dcterms:W3CDTF">2024-04-18T09:17:44Z</dcterms:created>
  <dcterms:modified xsi:type="dcterms:W3CDTF">2024-04-22T16:47:16Z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