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66" r:id="rId4"/>
    <p:sldId id="258" r:id="rId5"/>
    <p:sldId id="259" r:id="rId6"/>
    <p:sldId id="260" r:id="rId7"/>
    <p:sldId id="267" r:id="rId8"/>
    <p:sldId id="261" r:id="rId9"/>
    <p:sldId id="269" r:id="rId10"/>
    <p:sldId id="273" r:id="rId11"/>
    <p:sldId id="274" r:id="rId12"/>
    <p:sldId id="262" r:id="rId13"/>
    <p:sldId id="270" r:id="rId14"/>
    <p:sldId id="271" r:id="rId15"/>
    <p:sldId id="263" r:id="rId16"/>
    <p:sldId id="268" r:id="rId17"/>
    <p:sldId id="264" r:id="rId18"/>
    <p:sldId id="265" r:id="rId19"/>
  </p:sldIdLst>
  <p:sldSz cx="12192000" cy="6858000"/>
  <p:notesSz cx="6858000" cy="2447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04863F-5379-92E5-FA19-3F723255C068}" v="11" dt="2019-04-08T03:27:54.8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13" autoAdjust="0"/>
    <p:restoredTop sz="81694" autoAdjust="0"/>
  </p:normalViewPr>
  <p:slideViewPr>
    <p:cSldViewPr snapToGrid="0">
      <p:cViewPr>
        <p:scale>
          <a:sx n="75" d="100"/>
          <a:sy n="75" d="100"/>
        </p:scale>
        <p:origin x="274"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F8863E-1812-47D4-A72E-E4F672B46374}" type="datetimeFigureOut">
              <a:rPr lang="en-US"/>
              <a:t>4/7/2019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109A1A-D4D8-4B8E-9B22-270C4AC57977}" type="slidenum">
              <a:rPr lang="en-US"/>
              <a:t>‹#›</a:t>
            </a:fld>
            <a:endParaRPr lang="en-US"/>
          </a:p>
        </p:txBody>
      </p:sp>
    </p:spTree>
    <p:extLst>
      <p:ext uri="{BB962C8B-B14F-4D97-AF65-F5344CB8AC3E}">
        <p14:creationId xmlns:p14="http://schemas.microsoft.com/office/powerpoint/2010/main" val="3318821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Greeting</a:t>
            </a:r>
            <a:endParaRPr lang="en-US" dirty="0">
              <a:cs typeface="Calibri" panose="020F0502020204030204"/>
            </a:endParaRPr>
          </a:p>
          <a:p>
            <a:endParaRPr lang="en-US" dirty="0">
              <a:cs typeface="Calibri" panose="020F0502020204030204"/>
            </a:endParaRPr>
          </a:p>
          <a:p>
            <a:r>
              <a:rPr lang="en-US">
                <a:cs typeface="Calibri" panose="020F0502020204030204"/>
              </a:rPr>
              <a:t>Harshil Shah.</a:t>
            </a:r>
          </a:p>
          <a:p>
            <a:r>
              <a:rPr lang="en-US">
                <a:cs typeface="Calibri" panose="020F0502020204030204"/>
              </a:rPr>
              <a:t>Researching at EPL.</a:t>
            </a:r>
          </a:p>
          <a:p>
            <a:r>
              <a:rPr lang="en-US">
                <a:cs typeface="Calibri" panose="020F0502020204030204"/>
              </a:rPr>
              <a:t>Mentors are prof and andy.</a:t>
            </a:r>
          </a:p>
          <a:p>
            <a:r>
              <a:rPr lang="en-US">
                <a:cs typeface="Calibri" panose="020F0502020204030204"/>
              </a:rPr>
              <a:t>Topic is a system for tracking all vehicles all the time at the edge of the network.</a:t>
            </a:r>
          </a:p>
          <a:p>
            <a:endParaRPr lang="en-US" dirty="0">
              <a:cs typeface="Calibri" panose="020F0502020204030204"/>
            </a:endParaRPr>
          </a:p>
          <a:p>
            <a:r>
              <a:rPr lang="en-US">
                <a:cs typeface="Calibri" panose="020F0502020204030204"/>
              </a:rPr>
              <a:t>Lets first define what do I mean by edge of the network and how it applies to this research and this topic in particular.</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7F109A1A-D4D8-4B8E-9B22-270C4AC57977}" type="slidenum">
              <a:rPr lang="en-US" smtClean="0"/>
              <a:t>1</a:t>
            </a:fld>
            <a:endParaRPr lang="en-US"/>
          </a:p>
        </p:txBody>
      </p:sp>
    </p:spTree>
    <p:extLst>
      <p:ext uri="{BB962C8B-B14F-4D97-AF65-F5344CB8AC3E}">
        <p14:creationId xmlns:p14="http://schemas.microsoft.com/office/powerpoint/2010/main" val="1228300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When Ramblin Wreck arrives at camera B, B reidentifies the vehicle, updates its trajectory and sends a message to delete its signature from the previous cameras. This way, we limit our communication to neighboring cameras and generate a space time trajectory that can easily be queried and stored in either the edge node or the cloud.</a:t>
            </a:r>
            <a:endParaRPr lang="en-US" dirty="0">
              <a:cs typeface="Calibri"/>
            </a:endParaRPr>
          </a:p>
        </p:txBody>
      </p:sp>
      <p:sp>
        <p:nvSpPr>
          <p:cNvPr id="4" name="Slide Number Placeholder 3"/>
          <p:cNvSpPr>
            <a:spLocks noGrp="1"/>
          </p:cNvSpPr>
          <p:nvPr>
            <p:ph type="sldNum" sz="quarter" idx="5"/>
          </p:nvPr>
        </p:nvSpPr>
        <p:spPr/>
        <p:txBody>
          <a:bodyPr/>
          <a:lstStyle/>
          <a:p>
            <a:fld id="{7F109A1A-D4D8-4B8E-9B22-270C4AC57977}" type="slidenum">
              <a:rPr lang="en-US" smtClean="0"/>
              <a:t>10</a:t>
            </a:fld>
            <a:endParaRPr lang="en-US"/>
          </a:p>
        </p:txBody>
      </p:sp>
    </p:spTree>
    <p:extLst>
      <p:ext uri="{BB962C8B-B14F-4D97-AF65-F5344CB8AC3E}">
        <p14:creationId xmlns:p14="http://schemas.microsoft.com/office/powerpoint/2010/main" val="3536550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image just shows the final stage after the signature has been deleted.</a:t>
            </a:r>
            <a:endParaRPr lang="en-US" dirty="0">
              <a:cs typeface="Calibri"/>
            </a:endParaRPr>
          </a:p>
        </p:txBody>
      </p:sp>
      <p:sp>
        <p:nvSpPr>
          <p:cNvPr id="4" name="Slide Number Placeholder 3"/>
          <p:cNvSpPr>
            <a:spLocks noGrp="1"/>
          </p:cNvSpPr>
          <p:nvPr>
            <p:ph type="sldNum" sz="quarter" idx="5"/>
          </p:nvPr>
        </p:nvSpPr>
        <p:spPr/>
        <p:txBody>
          <a:bodyPr/>
          <a:lstStyle/>
          <a:p>
            <a:fld id="{7F109A1A-D4D8-4B8E-9B22-270C4AC57977}" type="slidenum">
              <a:rPr lang="en-US" smtClean="0"/>
              <a:t>11</a:t>
            </a:fld>
            <a:endParaRPr lang="en-US"/>
          </a:p>
        </p:txBody>
      </p:sp>
    </p:spTree>
    <p:extLst>
      <p:ext uri="{BB962C8B-B14F-4D97-AF65-F5344CB8AC3E}">
        <p14:creationId xmlns:p14="http://schemas.microsoft.com/office/powerpoint/2010/main" val="342985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third area that I have been working on is the automatic static camera topology management. In the case of power failure of one camera, we want our network to be smart enough to redeploy a new camera topology for detecting and reidentifying vehicles. And the way we achieve that is using this concept of Automatic camera topology reorganization.</a:t>
            </a:r>
          </a:p>
        </p:txBody>
      </p:sp>
      <p:sp>
        <p:nvSpPr>
          <p:cNvPr id="4" name="Slide Number Placeholder 3"/>
          <p:cNvSpPr>
            <a:spLocks noGrp="1"/>
          </p:cNvSpPr>
          <p:nvPr>
            <p:ph type="sldNum" sz="quarter" idx="5"/>
          </p:nvPr>
        </p:nvSpPr>
        <p:spPr/>
        <p:txBody>
          <a:bodyPr/>
          <a:lstStyle/>
          <a:p>
            <a:fld id="{7F109A1A-D4D8-4B8E-9B22-270C4AC57977}" type="slidenum">
              <a:rPr lang="en-US"/>
              <a:t>‹#›</a:t>
            </a:fld>
            <a:endParaRPr lang="en-US"/>
          </a:p>
        </p:txBody>
      </p:sp>
    </p:spTree>
    <p:extLst>
      <p:ext uri="{BB962C8B-B14F-4D97-AF65-F5344CB8AC3E}">
        <p14:creationId xmlns:p14="http://schemas.microsoft.com/office/powerpoint/2010/main" val="3784773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way this works is that</a:t>
            </a:r>
          </a:p>
          <a:p>
            <a:r>
              <a:rPr lang="en-US">
                <a:cs typeface="Calibri"/>
              </a:rPr>
              <a:t>1) Once we have a map of a certain geographical region, I convert it into a simplified graph with vertices as intersections and edges as roads which is shown as blue edges in the picture.</a:t>
            </a:r>
            <a:endParaRPr lang="en-US" dirty="0">
              <a:cs typeface="Calibri"/>
            </a:endParaRPr>
          </a:p>
          <a:p>
            <a:r>
              <a:rPr lang="en-US">
                <a:cs typeface="Calibri"/>
              </a:rPr>
              <a:t>2) Using an initial configuration file of camera topology, I deploy that on the current graph.</a:t>
            </a:r>
          </a:p>
          <a:p>
            <a:r>
              <a:rPr lang="en-US">
                <a:cs typeface="Calibri"/>
              </a:rPr>
              <a:t>3) Each camera has a daemon function that sends a heartbeat to the edge node at a certain time interval which is shown as red dashed edges.</a:t>
            </a:r>
            <a:endParaRPr lang="en-US" dirty="0">
              <a:cs typeface="Calibri"/>
            </a:endParaRPr>
          </a:p>
          <a:p>
            <a:r>
              <a:rPr lang="en-US">
                <a:cs typeface="Calibri"/>
              </a:rPr>
              <a:t>4) In the second stage, you can see that Camera B has stopped sending heartbeat to the edge node. This is a signal for the edge node to recalculate the topology by performing DFS and excluding the B camera as shown in the 3rd stage. </a:t>
            </a:r>
            <a:endParaRPr lang="en-US" dirty="0">
              <a:cs typeface="Calibri"/>
            </a:endParaRPr>
          </a:p>
          <a:p>
            <a:r>
              <a:rPr lang="en-US">
                <a:cs typeface="Calibri"/>
              </a:rPr>
              <a:t>5) This new topology is then deployed on the map and used for forward propagation as mentioned earlier.</a:t>
            </a:r>
            <a:endParaRPr lang="en-US" dirty="0">
              <a:cs typeface="Calibri"/>
            </a:endParaRPr>
          </a:p>
        </p:txBody>
      </p:sp>
      <p:sp>
        <p:nvSpPr>
          <p:cNvPr id="4" name="Slide Number Placeholder 3"/>
          <p:cNvSpPr>
            <a:spLocks noGrp="1"/>
          </p:cNvSpPr>
          <p:nvPr>
            <p:ph type="sldNum" sz="quarter" idx="5"/>
          </p:nvPr>
        </p:nvSpPr>
        <p:spPr/>
        <p:txBody>
          <a:bodyPr/>
          <a:lstStyle/>
          <a:p>
            <a:fld id="{7F109A1A-D4D8-4B8E-9B22-270C4AC57977}" type="slidenum">
              <a:rPr lang="en-US"/>
              <a:t>‹#›</a:t>
            </a:fld>
            <a:endParaRPr lang="en-US"/>
          </a:p>
        </p:txBody>
      </p:sp>
    </p:spTree>
    <p:extLst>
      <p:ext uri="{BB962C8B-B14F-4D97-AF65-F5344CB8AC3E}">
        <p14:creationId xmlns:p14="http://schemas.microsoft.com/office/powerpoint/2010/main" val="1899983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is an image from the simulation that I ran on a simplified map of GT with 37 cameras where each camera is continuously sending heartbeat to the edge node and there is a vehicle that gets detected on your bottom right corner with its metadata being propagated to the annotated cameras.</a:t>
            </a:r>
            <a:endParaRPr lang="en-US"/>
          </a:p>
        </p:txBody>
      </p:sp>
      <p:sp>
        <p:nvSpPr>
          <p:cNvPr id="4" name="Slide Number Placeholder 3"/>
          <p:cNvSpPr>
            <a:spLocks noGrp="1"/>
          </p:cNvSpPr>
          <p:nvPr>
            <p:ph type="sldNum" sz="quarter" idx="5"/>
          </p:nvPr>
        </p:nvSpPr>
        <p:spPr/>
        <p:txBody>
          <a:bodyPr/>
          <a:lstStyle/>
          <a:p>
            <a:fld id="{7F109A1A-D4D8-4B8E-9B22-270C4AC57977}" type="slidenum">
              <a:rPr lang="en-US"/>
              <a:t>‹#›</a:t>
            </a:fld>
            <a:endParaRPr lang="en-US"/>
          </a:p>
        </p:txBody>
      </p:sp>
    </p:spTree>
    <p:extLst>
      <p:ext uri="{BB962C8B-B14F-4D97-AF65-F5344CB8AC3E}">
        <p14:creationId xmlns:p14="http://schemas.microsoft.com/office/powerpoint/2010/main" val="1506695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Basically the above three bullet points.</a:t>
            </a:r>
          </a:p>
        </p:txBody>
      </p:sp>
      <p:sp>
        <p:nvSpPr>
          <p:cNvPr id="4" name="Slide Number Placeholder 3"/>
          <p:cNvSpPr>
            <a:spLocks noGrp="1"/>
          </p:cNvSpPr>
          <p:nvPr>
            <p:ph type="sldNum" sz="quarter" idx="5"/>
          </p:nvPr>
        </p:nvSpPr>
        <p:spPr/>
        <p:txBody>
          <a:bodyPr/>
          <a:lstStyle/>
          <a:p>
            <a:fld id="{7F109A1A-D4D8-4B8E-9B22-270C4AC57977}" type="slidenum">
              <a:rPr lang="en-US"/>
              <a:t>‹#›</a:t>
            </a:fld>
            <a:endParaRPr lang="en-US"/>
          </a:p>
        </p:txBody>
      </p:sp>
    </p:spTree>
    <p:extLst>
      <p:ext uri="{BB962C8B-B14F-4D97-AF65-F5344CB8AC3E}">
        <p14:creationId xmlns:p14="http://schemas.microsoft.com/office/powerpoint/2010/main" val="3945971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Hierarchial and geo distributed</a:t>
            </a:r>
          </a:p>
          <a:p>
            <a:endParaRPr lang="en-US" dirty="0">
              <a:cs typeface="Calibri"/>
            </a:endParaRPr>
          </a:p>
          <a:p>
            <a:r>
              <a:rPr lang="en-US">
                <a:cs typeface="Calibri"/>
              </a:rPr>
              <a:t>Edge computing is a very powerful hierarchial technique in a time-sensitive, geo-distributed environment especially in the vehicle tracking system where there is so much happening at every microsencond.</a:t>
            </a:r>
            <a:endParaRPr lang="en-US" dirty="0">
              <a:cs typeface="Calibri"/>
            </a:endParaRPr>
          </a:p>
          <a:p>
            <a:endParaRPr lang="en-US" dirty="0">
              <a:cs typeface="Calibri"/>
            </a:endParaRPr>
          </a:p>
          <a:p>
            <a:r>
              <a:rPr lang="en-US">
                <a:cs typeface="Calibri"/>
              </a:rPr>
              <a:t>One recent implementation of Edge Computing is the Google Stadia which is an in-browser gaming platform with almost 7500 edge nodes all around the world.</a:t>
            </a:r>
            <a:endParaRPr lang="en-US" dirty="0">
              <a:cs typeface="Calibri"/>
            </a:endParaRPr>
          </a:p>
        </p:txBody>
      </p:sp>
      <p:sp>
        <p:nvSpPr>
          <p:cNvPr id="4" name="Slide Number Placeholder 3"/>
          <p:cNvSpPr>
            <a:spLocks noGrp="1"/>
          </p:cNvSpPr>
          <p:nvPr>
            <p:ph type="sldNum" sz="quarter" idx="5"/>
          </p:nvPr>
        </p:nvSpPr>
        <p:spPr/>
        <p:txBody>
          <a:bodyPr/>
          <a:lstStyle/>
          <a:p>
            <a:fld id="{7F109A1A-D4D8-4B8E-9B22-270C4AC57977}" type="slidenum">
              <a:rPr lang="en-US"/>
              <a:t>16</a:t>
            </a:fld>
            <a:endParaRPr lang="en-US"/>
          </a:p>
        </p:txBody>
      </p:sp>
    </p:spTree>
    <p:extLst>
      <p:ext uri="{BB962C8B-B14F-4D97-AF65-F5344CB8AC3E}">
        <p14:creationId xmlns:p14="http://schemas.microsoft.com/office/powerpoint/2010/main" val="1178912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What do I mean By Edge of the Network?</a:t>
            </a:r>
            <a:endParaRPr lang="en-US" dirty="0">
              <a:cs typeface="Calibri"/>
            </a:endParaRPr>
          </a:p>
          <a:p>
            <a:r>
              <a:rPr lang="en-US">
                <a:cs typeface="Calibri"/>
              </a:rPr>
              <a:t>-Everyone in this room owns a mobile device, right? Pause. And most of the mobile devices these days are equipped with some sort of voice assistant which can be Siri, Google Assistant, or Alexa. </a:t>
            </a:r>
            <a:endParaRPr lang="en-US" dirty="0">
              <a:cs typeface="Calibri"/>
            </a:endParaRPr>
          </a:p>
          <a:p>
            <a:r>
              <a:rPr lang="en-US">
                <a:cs typeface="Calibri"/>
              </a:rPr>
              <a:t>- So what exactly happens in the background when you ask a question to your voice assistant? Your speech gets recorded, it gets sent over to the cloud where numerous algorithms run on it for example, speech recognition, Natural Language Understanding etc and response gets sent over to you as a voice stream.</a:t>
            </a:r>
            <a:endParaRPr lang="en-US" dirty="0">
              <a:cs typeface="Calibri"/>
            </a:endParaRPr>
          </a:p>
          <a:p>
            <a:r>
              <a:rPr lang="en-US">
                <a:cs typeface="Calibri"/>
              </a:rPr>
              <a:t>- The diagram on my left exactly shows the flow of information for one single request. </a:t>
            </a:r>
            <a:endParaRPr lang="en-US" dirty="0">
              <a:cs typeface="Calibri"/>
            </a:endParaRPr>
          </a:p>
          <a:p>
            <a:r>
              <a:rPr lang="en-US">
                <a:cs typeface="Calibri"/>
              </a:rPr>
              <a:t>- In reality, there are millions and billions of devices communicating with one single entity, THE CLOUD. Because of which there is a latency factor involved in the exchange of information because of geographical separation and performance pressure on the cloud as its trying to cater lots of user request at one time.</a:t>
            </a:r>
            <a:endParaRPr lang="en-US" dirty="0">
              <a:cs typeface="Calibri"/>
            </a:endParaRPr>
          </a:p>
          <a:p>
            <a:endParaRPr lang="en-US" dirty="0">
              <a:cs typeface="Calibri"/>
            </a:endParaRPr>
          </a:p>
          <a:p>
            <a:r>
              <a:rPr lang="en-US">
                <a:cs typeface="Calibri"/>
              </a:rPr>
              <a:t>- So how can we solve this problem of latency and performance?</a:t>
            </a:r>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r>
              <a:rPr lang="en-US">
                <a:cs typeface="Calibri"/>
              </a:rPr>
              <a:t>Define Fog Computing. Give examples of voice assistants.  Client side and cloud side</a:t>
            </a:r>
            <a:endParaRPr lang="en-US"/>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F109A1A-D4D8-4B8E-9B22-270C4AC57977}" type="slidenum">
              <a:rPr lang="en-US"/>
              <a:t>2</a:t>
            </a:fld>
            <a:endParaRPr lang="en-US"/>
          </a:p>
        </p:txBody>
      </p:sp>
    </p:spTree>
    <p:extLst>
      <p:ext uri="{BB962C8B-B14F-4D97-AF65-F5344CB8AC3E}">
        <p14:creationId xmlns:p14="http://schemas.microsoft.com/office/powerpoint/2010/main" val="3412457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answer to that question is using the power of Edge Computing.</a:t>
            </a:r>
            <a:endParaRPr lang="en-US" dirty="0"/>
          </a:p>
          <a:p>
            <a:r>
              <a:rPr lang="en-US">
                <a:cs typeface="Calibri" panose="020F0502020204030204"/>
              </a:rPr>
              <a:t>Edge Computing is defined as extending the resources of the cloud and bring them georgraphically closer to theuser, the devices.</a:t>
            </a:r>
            <a:endParaRPr lang="en-US" dirty="0">
              <a:cs typeface="Calibri" panose="020F0502020204030204"/>
            </a:endParaRPr>
          </a:p>
          <a:p>
            <a:r>
              <a:rPr lang="en-US">
                <a:cs typeface="Calibri" panose="020F0502020204030204"/>
              </a:rPr>
              <a:t>As you can see in the picture, the edge layer contains network resources, micro data centers, computational power of the cloud so that it serve requests instantly without having the need to always process it in the cloud.</a:t>
            </a:r>
            <a:endParaRPr lang="en-US"/>
          </a:p>
          <a:p>
            <a:endParaRPr lang="en-US" dirty="0">
              <a:cs typeface="Calibri"/>
            </a:endParaRPr>
          </a:p>
          <a:p>
            <a:r>
              <a:rPr lang="en-US">
                <a:cs typeface="Calibri"/>
              </a:rPr>
              <a:t>So does that mean that THE CLOUD is useless? No, the cloud is still responsible for big data processing, high level business logic, and long-term processes. But the tasks that can be decentralized and distributed are the ones that will be executed in the edge layer. </a:t>
            </a:r>
            <a:endParaRPr lang="en-US" dirty="0">
              <a:cs typeface="Calibri"/>
            </a:endParaRPr>
          </a:p>
          <a:p>
            <a:endParaRPr lang="en-US" dirty="0">
              <a:cs typeface="Calibri"/>
            </a:endParaRPr>
          </a:p>
          <a:p>
            <a:r>
              <a:rPr lang="en-US">
                <a:cs typeface="Calibri"/>
              </a:rPr>
              <a:t>So, the edge, being the peer of the cloud helps in reducing the latency factor and improves the workload balancing-&gt;thus improving the performance of our architecture.</a:t>
            </a:r>
            <a:endParaRPr lang="en-US" dirty="0">
              <a:cs typeface="Calibri"/>
            </a:endParaRPr>
          </a:p>
          <a:p>
            <a:endParaRPr lang="en-US" dirty="0"/>
          </a:p>
          <a:p>
            <a:endParaRPr lang="en-US" dirty="0"/>
          </a:p>
          <a:p>
            <a:endParaRPr lang="en-US" dirty="0"/>
          </a:p>
          <a:p>
            <a:endParaRPr lang="en-US" dirty="0"/>
          </a:p>
          <a:p>
            <a:r>
              <a:rPr lang="en-US"/>
              <a:t>Edge the peer of the cloud</a:t>
            </a:r>
            <a:endParaRPr lang="en-US" dirty="0"/>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7F109A1A-D4D8-4B8E-9B22-270C4AC57977}" type="slidenum">
              <a:rPr lang="en-US" smtClean="0"/>
              <a:t>3</a:t>
            </a:fld>
            <a:endParaRPr lang="en-US"/>
          </a:p>
        </p:txBody>
      </p:sp>
    </p:spTree>
    <p:extLst>
      <p:ext uri="{BB962C8B-B14F-4D97-AF65-F5344CB8AC3E}">
        <p14:creationId xmlns:p14="http://schemas.microsoft.com/office/powerpoint/2010/main" val="2045796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the problem that we are trying to solve is to track all vehicles all the time at the edge of the network. So why is there a need to solve such a problem? Well, in the current state of traffic surveillance system, the only thing we do is store terabytes and petabytes of video recordings of the vehicles in the cloud. This consumes lots of storage space, </a:t>
            </a:r>
            <a:r>
              <a:rPr lang="en-US">
                <a:cs typeface="Calibri"/>
              </a:rPr>
              <a:t>involves</a:t>
            </a:r>
            <a:r>
              <a:rPr lang="en-US" dirty="0">
                <a:cs typeface="Calibri"/>
              </a:rPr>
              <a:t> high latency in sending huge files, and when something goes wrong, then it requires manual inspection of all the video recordings. </a:t>
            </a:r>
          </a:p>
          <a:p>
            <a:endParaRPr lang="en-US" dirty="0">
              <a:cs typeface="Calibri"/>
            </a:endParaRPr>
          </a:p>
          <a:p>
            <a:r>
              <a:rPr lang="en-US" dirty="0">
                <a:cs typeface="Calibri"/>
              </a:rPr>
              <a:t>This is clearly not the best way to deal with this problem. So we propose to leverage edge computing to create a network of smart cameras that can track and store the space time trajectories of the vehicles that can be queried and stored efficiently. </a:t>
            </a:r>
            <a:endParaRPr lang="en-US"/>
          </a:p>
          <a:p>
            <a:r>
              <a:rPr lang="en-US" dirty="0"/>
              <a:t>Before I move on, I also want to talk a bit about the existing technologies which primarily Alert-based models which require you to </a:t>
            </a:r>
            <a:r>
              <a:rPr lang="en-US" dirty="0" err="1"/>
              <a:t>preidentify</a:t>
            </a:r>
            <a:r>
              <a:rPr lang="en-US" dirty="0"/>
              <a:t> the vehicle, enter that into the system and track it. However, more often than not, the suspect is usually unknown until something bad happens on the road. Hence, we suggest this model which has its own benefits and challenges.</a:t>
            </a:r>
            <a:endParaRPr lang="en-US" dirty="0">
              <a:cs typeface="Calibri"/>
            </a:endParaRPr>
          </a:p>
          <a:p>
            <a:endParaRPr lang="en-US" dirty="0">
              <a:cs typeface="Calibri"/>
            </a:endParaRPr>
          </a:p>
          <a:p>
            <a:endParaRPr lang="en-US" dirty="0">
              <a:cs typeface="Calibri"/>
            </a:endParaRPr>
          </a:p>
          <a:p>
            <a:endParaRPr lang="en-US" dirty="0"/>
          </a:p>
          <a:p>
            <a:endParaRPr lang="en-US" dirty="0"/>
          </a:p>
          <a:p>
            <a:endParaRPr lang="en-US" dirty="0"/>
          </a:p>
          <a:p>
            <a:r>
              <a:rPr lang="en-US" dirty="0" err="1"/>
              <a:t>Img</a:t>
            </a:r>
            <a:r>
              <a:rPr lang="en-US" dirty="0"/>
              <a:t> </a:t>
            </a:r>
            <a:r>
              <a:rPr lang="en-US" dirty="0" err="1"/>
              <a:t>src</a:t>
            </a:r>
            <a:r>
              <a:rPr lang="en-US" dirty="0"/>
              <a:t>: https://cdn8.dissolve.com/p/D943_151_662/D943_151_662_1200.jpg</a:t>
            </a:r>
          </a:p>
        </p:txBody>
      </p:sp>
      <p:sp>
        <p:nvSpPr>
          <p:cNvPr id="4" name="Slide Number Placeholder 3"/>
          <p:cNvSpPr>
            <a:spLocks noGrp="1"/>
          </p:cNvSpPr>
          <p:nvPr>
            <p:ph type="sldNum" sz="quarter" idx="5"/>
          </p:nvPr>
        </p:nvSpPr>
        <p:spPr/>
        <p:txBody>
          <a:bodyPr/>
          <a:lstStyle/>
          <a:p>
            <a:fld id="{7F109A1A-D4D8-4B8E-9B22-270C4AC57977}" type="slidenum">
              <a:rPr lang="en-US" smtClean="0"/>
              <a:t>4</a:t>
            </a:fld>
            <a:endParaRPr lang="en-US"/>
          </a:p>
        </p:txBody>
      </p:sp>
    </p:spTree>
    <p:extLst>
      <p:ext uri="{BB962C8B-B14F-4D97-AF65-F5344CB8AC3E}">
        <p14:creationId xmlns:p14="http://schemas.microsoft.com/office/powerpoint/2010/main" val="1357058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r>
              <a:rPr lang="en-US">
                <a:cs typeface="Calibri"/>
              </a:rPr>
              <a:t>The research goals that I particularly focused on were to create a publish-subscribe communication scheme in the network of cameras, forward propagation of vehicle activity, and automatic static camera topology management. And I will surely expound upon all three of these in the next slides. </a:t>
            </a:r>
            <a:endParaRPr lang="en-US" dirty="0">
              <a:cs typeface="Calibri"/>
            </a:endParaRPr>
          </a:p>
          <a:p>
            <a:r>
              <a:rPr lang="en-US">
                <a:cs typeface="Calibri"/>
              </a:rPr>
              <a:t>The major technical challenge is to make sure that all information in the network of cameras is synchronized and there is only one instance of that information in the network.</a:t>
            </a:r>
            <a:endParaRPr lang="en-US" dirty="0">
              <a:cs typeface="Calibri"/>
            </a:endParaRPr>
          </a:p>
          <a:p>
            <a:r>
              <a:rPr lang="en-US">
                <a:cs typeface="Calibri"/>
              </a:rPr>
              <a:t>The other challenge is with spontaneous image recognition of camera feed but we make the assumption that that has already been done for us by our friends in the computer vision department.</a:t>
            </a:r>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7F109A1A-D4D8-4B8E-9B22-270C4AC57977}" type="slidenum">
              <a:rPr lang="en-US"/>
              <a:t>5</a:t>
            </a:fld>
            <a:endParaRPr lang="en-US"/>
          </a:p>
        </p:txBody>
      </p:sp>
    </p:spTree>
    <p:extLst>
      <p:ext uri="{BB962C8B-B14F-4D97-AF65-F5344CB8AC3E}">
        <p14:creationId xmlns:p14="http://schemas.microsoft.com/office/powerpoint/2010/main" val="2147955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major task of this project is to allow communication amongst the network of cameras without involving the cloud. And for that we use the publish-subscribe communication scheme where each camera acts as a subscriber as well as a publisher. </a:t>
            </a:r>
            <a:endParaRPr lang="en-US" dirty="0"/>
          </a:p>
          <a:p>
            <a:r>
              <a:rPr lang="en-US">
                <a:cs typeface="Calibri" panose="020F0502020204030204"/>
              </a:rPr>
              <a:t>A cameras publishes a message, which will be the vehicle activity in our case, and all the subscribers of that camera will receive the message through the edge node.</a:t>
            </a:r>
            <a:endParaRPr lang="en-US" dirty="0">
              <a:cs typeface="Calibri" panose="020F0502020204030204"/>
            </a:endParaRPr>
          </a:p>
          <a:p>
            <a:endParaRPr lang="en-US" dirty="0">
              <a:cs typeface="Calibri" panose="020F0502020204030204"/>
            </a:endParaRPr>
          </a:p>
          <a:p>
            <a:r>
              <a:rPr lang="en-US">
                <a:cs typeface="Calibri" panose="020F0502020204030204"/>
              </a:rPr>
              <a:t>And the reason why we use Pub-Sub system is because even though our network is strongly connected, each camera must still be independent from each other because in an event where one camera fails, we don't want our system to shut down.</a:t>
            </a:r>
            <a:endParaRPr lang="en-US" dirty="0">
              <a:cs typeface="Calibri" panose="020F0502020204030204"/>
            </a:endParaRPr>
          </a:p>
          <a:p>
            <a:endParaRPr lang="en-US" dirty="0"/>
          </a:p>
          <a:p>
            <a:endParaRPr lang="en-US" dirty="0"/>
          </a:p>
          <a:p>
            <a:endParaRPr lang="en-US" dirty="0"/>
          </a:p>
          <a:p>
            <a:r>
              <a:rPr lang="en-US" dirty="0"/>
              <a:t>Why pub-sub? Allows for independence among cameras in the network.</a:t>
            </a:r>
            <a:endParaRPr lang="en-US" dirty="0">
              <a:cs typeface="Calibri" panose="020F0502020204030204"/>
            </a:endParaRPr>
          </a:p>
          <a:p>
            <a:endParaRPr lang="en-US" dirty="0"/>
          </a:p>
          <a:p>
            <a:r>
              <a:rPr lang="en-US" dirty="0"/>
              <a:t>Why don’t we use observer pattern?	</a:t>
            </a:r>
          </a:p>
          <a:p>
            <a:endParaRPr lang="en-US" dirty="0"/>
          </a:p>
          <a:p>
            <a:r>
              <a:rPr lang="en-US" dirty="0"/>
              <a:t>Pub Sub because </a:t>
            </a:r>
            <a:r>
              <a:rPr lang="en-US" sz="1200" b="0" i="0" kern="1200" dirty="0">
                <a:solidFill>
                  <a:schemeClr val="tx1"/>
                </a:solidFill>
                <a:effectLst/>
                <a:latin typeface="+mn-lt"/>
                <a:ea typeface="+mn-ea"/>
                <a:cs typeface="+mn-cs"/>
              </a:rPr>
              <a:t>enable event-driven architectures, or to decouple applications in order to increase performance, reliability and scalability	</a:t>
            </a:r>
            <a:endParaRPr lang="en-US" dirty="0"/>
          </a:p>
        </p:txBody>
      </p:sp>
      <p:sp>
        <p:nvSpPr>
          <p:cNvPr id="4" name="Slide Number Placeholder 3"/>
          <p:cNvSpPr>
            <a:spLocks noGrp="1"/>
          </p:cNvSpPr>
          <p:nvPr>
            <p:ph type="sldNum" sz="quarter" idx="5"/>
          </p:nvPr>
        </p:nvSpPr>
        <p:spPr/>
        <p:txBody>
          <a:bodyPr/>
          <a:lstStyle/>
          <a:p>
            <a:fld id="{7F109A1A-D4D8-4B8E-9B22-270C4AC57977}" type="slidenum">
              <a:rPr lang="en-US" smtClean="0"/>
              <a:t>6</a:t>
            </a:fld>
            <a:endParaRPr lang="en-US"/>
          </a:p>
        </p:txBody>
      </p:sp>
    </p:spTree>
    <p:extLst>
      <p:ext uri="{BB962C8B-B14F-4D97-AF65-F5344CB8AC3E}">
        <p14:creationId xmlns:p14="http://schemas.microsoft.com/office/powerpoint/2010/main" val="361995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But there are indeed problems with this communication model. Performance sharply declines with the growing size of the camera network which results in lots wasted network bandwidth. </a:t>
            </a:r>
          </a:p>
          <a:p>
            <a:r>
              <a:rPr lang="en-US">
                <a:cs typeface="Calibri"/>
              </a:rPr>
              <a:t>Hence, to address this problem we use the method of Forward Propagation in a geographically restricted region. So what that means is that, if a camera at student center generates some sort of vehicle activity, then we don't want the camera at tech square to receive that message just because it has subscribed to that type of message.</a:t>
            </a:r>
            <a:endParaRPr lang="en-US" dirty="0">
              <a:cs typeface="Calibri"/>
            </a:endParaRPr>
          </a:p>
        </p:txBody>
      </p:sp>
      <p:sp>
        <p:nvSpPr>
          <p:cNvPr id="4" name="Slide Number Placeholder 3"/>
          <p:cNvSpPr>
            <a:spLocks noGrp="1"/>
          </p:cNvSpPr>
          <p:nvPr>
            <p:ph type="sldNum" sz="quarter" idx="5"/>
          </p:nvPr>
        </p:nvSpPr>
        <p:spPr/>
        <p:txBody>
          <a:bodyPr/>
          <a:lstStyle/>
          <a:p>
            <a:fld id="{7F109A1A-D4D8-4B8E-9B22-270C4AC57977}" type="slidenum">
              <a:rPr lang="en-US"/>
              <a:t>‹#›</a:t>
            </a:fld>
            <a:endParaRPr lang="en-US"/>
          </a:p>
        </p:txBody>
      </p:sp>
    </p:spTree>
    <p:extLst>
      <p:ext uri="{BB962C8B-B14F-4D97-AF65-F5344CB8AC3E}">
        <p14:creationId xmlns:p14="http://schemas.microsoft.com/office/powerpoint/2010/main" val="3252925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idea behind forward propagation is that when a camera detects a vehicle, its metadata gets sent to the cameras that are in its neighborhood. So basically, each camera is a subscriber to all the cameras in its neighborhood.</a:t>
            </a:r>
            <a:endParaRPr lang="en-US"/>
          </a:p>
          <a:p>
            <a:endParaRPr lang="en-US">
              <a:cs typeface="Calibri"/>
            </a:endParaRPr>
          </a:p>
          <a:p>
            <a:r>
              <a:rPr lang="en-US">
                <a:cs typeface="Calibri"/>
              </a:rPr>
              <a:t>Let's have a look at an example.</a:t>
            </a:r>
          </a:p>
          <a:p>
            <a:r>
              <a:rPr lang="en-US" dirty="0">
                <a:cs typeface="Calibri"/>
              </a:rPr>
              <a:t> </a:t>
            </a:r>
            <a:endParaRPr lang="en-US"/>
          </a:p>
        </p:txBody>
      </p:sp>
      <p:sp>
        <p:nvSpPr>
          <p:cNvPr id="4" name="Slide Number Placeholder 3"/>
          <p:cNvSpPr>
            <a:spLocks noGrp="1"/>
          </p:cNvSpPr>
          <p:nvPr>
            <p:ph type="sldNum" sz="quarter" idx="5"/>
          </p:nvPr>
        </p:nvSpPr>
        <p:spPr/>
        <p:txBody>
          <a:bodyPr/>
          <a:lstStyle/>
          <a:p>
            <a:fld id="{7F109A1A-D4D8-4B8E-9B22-270C4AC57977}" type="slidenum">
              <a:rPr lang="en-US"/>
              <a:t>‹#›</a:t>
            </a:fld>
            <a:endParaRPr lang="en-US"/>
          </a:p>
        </p:txBody>
      </p:sp>
    </p:spTree>
    <p:extLst>
      <p:ext uri="{BB962C8B-B14F-4D97-AF65-F5344CB8AC3E}">
        <p14:creationId xmlns:p14="http://schemas.microsoft.com/office/powerpoint/2010/main" val="3950872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Camera A detects Ramblin Wreck and passes on the signature to the cameras in its neighborhood: B and C. Note that D does receive information because only the neighbors of the camera can be its subscribers.</a:t>
            </a:r>
          </a:p>
          <a:p>
            <a:endParaRPr lang="en-US" dirty="0">
              <a:cs typeface="Calibri"/>
            </a:endParaRPr>
          </a:p>
        </p:txBody>
      </p:sp>
      <p:sp>
        <p:nvSpPr>
          <p:cNvPr id="4" name="Slide Number Placeholder 3"/>
          <p:cNvSpPr>
            <a:spLocks noGrp="1"/>
          </p:cNvSpPr>
          <p:nvPr>
            <p:ph type="sldNum" sz="quarter" idx="5"/>
          </p:nvPr>
        </p:nvSpPr>
        <p:spPr/>
        <p:txBody>
          <a:bodyPr/>
          <a:lstStyle/>
          <a:p>
            <a:fld id="{7F109A1A-D4D8-4B8E-9B22-270C4AC57977}" type="slidenum">
              <a:rPr lang="en-US" smtClean="0"/>
              <a:t>9</a:t>
            </a:fld>
            <a:endParaRPr lang="en-US"/>
          </a:p>
        </p:txBody>
      </p:sp>
    </p:spTree>
    <p:extLst>
      <p:ext uri="{BB962C8B-B14F-4D97-AF65-F5344CB8AC3E}">
        <p14:creationId xmlns:p14="http://schemas.microsoft.com/office/powerpoint/2010/main" val="3373286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fontScale="90000"/>
          </a:bodyPr>
          <a:lstStyle/>
          <a:p>
            <a:r>
              <a:rPr lang="en-US" dirty="0">
                <a:cs typeface="Calibri Light"/>
              </a:rPr>
              <a:t>A system for tracking all vehicles all the time at the </a:t>
            </a:r>
            <a:br>
              <a:rPr lang="en-US" dirty="0">
                <a:cs typeface="Calibri Light"/>
              </a:rPr>
            </a:br>
            <a:r>
              <a:rPr lang="en-US">
                <a:cs typeface="Calibri Light"/>
              </a:rPr>
              <a:t>"Edge of the </a:t>
            </a:r>
            <a:r>
              <a:rPr lang="en-US" dirty="0">
                <a:cs typeface="Calibri Light"/>
              </a:rPr>
              <a:t>Network"</a:t>
            </a:r>
            <a:endParaRPr lang="en-US" dirty="0"/>
          </a:p>
        </p:txBody>
      </p:sp>
      <p:sp>
        <p:nvSpPr>
          <p:cNvPr id="3" name="Subtitle 2"/>
          <p:cNvSpPr>
            <a:spLocks noGrp="1"/>
          </p:cNvSpPr>
          <p:nvPr>
            <p:ph type="subTitle" idx="1"/>
          </p:nvPr>
        </p:nvSpPr>
        <p:spPr>
          <a:xfrm>
            <a:off x="1524000" y="3602038"/>
            <a:ext cx="9144000" cy="1655762"/>
          </a:xfrm>
        </p:spPr>
        <p:txBody>
          <a:bodyPr vert="horz" lIns="91440" tIns="45720" rIns="91440" bIns="45720" rtlCol="0" anchor="t">
            <a:normAutofit lnSpcReduction="10000"/>
          </a:bodyPr>
          <a:lstStyle/>
          <a:p>
            <a:endParaRPr lang="en-US" dirty="0">
              <a:cs typeface="Calibri"/>
            </a:endParaRPr>
          </a:p>
          <a:p>
            <a:r>
              <a:rPr lang="en-US" dirty="0" err="1">
                <a:cs typeface="Calibri"/>
              </a:rPr>
              <a:t>Harshil</a:t>
            </a:r>
            <a:r>
              <a:rPr lang="en-US" dirty="0">
                <a:cs typeface="Calibri"/>
              </a:rPr>
              <a:t> Shah</a:t>
            </a:r>
            <a:endParaRPr lang="en-US"/>
          </a:p>
          <a:p>
            <a:endParaRPr lang="en-US" dirty="0">
              <a:cs typeface="Calibri"/>
            </a:endParaRPr>
          </a:p>
          <a:p>
            <a:r>
              <a:rPr lang="en-US" dirty="0">
                <a:cs typeface="Calibri"/>
              </a:rPr>
              <a:t>Mentors: Dr. </a:t>
            </a:r>
            <a:r>
              <a:rPr lang="en-US" dirty="0" err="1">
                <a:cs typeface="Calibri"/>
              </a:rPr>
              <a:t>Umakishore</a:t>
            </a:r>
            <a:r>
              <a:rPr lang="en-US" dirty="0">
                <a:cs typeface="Calibri"/>
              </a:rPr>
              <a:t> Ramachandran, </a:t>
            </a:r>
            <a:r>
              <a:rPr lang="en-US" dirty="0" err="1">
                <a:cs typeface="Calibri"/>
              </a:rPr>
              <a:t>Ph.D</a:t>
            </a:r>
            <a:r>
              <a:rPr lang="en-US" dirty="0">
                <a:cs typeface="Calibri"/>
              </a:rPr>
              <a:t> </a:t>
            </a:r>
            <a:r>
              <a:rPr lang="en-US" dirty="0" err="1"/>
              <a:t>Zhuangdi</a:t>
            </a:r>
            <a:r>
              <a:rPr lang="en-US" dirty="0"/>
              <a:t> Xu</a:t>
            </a:r>
            <a:endParaRPr lang="en-US" dirty="0">
              <a:cs typeface="Calibri"/>
            </a:endParaRPr>
          </a:p>
          <a:p>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E1AFF-F195-4CCC-803C-B10142213D86}"/>
              </a:ext>
            </a:extLst>
          </p:cNvPr>
          <p:cNvSpPr>
            <a:spLocks noGrp="1"/>
          </p:cNvSpPr>
          <p:nvPr>
            <p:ph type="title"/>
          </p:nvPr>
        </p:nvSpPr>
        <p:spPr/>
        <p:txBody>
          <a:bodyPr/>
          <a:lstStyle/>
          <a:p>
            <a:r>
              <a:rPr lang="en-US" dirty="0"/>
              <a:t>Forward Propagation To Generate Vehicle Trajectory</a:t>
            </a:r>
          </a:p>
        </p:txBody>
      </p:sp>
      <p:pic>
        <p:nvPicPr>
          <p:cNvPr id="4" name="Picture 2" descr="Related image">
            <a:extLst>
              <a:ext uri="{FF2B5EF4-FFF2-40B4-BE49-F238E27FC236}">
                <a16:creationId xmlns:a16="http://schemas.microsoft.com/office/drawing/2014/main" id="{19CCE182-4BF6-4BEE-A10A-5C4E6EFA44F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7390" y="1975904"/>
            <a:ext cx="736941" cy="734638"/>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3D5A982-4CFF-42AF-B666-74DFFD980EF1}"/>
              </a:ext>
            </a:extLst>
          </p:cNvPr>
          <p:cNvSpPr/>
          <p:nvPr/>
        </p:nvSpPr>
        <p:spPr>
          <a:xfrm>
            <a:off x="468087" y="2950029"/>
            <a:ext cx="11255828" cy="13255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804B1968-1365-4CCD-9874-17FE2F86350A}"/>
              </a:ext>
            </a:extLst>
          </p:cNvPr>
          <p:cNvCxnSpPr/>
          <p:nvPr/>
        </p:nvCxnSpPr>
        <p:spPr>
          <a:xfrm>
            <a:off x="544286" y="3069771"/>
            <a:ext cx="11027228"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AB68C2-4768-4607-A449-82D178356F2B}"/>
              </a:ext>
            </a:extLst>
          </p:cNvPr>
          <p:cNvCxnSpPr/>
          <p:nvPr/>
        </p:nvCxnSpPr>
        <p:spPr>
          <a:xfrm>
            <a:off x="582386" y="3612810"/>
            <a:ext cx="11027228" cy="0"/>
          </a:xfrm>
          <a:prstGeom prst="line">
            <a:avLst/>
          </a:prstGeom>
          <a:ln w="4445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1" name="Group 10">
            <a:extLst>
              <a:ext uri="{FF2B5EF4-FFF2-40B4-BE49-F238E27FC236}">
                <a16:creationId xmlns:a16="http://schemas.microsoft.com/office/drawing/2014/main" id="{F62FB310-9F36-4549-8808-6B4A323CEEDC}"/>
              </a:ext>
            </a:extLst>
          </p:cNvPr>
          <p:cNvGrpSpPr/>
          <p:nvPr/>
        </p:nvGrpSpPr>
        <p:grpSpPr>
          <a:xfrm rot="5400000">
            <a:off x="4587081" y="4844142"/>
            <a:ext cx="2702150" cy="1325563"/>
            <a:chOff x="468087" y="2950029"/>
            <a:chExt cx="11255828" cy="1325563"/>
          </a:xfrm>
        </p:grpSpPr>
        <p:sp>
          <p:nvSpPr>
            <p:cNvPr id="12" name="Rectangle 11">
              <a:extLst>
                <a:ext uri="{FF2B5EF4-FFF2-40B4-BE49-F238E27FC236}">
                  <a16:creationId xmlns:a16="http://schemas.microsoft.com/office/drawing/2014/main" id="{78D8C85A-E71F-4165-996A-4116F31B0153}"/>
                </a:ext>
              </a:extLst>
            </p:cNvPr>
            <p:cNvSpPr/>
            <p:nvPr/>
          </p:nvSpPr>
          <p:spPr>
            <a:xfrm>
              <a:off x="468087" y="2950029"/>
              <a:ext cx="11255828" cy="13255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8F364637-E66D-4EE1-A20B-D2F9D704D191}"/>
                </a:ext>
              </a:extLst>
            </p:cNvPr>
            <p:cNvCxnSpPr/>
            <p:nvPr/>
          </p:nvCxnSpPr>
          <p:spPr>
            <a:xfrm>
              <a:off x="544286" y="3069771"/>
              <a:ext cx="11027228"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4085B39-D068-4D96-8AB6-BED34A9E04DB}"/>
                </a:ext>
              </a:extLst>
            </p:cNvPr>
            <p:cNvCxnSpPr/>
            <p:nvPr/>
          </p:nvCxnSpPr>
          <p:spPr>
            <a:xfrm>
              <a:off x="544286" y="4136571"/>
              <a:ext cx="11027228"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1FD50D9-C24E-4F43-9C62-4AA2F9114020}"/>
                </a:ext>
              </a:extLst>
            </p:cNvPr>
            <p:cNvCxnSpPr/>
            <p:nvPr/>
          </p:nvCxnSpPr>
          <p:spPr>
            <a:xfrm>
              <a:off x="582386" y="3612810"/>
              <a:ext cx="11027228" cy="0"/>
            </a:xfrm>
            <a:prstGeom prst="line">
              <a:avLst/>
            </a:prstGeom>
            <a:ln w="4445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cxnSp>
        <p:nvCxnSpPr>
          <p:cNvPr id="8" name="Straight Connector 7">
            <a:extLst>
              <a:ext uri="{FF2B5EF4-FFF2-40B4-BE49-F238E27FC236}">
                <a16:creationId xmlns:a16="http://schemas.microsoft.com/office/drawing/2014/main" id="{59A08974-CD7B-4C8E-A3B2-B23844D01A13}"/>
              </a:ext>
            </a:extLst>
          </p:cNvPr>
          <p:cNvCxnSpPr>
            <a:cxnSpLocks/>
          </p:cNvCxnSpPr>
          <p:nvPr/>
        </p:nvCxnSpPr>
        <p:spPr>
          <a:xfrm>
            <a:off x="544286" y="4186012"/>
            <a:ext cx="487011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4AB38A-3007-404C-A254-5DA4102D48A9}"/>
              </a:ext>
            </a:extLst>
          </p:cNvPr>
          <p:cNvCxnSpPr>
            <a:cxnSpLocks/>
          </p:cNvCxnSpPr>
          <p:nvPr/>
        </p:nvCxnSpPr>
        <p:spPr>
          <a:xfrm>
            <a:off x="6465384" y="4158347"/>
            <a:ext cx="5029205" cy="9145"/>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Picture 2" descr="Related image">
            <a:extLst>
              <a:ext uri="{FF2B5EF4-FFF2-40B4-BE49-F238E27FC236}">
                <a16:creationId xmlns:a16="http://schemas.microsoft.com/office/drawing/2014/main" id="{48816F48-3191-41E9-BCE9-8C4B8A7CC50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11476" y="1975904"/>
            <a:ext cx="736941" cy="734638"/>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23" name="Picture 2" descr="Related image">
            <a:extLst>
              <a:ext uri="{FF2B5EF4-FFF2-40B4-BE49-F238E27FC236}">
                <a16:creationId xmlns:a16="http://schemas.microsoft.com/office/drawing/2014/main" id="{4CB5817C-3BA5-4BD8-AB3E-B86D956CB23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95999" y="4729051"/>
            <a:ext cx="736941" cy="734638"/>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F957CA2B-702E-4873-B424-E2E154DA894E}"/>
              </a:ext>
            </a:extLst>
          </p:cNvPr>
          <p:cNvSpPr txBox="1"/>
          <p:nvPr/>
        </p:nvSpPr>
        <p:spPr>
          <a:xfrm flipH="1">
            <a:off x="1147390" y="2064142"/>
            <a:ext cx="279401" cy="369332"/>
          </a:xfrm>
          <a:prstGeom prst="rect">
            <a:avLst/>
          </a:prstGeom>
          <a:noFill/>
        </p:spPr>
        <p:txBody>
          <a:bodyPr wrap="square" rtlCol="0">
            <a:spAutoFit/>
          </a:bodyPr>
          <a:lstStyle/>
          <a:p>
            <a:r>
              <a:rPr lang="en-US" dirty="0">
                <a:solidFill>
                  <a:srgbClr val="FF0000"/>
                </a:solidFill>
              </a:rPr>
              <a:t>A</a:t>
            </a:r>
          </a:p>
        </p:txBody>
      </p:sp>
      <p:sp>
        <p:nvSpPr>
          <p:cNvPr id="29" name="TextBox 28">
            <a:extLst>
              <a:ext uri="{FF2B5EF4-FFF2-40B4-BE49-F238E27FC236}">
                <a16:creationId xmlns:a16="http://schemas.microsoft.com/office/drawing/2014/main" id="{047B9DC4-C1D7-43A5-B858-EC7AEA6303CC}"/>
              </a:ext>
            </a:extLst>
          </p:cNvPr>
          <p:cNvSpPr txBox="1"/>
          <p:nvPr/>
        </p:nvSpPr>
        <p:spPr>
          <a:xfrm flipH="1">
            <a:off x="4291627" y="4816085"/>
            <a:ext cx="279401" cy="369332"/>
          </a:xfrm>
          <a:prstGeom prst="rect">
            <a:avLst/>
          </a:prstGeom>
          <a:noFill/>
        </p:spPr>
        <p:txBody>
          <a:bodyPr wrap="square" rtlCol="0">
            <a:spAutoFit/>
          </a:bodyPr>
          <a:lstStyle/>
          <a:p>
            <a:r>
              <a:rPr lang="en-US" dirty="0">
                <a:solidFill>
                  <a:srgbClr val="FF0000"/>
                </a:solidFill>
              </a:rPr>
              <a:t>B</a:t>
            </a:r>
          </a:p>
        </p:txBody>
      </p:sp>
      <p:sp>
        <p:nvSpPr>
          <p:cNvPr id="30" name="TextBox 29">
            <a:extLst>
              <a:ext uri="{FF2B5EF4-FFF2-40B4-BE49-F238E27FC236}">
                <a16:creationId xmlns:a16="http://schemas.microsoft.com/office/drawing/2014/main" id="{1BF4B158-C896-4B20-AD13-9F1520678056}"/>
              </a:ext>
            </a:extLst>
          </p:cNvPr>
          <p:cNvSpPr txBox="1"/>
          <p:nvPr/>
        </p:nvSpPr>
        <p:spPr>
          <a:xfrm flipH="1">
            <a:off x="7711431" y="2072960"/>
            <a:ext cx="279401" cy="369332"/>
          </a:xfrm>
          <a:prstGeom prst="rect">
            <a:avLst/>
          </a:prstGeom>
          <a:noFill/>
        </p:spPr>
        <p:txBody>
          <a:bodyPr wrap="square" rtlCol="0">
            <a:spAutoFit/>
          </a:bodyPr>
          <a:lstStyle/>
          <a:p>
            <a:r>
              <a:rPr lang="en-US" dirty="0">
                <a:solidFill>
                  <a:srgbClr val="FF0000"/>
                </a:solidFill>
              </a:rPr>
              <a:t>C</a:t>
            </a:r>
          </a:p>
        </p:txBody>
      </p:sp>
      <p:graphicFrame>
        <p:nvGraphicFramePr>
          <p:cNvPr id="26" name="Table 25">
            <a:extLst>
              <a:ext uri="{FF2B5EF4-FFF2-40B4-BE49-F238E27FC236}">
                <a16:creationId xmlns:a16="http://schemas.microsoft.com/office/drawing/2014/main" id="{2C9FC0CD-0C2B-4F5D-B423-F138C92ED991}"/>
              </a:ext>
            </a:extLst>
          </p:cNvPr>
          <p:cNvGraphicFramePr>
            <a:graphicFrameLocks noGrp="1"/>
          </p:cNvGraphicFramePr>
          <p:nvPr/>
        </p:nvGraphicFramePr>
        <p:xfrm>
          <a:off x="1934541" y="2164399"/>
          <a:ext cx="2357086" cy="573982"/>
        </p:xfrm>
        <a:graphic>
          <a:graphicData uri="http://schemas.openxmlformats.org/drawingml/2006/table">
            <a:tbl>
              <a:tblPr firstRow="1" bandRow="1">
                <a:tableStyleId>{2D5ABB26-0587-4C30-8999-92F81FD0307C}</a:tableStyleId>
              </a:tblPr>
              <a:tblGrid>
                <a:gridCol w="1178543">
                  <a:extLst>
                    <a:ext uri="{9D8B030D-6E8A-4147-A177-3AD203B41FA5}">
                      <a16:colId xmlns:a16="http://schemas.microsoft.com/office/drawing/2014/main" val="27225244"/>
                    </a:ext>
                  </a:extLst>
                </a:gridCol>
                <a:gridCol w="1178543">
                  <a:extLst>
                    <a:ext uri="{9D8B030D-6E8A-4147-A177-3AD203B41FA5}">
                      <a16:colId xmlns:a16="http://schemas.microsoft.com/office/drawing/2014/main" val="1280111020"/>
                    </a:ext>
                  </a:extLst>
                </a:gridCol>
              </a:tblGrid>
              <a:tr h="223793">
                <a:tc>
                  <a:txBody>
                    <a:bodyPr/>
                    <a:lstStyle/>
                    <a:p>
                      <a:r>
                        <a:rPr lang="en-US" sz="1200" dirty="0"/>
                        <a:t>Signature</a:t>
                      </a:r>
                      <a:endParaRPr lang="en-US"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a:t>Ramblin</a:t>
                      </a:r>
                      <a:r>
                        <a:rPr lang="en-US" sz="1200" dirty="0"/>
                        <a:t>’ Wreck</a:t>
                      </a:r>
                      <a:endParaRPr lang="en-US"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2926265"/>
                  </a:ext>
                </a:extLst>
              </a:tr>
              <a:tr h="299662">
                <a:tc>
                  <a:txBody>
                    <a:bodyPr/>
                    <a:lstStyle/>
                    <a:p>
                      <a:r>
                        <a:rPr lang="en-US" sz="1200" dirty="0"/>
                        <a:t>Path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3708912"/>
                  </a:ext>
                </a:extLst>
              </a:tr>
            </a:tbl>
          </a:graphicData>
        </a:graphic>
      </p:graphicFrame>
      <p:sp>
        <p:nvSpPr>
          <p:cNvPr id="51" name="Freeform: Shape 50">
            <a:extLst>
              <a:ext uri="{FF2B5EF4-FFF2-40B4-BE49-F238E27FC236}">
                <a16:creationId xmlns:a16="http://schemas.microsoft.com/office/drawing/2014/main" id="{9D0F22A9-1F71-4345-B5D5-0CE340911CF5}"/>
              </a:ext>
            </a:extLst>
          </p:cNvPr>
          <p:cNvSpPr/>
          <p:nvPr/>
        </p:nvSpPr>
        <p:spPr>
          <a:xfrm>
            <a:off x="1513840" y="1487121"/>
            <a:ext cx="4087142" cy="3186479"/>
          </a:xfrm>
          <a:custGeom>
            <a:avLst/>
            <a:gdLst>
              <a:gd name="connsiteX0" fmla="*/ 0 w 4087142"/>
              <a:gd name="connsiteY0" fmla="*/ 483919 h 3186479"/>
              <a:gd name="connsiteX1" fmla="*/ 3962400 w 4087142"/>
              <a:gd name="connsiteY1" fmla="*/ 209599 h 3186479"/>
              <a:gd name="connsiteX2" fmla="*/ 3169920 w 4087142"/>
              <a:gd name="connsiteY2" fmla="*/ 3186479 h 3186479"/>
              <a:gd name="connsiteX3" fmla="*/ 3169920 w 4087142"/>
              <a:gd name="connsiteY3" fmla="*/ 3186479 h 3186479"/>
              <a:gd name="connsiteX4" fmla="*/ 3180080 w 4087142"/>
              <a:gd name="connsiteY4" fmla="*/ 3176319 h 3186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7142" h="3186479">
                <a:moveTo>
                  <a:pt x="0" y="483919"/>
                </a:moveTo>
                <a:cubicBezTo>
                  <a:pt x="1717040" y="121545"/>
                  <a:pt x="3434080" y="-240828"/>
                  <a:pt x="3962400" y="209599"/>
                </a:cubicBezTo>
                <a:cubicBezTo>
                  <a:pt x="4490720" y="660026"/>
                  <a:pt x="3169920" y="3186479"/>
                  <a:pt x="3169920" y="3186479"/>
                </a:cubicBezTo>
                <a:lnTo>
                  <a:pt x="3169920" y="3186479"/>
                </a:lnTo>
                <a:lnTo>
                  <a:pt x="3180080" y="3176319"/>
                </a:lnTo>
              </a:path>
            </a:pathLst>
          </a:custGeom>
          <a:noFill/>
          <a:ln w="28575">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22064876-DB00-4EDB-A8EF-2DE570F81B34}"/>
              </a:ext>
            </a:extLst>
          </p:cNvPr>
          <p:cNvSpPr/>
          <p:nvPr/>
        </p:nvSpPr>
        <p:spPr>
          <a:xfrm>
            <a:off x="1564640" y="1513840"/>
            <a:ext cx="6512560" cy="426720"/>
          </a:xfrm>
          <a:custGeom>
            <a:avLst/>
            <a:gdLst>
              <a:gd name="connsiteX0" fmla="*/ 0 w 6946791"/>
              <a:gd name="connsiteY0" fmla="*/ 426720 h 426720"/>
              <a:gd name="connsiteX1" fmla="*/ 6451600 w 6946791"/>
              <a:gd name="connsiteY1" fmla="*/ 0 h 426720"/>
              <a:gd name="connsiteX2" fmla="*/ 6502400 w 6946791"/>
              <a:gd name="connsiteY2" fmla="*/ 426720 h 426720"/>
              <a:gd name="connsiteX3" fmla="*/ 6502400 w 6946791"/>
              <a:gd name="connsiteY3" fmla="*/ 426720 h 426720"/>
              <a:gd name="connsiteX4" fmla="*/ 6512560 w 6946791"/>
              <a:gd name="connsiteY4" fmla="*/ 426720 h 426720"/>
              <a:gd name="connsiteX0" fmla="*/ 0 w 6512560"/>
              <a:gd name="connsiteY0" fmla="*/ 426720 h 426720"/>
              <a:gd name="connsiteX1" fmla="*/ 5394960 w 6512560"/>
              <a:gd name="connsiteY1" fmla="*/ 0 h 426720"/>
              <a:gd name="connsiteX2" fmla="*/ 6502400 w 6512560"/>
              <a:gd name="connsiteY2" fmla="*/ 426720 h 426720"/>
              <a:gd name="connsiteX3" fmla="*/ 6502400 w 6512560"/>
              <a:gd name="connsiteY3" fmla="*/ 426720 h 426720"/>
              <a:gd name="connsiteX4" fmla="*/ 6512560 w 6512560"/>
              <a:gd name="connsiteY4" fmla="*/ 426720 h 426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2560" h="426720">
                <a:moveTo>
                  <a:pt x="0" y="426720"/>
                </a:moveTo>
                <a:cubicBezTo>
                  <a:pt x="2683933" y="213360"/>
                  <a:pt x="4311227" y="0"/>
                  <a:pt x="5394960" y="0"/>
                </a:cubicBezTo>
                <a:cubicBezTo>
                  <a:pt x="6478693" y="0"/>
                  <a:pt x="6317827" y="355600"/>
                  <a:pt x="6502400" y="426720"/>
                </a:cubicBezTo>
                <a:lnTo>
                  <a:pt x="6502400" y="426720"/>
                </a:lnTo>
                <a:lnTo>
                  <a:pt x="6512560" y="426720"/>
                </a:lnTo>
              </a:path>
            </a:pathLst>
          </a:custGeom>
          <a:noFill/>
          <a:ln w="28575">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Table 24">
            <a:extLst>
              <a:ext uri="{FF2B5EF4-FFF2-40B4-BE49-F238E27FC236}">
                <a16:creationId xmlns:a16="http://schemas.microsoft.com/office/drawing/2014/main" id="{28AC58EF-EEB4-420D-944B-79ADB1C8C496}"/>
              </a:ext>
            </a:extLst>
          </p:cNvPr>
          <p:cNvGraphicFramePr>
            <a:graphicFrameLocks noGrp="1"/>
          </p:cNvGraphicFramePr>
          <p:nvPr>
            <p:extLst>
              <p:ext uri="{D42A27DB-BD31-4B8C-83A1-F6EECF244321}">
                <p14:modId xmlns:p14="http://schemas.microsoft.com/office/powerpoint/2010/main" val="1467343716"/>
              </p:ext>
            </p:extLst>
          </p:nvPr>
        </p:nvGraphicFramePr>
        <p:xfrm>
          <a:off x="2202972" y="4716764"/>
          <a:ext cx="2037429" cy="1060074"/>
        </p:xfrm>
        <a:graphic>
          <a:graphicData uri="http://schemas.openxmlformats.org/drawingml/2006/table">
            <a:tbl>
              <a:tblPr firstRow="1" bandRow="1">
                <a:tableStyleId>{2D5ABB26-0587-4C30-8999-92F81FD0307C}</a:tableStyleId>
              </a:tblPr>
              <a:tblGrid>
                <a:gridCol w="1126047">
                  <a:extLst>
                    <a:ext uri="{9D8B030D-6E8A-4147-A177-3AD203B41FA5}">
                      <a16:colId xmlns:a16="http://schemas.microsoft.com/office/drawing/2014/main" val="27225244"/>
                    </a:ext>
                  </a:extLst>
                </a:gridCol>
                <a:gridCol w="911382">
                  <a:extLst>
                    <a:ext uri="{9D8B030D-6E8A-4147-A177-3AD203B41FA5}">
                      <a16:colId xmlns:a16="http://schemas.microsoft.com/office/drawing/2014/main" val="1280111020"/>
                    </a:ext>
                  </a:extLst>
                </a:gridCol>
              </a:tblGrid>
              <a:tr h="458736">
                <a:tc>
                  <a:txBody>
                    <a:bodyPr/>
                    <a:lstStyle/>
                    <a:p>
                      <a:r>
                        <a:rPr lang="en-US" sz="1200" dirty="0"/>
                        <a:t>Signature</a:t>
                      </a:r>
                      <a:endParaRPr lang="en-US"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a:t>Ramblin</a:t>
                      </a:r>
                      <a:r>
                        <a:rPr lang="en-US" sz="1200" dirty="0"/>
                        <a:t>’ Wreck</a:t>
                      </a:r>
                      <a:endParaRPr lang="en-US"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2926265"/>
                  </a:ext>
                </a:extLst>
              </a:tr>
              <a:tr h="300669">
                <a:tc>
                  <a:txBody>
                    <a:bodyPr/>
                    <a:lstStyle/>
                    <a:p>
                      <a:r>
                        <a:rPr lang="en-US" sz="1200" dirty="0"/>
                        <a:t>Path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BA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3708912"/>
                  </a:ext>
                </a:extLst>
              </a:tr>
              <a:tr h="300669">
                <a:tc>
                  <a:txBody>
                    <a:bodyPr/>
                    <a:lstStyle/>
                    <a:p>
                      <a:r>
                        <a:rPr lang="en-US" sz="1200" dirty="0"/>
                        <a:t>Reidentified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11238"/>
                  </a:ext>
                </a:extLst>
              </a:tr>
            </a:tbl>
          </a:graphicData>
        </a:graphic>
      </p:graphicFrame>
      <p:graphicFrame>
        <p:nvGraphicFramePr>
          <p:cNvPr id="27" name="Table 26">
            <a:extLst>
              <a:ext uri="{FF2B5EF4-FFF2-40B4-BE49-F238E27FC236}">
                <a16:creationId xmlns:a16="http://schemas.microsoft.com/office/drawing/2014/main" id="{DAF95900-FCBA-421B-AB8F-D210A94E8B8F}"/>
              </a:ext>
            </a:extLst>
          </p:cNvPr>
          <p:cNvGraphicFramePr>
            <a:graphicFrameLocks noGrp="1"/>
          </p:cNvGraphicFramePr>
          <p:nvPr>
            <p:extLst>
              <p:ext uri="{D42A27DB-BD31-4B8C-83A1-F6EECF244321}">
                <p14:modId xmlns:p14="http://schemas.microsoft.com/office/powerpoint/2010/main" val="1670059338"/>
              </p:ext>
            </p:extLst>
          </p:nvPr>
        </p:nvGraphicFramePr>
        <p:xfrm>
          <a:off x="8529697" y="2136560"/>
          <a:ext cx="2357086" cy="573982"/>
        </p:xfrm>
        <a:graphic>
          <a:graphicData uri="http://schemas.openxmlformats.org/drawingml/2006/table">
            <a:tbl>
              <a:tblPr firstRow="1" bandRow="1">
                <a:tableStyleId>{2D5ABB26-0587-4C30-8999-92F81FD0307C}</a:tableStyleId>
              </a:tblPr>
              <a:tblGrid>
                <a:gridCol w="1178543">
                  <a:extLst>
                    <a:ext uri="{9D8B030D-6E8A-4147-A177-3AD203B41FA5}">
                      <a16:colId xmlns:a16="http://schemas.microsoft.com/office/drawing/2014/main" val="27225244"/>
                    </a:ext>
                  </a:extLst>
                </a:gridCol>
                <a:gridCol w="1178543">
                  <a:extLst>
                    <a:ext uri="{9D8B030D-6E8A-4147-A177-3AD203B41FA5}">
                      <a16:colId xmlns:a16="http://schemas.microsoft.com/office/drawing/2014/main" val="1280111020"/>
                    </a:ext>
                  </a:extLst>
                </a:gridCol>
              </a:tblGrid>
              <a:tr h="223793">
                <a:tc>
                  <a:txBody>
                    <a:bodyPr/>
                    <a:lstStyle/>
                    <a:p>
                      <a:r>
                        <a:rPr lang="en-US" sz="1200" dirty="0"/>
                        <a:t>Signature</a:t>
                      </a:r>
                      <a:endParaRPr lang="en-US"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a:t>Ramblin</a:t>
                      </a:r>
                      <a:r>
                        <a:rPr lang="en-US" sz="1200" dirty="0"/>
                        <a:t>’ Wreck</a:t>
                      </a:r>
                      <a:endParaRPr lang="en-US"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2926265"/>
                  </a:ext>
                </a:extLst>
              </a:tr>
              <a:tr h="299662">
                <a:tc>
                  <a:txBody>
                    <a:bodyPr/>
                    <a:lstStyle/>
                    <a:p>
                      <a:r>
                        <a:rPr lang="en-US" sz="1200" dirty="0"/>
                        <a:t>Path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3708912"/>
                  </a:ext>
                </a:extLst>
              </a:tr>
            </a:tbl>
          </a:graphicData>
        </a:graphic>
      </p:graphicFrame>
      <p:pic>
        <p:nvPicPr>
          <p:cNvPr id="28" name="Picture 8" descr="Related image">
            <a:extLst>
              <a:ext uri="{FF2B5EF4-FFF2-40B4-BE49-F238E27FC236}">
                <a16:creationId xmlns:a16="http://schemas.microsoft.com/office/drawing/2014/main" id="{909A5191-63ED-47F1-B2A0-C970C9DEE96F}"/>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foregroundMark x1="26400" y1="54389" x2="26400" y2="54389"/>
                        <a14:foregroundMark x1="48600" y1="56627" x2="48600" y2="56627"/>
                        <a14:foregroundMark x1="76300" y1="51979" x2="76300" y2="51979"/>
                        <a14:foregroundMark x1="72200" y1="31325" x2="72200" y2="31325"/>
                        <a14:foregroundMark x1="67200" y1="26850" x2="67200" y2="26850"/>
                        <a14:foregroundMark x1="57900" y1="25990" x2="57900" y2="25990"/>
                        <a14:foregroundMark x1="48600" y1="28571" x2="48600" y2="28571"/>
                        <a14:foregroundMark x1="53900" y1="19105" x2="53900" y2="19105"/>
                        <a14:foregroundMark x1="60800" y1="18933" x2="60800" y2="18933"/>
                        <a14:foregroundMark x1="81800" y1="49398" x2="81800" y2="49398"/>
                        <a14:foregroundMark x1="38900" y1="48193" x2="38900" y2="48193"/>
                        <a14:foregroundMark x1="40000" y1="59380" x2="40000" y2="59380"/>
                        <a14:foregroundMark x1="27900" y1="44923" x2="27900" y2="44923"/>
                      </a14:backgroundRemoval>
                    </a14:imgEffect>
                  </a14:imgLayer>
                </a14:imgProps>
              </a:ext>
              <a:ext uri="{28A0092B-C50C-407E-A947-70E740481C1C}">
                <a14:useLocalDpi xmlns:a14="http://schemas.microsoft.com/office/drawing/2010/main" val="0"/>
              </a:ext>
            </a:extLst>
          </a:blip>
          <a:srcRect/>
          <a:stretch>
            <a:fillRect/>
          </a:stretch>
        </p:blipFill>
        <p:spPr bwMode="auto">
          <a:xfrm rot="5133214" flipH="1">
            <a:off x="4618516" y="4358039"/>
            <a:ext cx="2713411" cy="15764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lated image">
            <a:extLst>
              <a:ext uri="{FF2B5EF4-FFF2-40B4-BE49-F238E27FC236}">
                <a16:creationId xmlns:a16="http://schemas.microsoft.com/office/drawing/2014/main" id="{E1AD5787-B4F4-4030-A9C0-CDDF30C9164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37193" y="2031321"/>
            <a:ext cx="736941" cy="734638"/>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F8897C2-F014-486D-B0EA-B08BE8A2C4AD}"/>
              </a:ext>
            </a:extLst>
          </p:cNvPr>
          <p:cNvSpPr txBox="1"/>
          <p:nvPr/>
        </p:nvSpPr>
        <p:spPr>
          <a:xfrm flipH="1">
            <a:off x="11399048" y="2115678"/>
            <a:ext cx="279401" cy="369332"/>
          </a:xfrm>
          <a:prstGeom prst="rect">
            <a:avLst/>
          </a:prstGeom>
          <a:noFill/>
        </p:spPr>
        <p:txBody>
          <a:bodyPr wrap="square" rtlCol="0" anchor="t">
            <a:spAutoFit/>
          </a:bodyPr>
          <a:lstStyle/>
          <a:p>
            <a:r>
              <a:rPr lang="en-US">
                <a:solidFill>
                  <a:srgbClr val="FF0000"/>
                </a:solidFill>
              </a:rPr>
              <a:t>D</a:t>
            </a:r>
            <a:endParaRPr lang="en-US" dirty="0">
              <a:solidFill>
                <a:srgbClr val="FF0000"/>
              </a:solidFill>
            </a:endParaRPr>
          </a:p>
        </p:txBody>
      </p:sp>
    </p:spTree>
    <p:extLst>
      <p:ext uri="{BB962C8B-B14F-4D97-AF65-F5344CB8AC3E}">
        <p14:creationId xmlns:p14="http://schemas.microsoft.com/office/powerpoint/2010/main" val="3580504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E1AFF-F195-4CCC-803C-B10142213D86}"/>
              </a:ext>
            </a:extLst>
          </p:cNvPr>
          <p:cNvSpPr>
            <a:spLocks noGrp="1"/>
          </p:cNvSpPr>
          <p:nvPr>
            <p:ph type="title"/>
          </p:nvPr>
        </p:nvSpPr>
        <p:spPr/>
        <p:txBody>
          <a:bodyPr/>
          <a:lstStyle/>
          <a:p>
            <a:r>
              <a:rPr lang="en-US" dirty="0"/>
              <a:t>Forward Propagation To Generate Vehicle Trajectory</a:t>
            </a:r>
          </a:p>
        </p:txBody>
      </p:sp>
      <p:pic>
        <p:nvPicPr>
          <p:cNvPr id="4" name="Picture 2" descr="Related image">
            <a:extLst>
              <a:ext uri="{FF2B5EF4-FFF2-40B4-BE49-F238E27FC236}">
                <a16:creationId xmlns:a16="http://schemas.microsoft.com/office/drawing/2014/main" id="{19CCE182-4BF6-4BEE-A10A-5C4E6EFA44F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7390" y="1975904"/>
            <a:ext cx="736941" cy="734638"/>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3D5A982-4CFF-42AF-B666-74DFFD980EF1}"/>
              </a:ext>
            </a:extLst>
          </p:cNvPr>
          <p:cNvSpPr/>
          <p:nvPr/>
        </p:nvSpPr>
        <p:spPr>
          <a:xfrm>
            <a:off x="468087" y="2950029"/>
            <a:ext cx="11255828" cy="13255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804B1968-1365-4CCD-9874-17FE2F86350A}"/>
              </a:ext>
            </a:extLst>
          </p:cNvPr>
          <p:cNvCxnSpPr/>
          <p:nvPr/>
        </p:nvCxnSpPr>
        <p:spPr>
          <a:xfrm>
            <a:off x="544286" y="3069771"/>
            <a:ext cx="11027228"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AB68C2-4768-4607-A449-82D178356F2B}"/>
              </a:ext>
            </a:extLst>
          </p:cNvPr>
          <p:cNvCxnSpPr/>
          <p:nvPr/>
        </p:nvCxnSpPr>
        <p:spPr>
          <a:xfrm>
            <a:off x="582386" y="3612810"/>
            <a:ext cx="11027228" cy="0"/>
          </a:xfrm>
          <a:prstGeom prst="line">
            <a:avLst/>
          </a:prstGeom>
          <a:ln w="4445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1" name="Group 10">
            <a:extLst>
              <a:ext uri="{FF2B5EF4-FFF2-40B4-BE49-F238E27FC236}">
                <a16:creationId xmlns:a16="http://schemas.microsoft.com/office/drawing/2014/main" id="{F62FB310-9F36-4549-8808-6B4A323CEEDC}"/>
              </a:ext>
            </a:extLst>
          </p:cNvPr>
          <p:cNvGrpSpPr/>
          <p:nvPr/>
        </p:nvGrpSpPr>
        <p:grpSpPr>
          <a:xfrm rot="5400000">
            <a:off x="4587081" y="4844142"/>
            <a:ext cx="2702150" cy="1325563"/>
            <a:chOff x="468087" y="2950029"/>
            <a:chExt cx="11255828" cy="1325563"/>
          </a:xfrm>
        </p:grpSpPr>
        <p:sp>
          <p:nvSpPr>
            <p:cNvPr id="12" name="Rectangle 11">
              <a:extLst>
                <a:ext uri="{FF2B5EF4-FFF2-40B4-BE49-F238E27FC236}">
                  <a16:creationId xmlns:a16="http://schemas.microsoft.com/office/drawing/2014/main" id="{78D8C85A-E71F-4165-996A-4116F31B0153}"/>
                </a:ext>
              </a:extLst>
            </p:cNvPr>
            <p:cNvSpPr/>
            <p:nvPr/>
          </p:nvSpPr>
          <p:spPr>
            <a:xfrm>
              <a:off x="468087" y="2950029"/>
              <a:ext cx="11255828" cy="13255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8F364637-E66D-4EE1-A20B-D2F9D704D191}"/>
                </a:ext>
              </a:extLst>
            </p:cNvPr>
            <p:cNvCxnSpPr/>
            <p:nvPr/>
          </p:nvCxnSpPr>
          <p:spPr>
            <a:xfrm>
              <a:off x="544286" y="3069771"/>
              <a:ext cx="11027228"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4085B39-D068-4D96-8AB6-BED34A9E04DB}"/>
                </a:ext>
              </a:extLst>
            </p:cNvPr>
            <p:cNvCxnSpPr/>
            <p:nvPr/>
          </p:nvCxnSpPr>
          <p:spPr>
            <a:xfrm>
              <a:off x="544286" y="4136571"/>
              <a:ext cx="11027228"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1FD50D9-C24E-4F43-9C62-4AA2F9114020}"/>
                </a:ext>
              </a:extLst>
            </p:cNvPr>
            <p:cNvCxnSpPr/>
            <p:nvPr/>
          </p:nvCxnSpPr>
          <p:spPr>
            <a:xfrm>
              <a:off x="582386" y="3612810"/>
              <a:ext cx="11027228" cy="0"/>
            </a:xfrm>
            <a:prstGeom prst="line">
              <a:avLst/>
            </a:prstGeom>
            <a:ln w="4445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cxnSp>
        <p:nvCxnSpPr>
          <p:cNvPr id="8" name="Straight Connector 7">
            <a:extLst>
              <a:ext uri="{FF2B5EF4-FFF2-40B4-BE49-F238E27FC236}">
                <a16:creationId xmlns:a16="http://schemas.microsoft.com/office/drawing/2014/main" id="{59A08974-CD7B-4C8E-A3B2-B23844D01A13}"/>
              </a:ext>
            </a:extLst>
          </p:cNvPr>
          <p:cNvCxnSpPr>
            <a:cxnSpLocks/>
          </p:cNvCxnSpPr>
          <p:nvPr/>
        </p:nvCxnSpPr>
        <p:spPr>
          <a:xfrm>
            <a:off x="544286" y="4186012"/>
            <a:ext cx="487011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4AB38A-3007-404C-A254-5DA4102D48A9}"/>
              </a:ext>
            </a:extLst>
          </p:cNvPr>
          <p:cNvCxnSpPr>
            <a:cxnSpLocks/>
          </p:cNvCxnSpPr>
          <p:nvPr/>
        </p:nvCxnSpPr>
        <p:spPr>
          <a:xfrm>
            <a:off x="6465384" y="4158347"/>
            <a:ext cx="5029205" cy="9145"/>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Picture 2" descr="Related image">
            <a:extLst>
              <a:ext uri="{FF2B5EF4-FFF2-40B4-BE49-F238E27FC236}">
                <a16:creationId xmlns:a16="http://schemas.microsoft.com/office/drawing/2014/main" id="{48816F48-3191-41E9-BCE9-8C4B8A7CC50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11476" y="1975904"/>
            <a:ext cx="736941" cy="734638"/>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23" name="Picture 2" descr="Related image">
            <a:extLst>
              <a:ext uri="{FF2B5EF4-FFF2-40B4-BE49-F238E27FC236}">
                <a16:creationId xmlns:a16="http://schemas.microsoft.com/office/drawing/2014/main" id="{4CB5817C-3BA5-4BD8-AB3E-B86D956CB23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95999" y="4729051"/>
            <a:ext cx="736941" cy="734638"/>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F957CA2B-702E-4873-B424-E2E154DA894E}"/>
              </a:ext>
            </a:extLst>
          </p:cNvPr>
          <p:cNvSpPr txBox="1"/>
          <p:nvPr/>
        </p:nvSpPr>
        <p:spPr>
          <a:xfrm flipH="1">
            <a:off x="1147390" y="2064142"/>
            <a:ext cx="279401" cy="369332"/>
          </a:xfrm>
          <a:prstGeom prst="rect">
            <a:avLst/>
          </a:prstGeom>
          <a:noFill/>
        </p:spPr>
        <p:txBody>
          <a:bodyPr wrap="square" rtlCol="0">
            <a:spAutoFit/>
          </a:bodyPr>
          <a:lstStyle/>
          <a:p>
            <a:r>
              <a:rPr lang="en-US" dirty="0">
                <a:solidFill>
                  <a:srgbClr val="FF0000"/>
                </a:solidFill>
              </a:rPr>
              <a:t>A</a:t>
            </a:r>
          </a:p>
        </p:txBody>
      </p:sp>
      <p:sp>
        <p:nvSpPr>
          <p:cNvPr id="29" name="TextBox 28">
            <a:extLst>
              <a:ext uri="{FF2B5EF4-FFF2-40B4-BE49-F238E27FC236}">
                <a16:creationId xmlns:a16="http://schemas.microsoft.com/office/drawing/2014/main" id="{047B9DC4-C1D7-43A5-B858-EC7AEA6303CC}"/>
              </a:ext>
            </a:extLst>
          </p:cNvPr>
          <p:cNvSpPr txBox="1"/>
          <p:nvPr/>
        </p:nvSpPr>
        <p:spPr>
          <a:xfrm flipH="1">
            <a:off x="4291627" y="4816085"/>
            <a:ext cx="279401" cy="369332"/>
          </a:xfrm>
          <a:prstGeom prst="rect">
            <a:avLst/>
          </a:prstGeom>
          <a:noFill/>
        </p:spPr>
        <p:txBody>
          <a:bodyPr wrap="square" rtlCol="0">
            <a:spAutoFit/>
          </a:bodyPr>
          <a:lstStyle/>
          <a:p>
            <a:r>
              <a:rPr lang="en-US" dirty="0">
                <a:solidFill>
                  <a:srgbClr val="FF0000"/>
                </a:solidFill>
              </a:rPr>
              <a:t>B</a:t>
            </a:r>
          </a:p>
        </p:txBody>
      </p:sp>
      <p:sp>
        <p:nvSpPr>
          <p:cNvPr id="30" name="TextBox 29">
            <a:extLst>
              <a:ext uri="{FF2B5EF4-FFF2-40B4-BE49-F238E27FC236}">
                <a16:creationId xmlns:a16="http://schemas.microsoft.com/office/drawing/2014/main" id="{1BF4B158-C896-4B20-AD13-9F1520678056}"/>
              </a:ext>
            </a:extLst>
          </p:cNvPr>
          <p:cNvSpPr txBox="1"/>
          <p:nvPr/>
        </p:nvSpPr>
        <p:spPr>
          <a:xfrm flipH="1">
            <a:off x="7711431" y="2072960"/>
            <a:ext cx="279401" cy="369332"/>
          </a:xfrm>
          <a:prstGeom prst="rect">
            <a:avLst/>
          </a:prstGeom>
          <a:noFill/>
        </p:spPr>
        <p:txBody>
          <a:bodyPr wrap="square" rtlCol="0">
            <a:spAutoFit/>
          </a:bodyPr>
          <a:lstStyle/>
          <a:p>
            <a:r>
              <a:rPr lang="en-US" dirty="0">
                <a:solidFill>
                  <a:srgbClr val="FF0000"/>
                </a:solidFill>
              </a:rPr>
              <a:t>C</a:t>
            </a:r>
          </a:p>
        </p:txBody>
      </p:sp>
      <p:graphicFrame>
        <p:nvGraphicFramePr>
          <p:cNvPr id="25" name="Table 24">
            <a:extLst>
              <a:ext uri="{FF2B5EF4-FFF2-40B4-BE49-F238E27FC236}">
                <a16:creationId xmlns:a16="http://schemas.microsoft.com/office/drawing/2014/main" id="{28AC58EF-EEB4-420D-944B-79ADB1C8C496}"/>
              </a:ext>
            </a:extLst>
          </p:cNvPr>
          <p:cNvGraphicFramePr>
            <a:graphicFrameLocks noGrp="1"/>
          </p:cNvGraphicFramePr>
          <p:nvPr/>
        </p:nvGraphicFramePr>
        <p:xfrm>
          <a:off x="2202972" y="4716764"/>
          <a:ext cx="2037429" cy="1060074"/>
        </p:xfrm>
        <a:graphic>
          <a:graphicData uri="http://schemas.openxmlformats.org/drawingml/2006/table">
            <a:tbl>
              <a:tblPr firstRow="1" bandRow="1">
                <a:tableStyleId>{2D5ABB26-0587-4C30-8999-92F81FD0307C}</a:tableStyleId>
              </a:tblPr>
              <a:tblGrid>
                <a:gridCol w="1126047">
                  <a:extLst>
                    <a:ext uri="{9D8B030D-6E8A-4147-A177-3AD203B41FA5}">
                      <a16:colId xmlns:a16="http://schemas.microsoft.com/office/drawing/2014/main" val="27225244"/>
                    </a:ext>
                  </a:extLst>
                </a:gridCol>
                <a:gridCol w="911382">
                  <a:extLst>
                    <a:ext uri="{9D8B030D-6E8A-4147-A177-3AD203B41FA5}">
                      <a16:colId xmlns:a16="http://schemas.microsoft.com/office/drawing/2014/main" val="1280111020"/>
                    </a:ext>
                  </a:extLst>
                </a:gridCol>
              </a:tblGrid>
              <a:tr h="458736">
                <a:tc>
                  <a:txBody>
                    <a:bodyPr/>
                    <a:lstStyle/>
                    <a:p>
                      <a:r>
                        <a:rPr lang="en-US" sz="1200" dirty="0"/>
                        <a:t>Signature</a:t>
                      </a:r>
                      <a:endParaRPr lang="en-US"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a:t>Ramblin</a:t>
                      </a:r>
                      <a:r>
                        <a:rPr lang="en-US" sz="1200" dirty="0"/>
                        <a:t>’ Wreck</a:t>
                      </a:r>
                      <a:endParaRPr lang="en-US"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2926265"/>
                  </a:ext>
                </a:extLst>
              </a:tr>
              <a:tr h="300669">
                <a:tc>
                  <a:txBody>
                    <a:bodyPr/>
                    <a:lstStyle/>
                    <a:p>
                      <a:r>
                        <a:rPr lang="en-US" sz="1200" dirty="0"/>
                        <a:t>Path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BA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3708912"/>
                  </a:ext>
                </a:extLst>
              </a:tr>
              <a:tr h="300669">
                <a:tc>
                  <a:txBody>
                    <a:bodyPr/>
                    <a:lstStyle/>
                    <a:p>
                      <a:r>
                        <a:rPr lang="en-US" sz="1200" dirty="0"/>
                        <a:t>Reidentified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11238"/>
                  </a:ext>
                </a:extLst>
              </a:tr>
            </a:tbl>
          </a:graphicData>
        </a:graphic>
      </p:graphicFrame>
      <p:pic>
        <p:nvPicPr>
          <p:cNvPr id="28" name="Picture 8" descr="Related image">
            <a:extLst>
              <a:ext uri="{FF2B5EF4-FFF2-40B4-BE49-F238E27FC236}">
                <a16:creationId xmlns:a16="http://schemas.microsoft.com/office/drawing/2014/main" id="{909A5191-63ED-47F1-B2A0-C970C9DEE96F}"/>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foregroundMark x1="26400" y1="54389" x2="26400" y2="54389"/>
                        <a14:foregroundMark x1="48600" y1="56627" x2="48600" y2="56627"/>
                        <a14:foregroundMark x1="76300" y1="51979" x2="76300" y2="51979"/>
                        <a14:foregroundMark x1="72200" y1="31325" x2="72200" y2="31325"/>
                        <a14:foregroundMark x1="67200" y1="26850" x2="67200" y2="26850"/>
                        <a14:foregroundMark x1="57900" y1="25990" x2="57900" y2="25990"/>
                        <a14:foregroundMark x1="48600" y1="28571" x2="48600" y2="28571"/>
                        <a14:foregroundMark x1="53900" y1="19105" x2="53900" y2="19105"/>
                        <a14:foregroundMark x1="60800" y1="18933" x2="60800" y2="18933"/>
                        <a14:foregroundMark x1="81800" y1="49398" x2="81800" y2="49398"/>
                        <a14:foregroundMark x1="38900" y1="48193" x2="38900" y2="48193"/>
                        <a14:foregroundMark x1="40000" y1="59380" x2="40000" y2="59380"/>
                        <a14:foregroundMark x1="27900" y1="44923" x2="27900" y2="44923"/>
                      </a14:backgroundRemoval>
                    </a14:imgEffect>
                  </a14:imgLayer>
                </a14:imgProps>
              </a:ext>
              <a:ext uri="{28A0092B-C50C-407E-A947-70E740481C1C}">
                <a14:useLocalDpi xmlns:a14="http://schemas.microsoft.com/office/drawing/2010/main" val="0"/>
              </a:ext>
            </a:extLst>
          </a:blip>
          <a:srcRect/>
          <a:stretch>
            <a:fillRect/>
          </a:stretch>
        </p:blipFill>
        <p:spPr bwMode="auto">
          <a:xfrm rot="5133214" flipH="1">
            <a:off x="4618516" y="4358039"/>
            <a:ext cx="2713411" cy="157649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Related image">
            <a:extLst>
              <a:ext uri="{FF2B5EF4-FFF2-40B4-BE49-F238E27FC236}">
                <a16:creationId xmlns:a16="http://schemas.microsoft.com/office/drawing/2014/main" id="{81B2ACC6-DEEA-4112-AD00-2AA28A95AB14}"/>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19775" y="1975903"/>
            <a:ext cx="736941" cy="734638"/>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E2341EF-E670-42ED-B54E-67CCE74DBB84}"/>
              </a:ext>
            </a:extLst>
          </p:cNvPr>
          <p:cNvSpPr txBox="1"/>
          <p:nvPr/>
        </p:nvSpPr>
        <p:spPr>
          <a:xfrm flipH="1">
            <a:off x="10581630" y="2060260"/>
            <a:ext cx="279401" cy="369332"/>
          </a:xfrm>
          <a:prstGeom prst="rect">
            <a:avLst/>
          </a:prstGeom>
          <a:noFill/>
        </p:spPr>
        <p:txBody>
          <a:bodyPr wrap="square" rtlCol="0" anchor="t">
            <a:spAutoFit/>
          </a:bodyPr>
          <a:lstStyle/>
          <a:p>
            <a:r>
              <a:rPr lang="en-US">
                <a:solidFill>
                  <a:srgbClr val="FF0000"/>
                </a:solidFill>
              </a:rPr>
              <a:t>D</a:t>
            </a:r>
            <a:endParaRPr lang="en-US" dirty="0">
              <a:solidFill>
                <a:srgbClr val="FF0000"/>
              </a:solidFill>
            </a:endParaRPr>
          </a:p>
        </p:txBody>
      </p:sp>
    </p:spTree>
    <p:extLst>
      <p:ext uri="{BB962C8B-B14F-4D97-AF65-F5344CB8AC3E}">
        <p14:creationId xmlns:p14="http://schemas.microsoft.com/office/powerpoint/2010/main" val="3184440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C59CA-6F16-4532-8FC5-687DA0DA23DA}"/>
              </a:ext>
            </a:extLst>
          </p:cNvPr>
          <p:cNvSpPr>
            <a:spLocks noGrp="1"/>
          </p:cNvSpPr>
          <p:nvPr>
            <p:ph type="title"/>
          </p:nvPr>
        </p:nvSpPr>
        <p:spPr/>
        <p:txBody>
          <a:bodyPr/>
          <a:lstStyle/>
          <a:p>
            <a:r>
              <a:rPr lang="en-US" dirty="0"/>
              <a:t>Automatic static camera topology management</a:t>
            </a:r>
          </a:p>
        </p:txBody>
      </p:sp>
      <p:sp>
        <p:nvSpPr>
          <p:cNvPr id="3" name="Content Placeholder 2">
            <a:extLst>
              <a:ext uri="{FF2B5EF4-FFF2-40B4-BE49-F238E27FC236}">
                <a16:creationId xmlns:a16="http://schemas.microsoft.com/office/drawing/2014/main" id="{6ED69E84-45FF-4842-BD16-621752145F50}"/>
              </a:ext>
            </a:extLst>
          </p:cNvPr>
          <p:cNvSpPr>
            <a:spLocks noGrp="1"/>
          </p:cNvSpPr>
          <p:nvPr>
            <p:ph idx="1"/>
          </p:nvPr>
        </p:nvSpPr>
        <p:spPr/>
        <p:txBody>
          <a:bodyPr vert="horz" lIns="91440" tIns="45720" rIns="91440" bIns="45720" rtlCol="0" anchor="t">
            <a:normAutofit/>
          </a:bodyPr>
          <a:lstStyle/>
          <a:p>
            <a:r>
              <a:rPr lang="en-US" dirty="0"/>
              <a:t>Because of technical errors, power failures, or other external factors, cameras in the network can stop working.</a:t>
            </a:r>
          </a:p>
          <a:p>
            <a:r>
              <a:rPr lang="en-US" dirty="0"/>
              <a:t>The network needs to take corrective action to operate smoothly irrespective of the dysfunctional camera.</a:t>
            </a:r>
          </a:p>
          <a:p>
            <a:endParaRPr lang="en-US" dirty="0"/>
          </a:p>
        </p:txBody>
      </p:sp>
    </p:spTree>
    <p:extLst>
      <p:ext uri="{BB962C8B-B14F-4D97-AF65-F5344CB8AC3E}">
        <p14:creationId xmlns:p14="http://schemas.microsoft.com/office/powerpoint/2010/main" val="1724526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2F010-F0D3-4D6D-BA37-92910638D512}"/>
              </a:ext>
            </a:extLst>
          </p:cNvPr>
          <p:cNvSpPr txBox="1">
            <a:spLocks/>
          </p:cNvSpPr>
          <p:nvPr/>
        </p:nvSpPr>
        <p:spPr>
          <a:xfrm>
            <a:off x="851832" y="74617"/>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Automatic static camera topology management</a:t>
            </a:r>
          </a:p>
        </p:txBody>
      </p:sp>
      <p:cxnSp>
        <p:nvCxnSpPr>
          <p:cNvPr id="4" name="Straight Connector 3">
            <a:extLst>
              <a:ext uri="{FF2B5EF4-FFF2-40B4-BE49-F238E27FC236}">
                <a16:creationId xmlns:a16="http://schemas.microsoft.com/office/drawing/2014/main" id="{7AE27E5F-60CF-4E37-BA2A-8D4C604B98AB}"/>
              </a:ext>
            </a:extLst>
          </p:cNvPr>
          <p:cNvCxnSpPr/>
          <p:nvPr/>
        </p:nvCxnSpPr>
        <p:spPr>
          <a:xfrm>
            <a:off x="4125686" y="2231571"/>
            <a:ext cx="0" cy="424542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BFCFDA5C-C267-4861-B462-F513E9B0C467}"/>
              </a:ext>
            </a:extLst>
          </p:cNvPr>
          <p:cNvCxnSpPr/>
          <p:nvPr/>
        </p:nvCxnSpPr>
        <p:spPr>
          <a:xfrm>
            <a:off x="8022771" y="2227497"/>
            <a:ext cx="0" cy="424542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60" name="Group 59">
            <a:extLst>
              <a:ext uri="{FF2B5EF4-FFF2-40B4-BE49-F238E27FC236}">
                <a16:creationId xmlns:a16="http://schemas.microsoft.com/office/drawing/2014/main" id="{BA9134C8-2FD1-4BDE-9617-5020B4C3C436}"/>
              </a:ext>
            </a:extLst>
          </p:cNvPr>
          <p:cNvGrpSpPr/>
          <p:nvPr/>
        </p:nvGrpSpPr>
        <p:grpSpPr>
          <a:xfrm>
            <a:off x="483362" y="2240659"/>
            <a:ext cx="3034878" cy="4472735"/>
            <a:chOff x="483362" y="2240659"/>
            <a:chExt cx="3034878" cy="4472735"/>
          </a:xfrm>
        </p:grpSpPr>
        <p:pic>
          <p:nvPicPr>
            <p:cNvPr id="1026" name="Picture 2" descr="Related image">
              <a:extLst>
                <a:ext uri="{FF2B5EF4-FFF2-40B4-BE49-F238E27FC236}">
                  <a16:creationId xmlns:a16="http://schemas.microsoft.com/office/drawing/2014/main" id="{C4072CE4-AAB6-41CF-AF80-27001050C3A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3362" y="4729990"/>
              <a:ext cx="736941" cy="73463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Related image">
              <a:extLst>
                <a:ext uri="{FF2B5EF4-FFF2-40B4-BE49-F238E27FC236}">
                  <a16:creationId xmlns:a16="http://schemas.microsoft.com/office/drawing/2014/main" id="{B8C4A133-9733-470B-8EFA-70FA7436DF2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12036" y="5097309"/>
              <a:ext cx="736941" cy="73463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Related image">
              <a:extLst>
                <a:ext uri="{FF2B5EF4-FFF2-40B4-BE49-F238E27FC236}">
                  <a16:creationId xmlns:a16="http://schemas.microsoft.com/office/drawing/2014/main" id="{5A24C49F-6415-452E-BFCC-FEFB9D02FD2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87159" y="5978756"/>
              <a:ext cx="736941" cy="73463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Related image">
              <a:extLst>
                <a:ext uri="{FF2B5EF4-FFF2-40B4-BE49-F238E27FC236}">
                  <a16:creationId xmlns:a16="http://schemas.microsoft.com/office/drawing/2014/main" id="{3925A1FE-E48C-47CD-99D9-D15BCAD42F4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81299" y="5097309"/>
              <a:ext cx="736941" cy="734638"/>
            </a:xfrm>
            <a:prstGeom prst="rect">
              <a:avLst/>
            </a:prstGeom>
            <a:noFill/>
            <a:extLst>
              <a:ext uri="{909E8E84-426E-40DD-AFC4-6F175D3DCCD1}">
                <a14:hiddenFill xmlns:a14="http://schemas.microsoft.com/office/drawing/2010/main">
                  <a:solidFill>
                    <a:srgbClr val="FFFFFF"/>
                  </a:solidFill>
                </a14:hiddenFill>
              </a:ext>
            </a:extLst>
          </p:spPr>
        </p:pic>
        <p:sp>
          <p:nvSpPr>
            <p:cNvPr id="23" name="Freeform: Shape 22">
              <a:extLst>
                <a:ext uri="{FF2B5EF4-FFF2-40B4-BE49-F238E27FC236}">
                  <a16:creationId xmlns:a16="http://schemas.microsoft.com/office/drawing/2014/main" id="{08D536DC-B2B6-4AD5-8ABE-28A7CDBA9FA6}"/>
                </a:ext>
              </a:extLst>
            </p:cNvPr>
            <p:cNvSpPr/>
            <p:nvPr/>
          </p:nvSpPr>
          <p:spPr>
            <a:xfrm>
              <a:off x="1153886" y="4696981"/>
              <a:ext cx="1883228" cy="408419"/>
            </a:xfrm>
            <a:custGeom>
              <a:avLst/>
              <a:gdLst>
                <a:gd name="connsiteX0" fmla="*/ 0 w 1883228"/>
                <a:gd name="connsiteY0" fmla="*/ 60076 h 408419"/>
                <a:gd name="connsiteX1" fmla="*/ 1023257 w 1883228"/>
                <a:gd name="connsiteY1" fmla="*/ 27419 h 408419"/>
                <a:gd name="connsiteX2" fmla="*/ 1883228 w 1883228"/>
                <a:gd name="connsiteY2" fmla="*/ 408419 h 408419"/>
              </a:gdLst>
              <a:ahLst/>
              <a:cxnLst>
                <a:cxn ang="0">
                  <a:pos x="connsiteX0" y="connsiteY0"/>
                </a:cxn>
                <a:cxn ang="0">
                  <a:pos x="connsiteX1" y="connsiteY1"/>
                </a:cxn>
                <a:cxn ang="0">
                  <a:pos x="connsiteX2" y="connsiteY2"/>
                </a:cxn>
              </a:cxnLst>
              <a:rect l="l" t="t" r="r" b="b"/>
              <a:pathLst>
                <a:path w="1883228" h="408419">
                  <a:moveTo>
                    <a:pt x="0" y="60076"/>
                  </a:moveTo>
                  <a:cubicBezTo>
                    <a:pt x="354693" y="14719"/>
                    <a:pt x="709386" y="-30638"/>
                    <a:pt x="1023257" y="27419"/>
                  </a:cubicBezTo>
                  <a:cubicBezTo>
                    <a:pt x="1337128" y="85476"/>
                    <a:pt x="1610178" y="246947"/>
                    <a:pt x="1883228" y="408419"/>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8D5F1C4-155C-422C-8792-5A17FB97FFFA}"/>
                </a:ext>
              </a:extLst>
            </p:cNvPr>
            <p:cNvSpPr/>
            <p:nvPr/>
          </p:nvSpPr>
          <p:spPr>
            <a:xfrm>
              <a:off x="1175657" y="4887686"/>
              <a:ext cx="613347" cy="293914"/>
            </a:xfrm>
            <a:custGeom>
              <a:avLst/>
              <a:gdLst>
                <a:gd name="connsiteX0" fmla="*/ 0 w 613347"/>
                <a:gd name="connsiteY0" fmla="*/ 0 h 293914"/>
                <a:gd name="connsiteX1" fmla="*/ 522514 w 613347"/>
                <a:gd name="connsiteY1" fmla="*/ 130628 h 293914"/>
                <a:gd name="connsiteX2" fmla="*/ 609600 w 613347"/>
                <a:gd name="connsiteY2" fmla="*/ 293914 h 293914"/>
              </a:gdLst>
              <a:ahLst/>
              <a:cxnLst>
                <a:cxn ang="0">
                  <a:pos x="connsiteX0" y="connsiteY0"/>
                </a:cxn>
                <a:cxn ang="0">
                  <a:pos x="connsiteX1" y="connsiteY1"/>
                </a:cxn>
                <a:cxn ang="0">
                  <a:pos x="connsiteX2" y="connsiteY2"/>
                </a:cxn>
              </a:cxnLst>
              <a:rect l="l" t="t" r="r" b="b"/>
              <a:pathLst>
                <a:path w="613347" h="293914">
                  <a:moveTo>
                    <a:pt x="0" y="0"/>
                  </a:moveTo>
                  <a:cubicBezTo>
                    <a:pt x="210457" y="40821"/>
                    <a:pt x="420914" y="81642"/>
                    <a:pt x="522514" y="130628"/>
                  </a:cubicBezTo>
                  <a:cubicBezTo>
                    <a:pt x="624114" y="179614"/>
                    <a:pt x="616857" y="236764"/>
                    <a:pt x="609600" y="29391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A76081A7-B226-4FB0-9B1D-5AB6ABE87521}"/>
                </a:ext>
              </a:extLst>
            </p:cNvPr>
            <p:cNvSpPr/>
            <p:nvPr/>
          </p:nvSpPr>
          <p:spPr>
            <a:xfrm>
              <a:off x="2057400" y="5627914"/>
              <a:ext cx="512647" cy="903515"/>
            </a:xfrm>
            <a:custGeom>
              <a:avLst/>
              <a:gdLst>
                <a:gd name="connsiteX0" fmla="*/ 0 w 512647"/>
                <a:gd name="connsiteY0" fmla="*/ 0 h 903515"/>
                <a:gd name="connsiteX1" fmla="*/ 511629 w 512647"/>
                <a:gd name="connsiteY1" fmla="*/ 478972 h 903515"/>
                <a:gd name="connsiteX2" fmla="*/ 141514 w 512647"/>
                <a:gd name="connsiteY2" fmla="*/ 903515 h 903515"/>
                <a:gd name="connsiteX3" fmla="*/ 141514 w 512647"/>
                <a:gd name="connsiteY3" fmla="*/ 903515 h 903515"/>
              </a:gdLst>
              <a:ahLst/>
              <a:cxnLst>
                <a:cxn ang="0">
                  <a:pos x="connsiteX0" y="connsiteY0"/>
                </a:cxn>
                <a:cxn ang="0">
                  <a:pos x="connsiteX1" y="connsiteY1"/>
                </a:cxn>
                <a:cxn ang="0">
                  <a:pos x="connsiteX2" y="connsiteY2"/>
                </a:cxn>
                <a:cxn ang="0">
                  <a:pos x="connsiteX3" y="connsiteY3"/>
                </a:cxn>
              </a:cxnLst>
              <a:rect l="l" t="t" r="r" b="b"/>
              <a:pathLst>
                <a:path w="512647" h="903515">
                  <a:moveTo>
                    <a:pt x="0" y="0"/>
                  </a:moveTo>
                  <a:cubicBezTo>
                    <a:pt x="244021" y="164193"/>
                    <a:pt x="488043" y="328386"/>
                    <a:pt x="511629" y="478972"/>
                  </a:cubicBezTo>
                  <a:cubicBezTo>
                    <a:pt x="535215" y="629558"/>
                    <a:pt x="141514" y="903515"/>
                    <a:pt x="141514" y="903515"/>
                  </a:cubicBezTo>
                  <a:lnTo>
                    <a:pt x="141514" y="903515"/>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F5805AB6-5008-4DAB-B490-DA69A77B5C47}"/>
                </a:ext>
              </a:extLst>
            </p:cNvPr>
            <p:cNvSpPr/>
            <p:nvPr/>
          </p:nvSpPr>
          <p:spPr>
            <a:xfrm>
              <a:off x="2209800" y="5540829"/>
              <a:ext cx="1306403" cy="1023257"/>
            </a:xfrm>
            <a:custGeom>
              <a:avLst/>
              <a:gdLst>
                <a:gd name="connsiteX0" fmla="*/ 0 w 1306403"/>
                <a:gd name="connsiteY0" fmla="*/ 1023257 h 1023257"/>
                <a:gd name="connsiteX1" fmla="*/ 1132114 w 1306403"/>
                <a:gd name="connsiteY1" fmla="*/ 522514 h 1023257"/>
                <a:gd name="connsiteX2" fmla="*/ 1284514 w 1306403"/>
                <a:gd name="connsiteY2" fmla="*/ 0 h 1023257"/>
              </a:gdLst>
              <a:ahLst/>
              <a:cxnLst>
                <a:cxn ang="0">
                  <a:pos x="connsiteX0" y="connsiteY0"/>
                </a:cxn>
                <a:cxn ang="0">
                  <a:pos x="connsiteX1" y="connsiteY1"/>
                </a:cxn>
                <a:cxn ang="0">
                  <a:pos x="connsiteX2" y="connsiteY2"/>
                </a:cxn>
              </a:cxnLst>
              <a:rect l="l" t="t" r="r" b="b"/>
              <a:pathLst>
                <a:path w="1306403" h="1023257">
                  <a:moveTo>
                    <a:pt x="0" y="1023257"/>
                  </a:moveTo>
                  <a:cubicBezTo>
                    <a:pt x="459014" y="858157"/>
                    <a:pt x="918028" y="693057"/>
                    <a:pt x="1132114" y="522514"/>
                  </a:cubicBezTo>
                  <a:cubicBezTo>
                    <a:pt x="1346200" y="351971"/>
                    <a:pt x="1315357" y="175985"/>
                    <a:pt x="1284514" y="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8EABC5FD-7F7D-4390-9D01-B0169333DF22}"/>
                </a:ext>
              </a:extLst>
            </p:cNvPr>
            <p:cNvSpPr txBox="1"/>
            <p:nvPr/>
          </p:nvSpPr>
          <p:spPr>
            <a:xfrm flipH="1">
              <a:off x="691528" y="5279962"/>
              <a:ext cx="293344" cy="369332"/>
            </a:xfrm>
            <a:prstGeom prst="rect">
              <a:avLst/>
            </a:prstGeom>
            <a:noFill/>
          </p:spPr>
          <p:txBody>
            <a:bodyPr wrap="square" rtlCol="0">
              <a:spAutoFit/>
            </a:bodyPr>
            <a:lstStyle/>
            <a:p>
              <a:r>
                <a:rPr lang="en-US" dirty="0">
                  <a:solidFill>
                    <a:srgbClr val="FF0000"/>
                  </a:solidFill>
                </a:rPr>
                <a:t>A</a:t>
              </a:r>
            </a:p>
          </p:txBody>
        </p:sp>
        <p:sp>
          <p:nvSpPr>
            <p:cNvPr id="30" name="TextBox 29">
              <a:extLst>
                <a:ext uri="{FF2B5EF4-FFF2-40B4-BE49-F238E27FC236}">
                  <a16:creationId xmlns:a16="http://schemas.microsoft.com/office/drawing/2014/main" id="{B87A4238-821F-49D5-B76D-485DA9D8E958}"/>
                </a:ext>
              </a:extLst>
            </p:cNvPr>
            <p:cNvSpPr txBox="1"/>
            <p:nvPr/>
          </p:nvSpPr>
          <p:spPr>
            <a:xfrm flipH="1">
              <a:off x="1934065" y="4941741"/>
              <a:ext cx="293344" cy="369332"/>
            </a:xfrm>
            <a:prstGeom prst="rect">
              <a:avLst/>
            </a:prstGeom>
            <a:noFill/>
          </p:spPr>
          <p:txBody>
            <a:bodyPr wrap="square" rtlCol="0">
              <a:spAutoFit/>
            </a:bodyPr>
            <a:lstStyle/>
            <a:p>
              <a:r>
                <a:rPr lang="en-US" dirty="0">
                  <a:solidFill>
                    <a:srgbClr val="FF0000"/>
                  </a:solidFill>
                </a:rPr>
                <a:t>B</a:t>
              </a:r>
            </a:p>
          </p:txBody>
        </p:sp>
        <p:sp>
          <p:nvSpPr>
            <p:cNvPr id="31" name="TextBox 30">
              <a:extLst>
                <a:ext uri="{FF2B5EF4-FFF2-40B4-BE49-F238E27FC236}">
                  <a16:creationId xmlns:a16="http://schemas.microsoft.com/office/drawing/2014/main" id="{76B859DF-702C-42E2-ADA4-08666453BB13}"/>
                </a:ext>
              </a:extLst>
            </p:cNvPr>
            <p:cNvSpPr txBox="1"/>
            <p:nvPr/>
          </p:nvSpPr>
          <p:spPr>
            <a:xfrm flipH="1">
              <a:off x="3194165" y="4920734"/>
              <a:ext cx="293344" cy="369332"/>
            </a:xfrm>
            <a:prstGeom prst="rect">
              <a:avLst/>
            </a:prstGeom>
            <a:noFill/>
          </p:spPr>
          <p:txBody>
            <a:bodyPr wrap="square" rtlCol="0">
              <a:spAutoFit/>
            </a:bodyPr>
            <a:lstStyle/>
            <a:p>
              <a:r>
                <a:rPr lang="en-US" dirty="0">
                  <a:solidFill>
                    <a:srgbClr val="FF0000"/>
                  </a:solidFill>
                </a:rPr>
                <a:t>C</a:t>
              </a:r>
            </a:p>
          </p:txBody>
        </p:sp>
        <p:sp>
          <p:nvSpPr>
            <p:cNvPr id="32" name="TextBox 31">
              <a:extLst>
                <a:ext uri="{FF2B5EF4-FFF2-40B4-BE49-F238E27FC236}">
                  <a16:creationId xmlns:a16="http://schemas.microsoft.com/office/drawing/2014/main" id="{C0669E73-CB92-4FF2-BBBA-69E594D8D0A0}"/>
                </a:ext>
              </a:extLst>
            </p:cNvPr>
            <p:cNvSpPr txBox="1"/>
            <p:nvPr/>
          </p:nvSpPr>
          <p:spPr>
            <a:xfrm flipH="1">
              <a:off x="1561846" y="5976743"/>
              <a:ext cx="293344" cy="369332"/>
            </a:xfrm>
            <a:prstGeom prst="rect">
              <a:avLst/>
            </a:prstGeom>
            <a:noFill/>
          </p:spPr>
          <p:txBody>
            <a:bodyPr wrap="square" rtlCol="0">
              <a:spAutoFit/>
            </a:bodyPr>
            <a:lstStyle/>
            <a:p>
              <a:r>
                <a:rPr lang="en-US" dirty="0">
                  <a:solidFill>
                    <a:srgbClr val="FF0000"/>
                  </a:solidFill>
                </a:rPr>
                <a:t>D</a:t>
              </a:r>
            </a:p>
          </p:txBody>
        </p:sp>
        <p:sp>
          <p:nvSpPr>
            <p:cNvPr id="29" name="Rectangle 28">
              <a:extLst>
                <a:ext uri="{FF2B5EF4-FFF2-40B4-BE49-F238E27FC236}">
                  <a16:creationId xmlns:a16="http://schemas.microsoft.com/office/drawing/2014/main" id="{268D93A3-B8EC-4870-847A-10A47F3DE74C}"/>
                </a:ext>
              </a:extLst>
            </p:cNvPr>
            <p:cNvSpPr/>
            <p:nvPr/>
          </p:nvSpPr>
          <p:spPr>
            <a:xfrm>
              <a:off x="984872" y="2240659"/>
              <a:ext cx="2128441" cy="4727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CLOUD</a:t>
              </a:r>
            </a:p>
          </p:txBody>
        </p:sp>
        <p:sp>
          <p:nvSpPr>
            <p:cNvPr id="34" name="Rectangle 33">
              <a:extLst>
                <a:ext uri="{FF2B5EF4-FFF2-40B4-BE49-F238E27FC236}">
                  <a16:creationId xmlns:a16="http://schemas.microsoft.com/office/drawing/2014/main" id="{F695A380-6840-454D-91D6-E90444D45108}"/>
                </a:ext>
              </a:extLst>
            </p:cNvPr>
            <p:cNvSpPr/>
            <p:nvPr/>
          </p:nvSpPr>
          <p:spPr>
            <a:xfrm>
              <a:off x="1387785" y="3235796"/>
              <a:ext cx="1339228" cy="7346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EDGE</a:t>
              </a:r>
            </a:p>
            <a:p>
              <a:pPr algn="ctr"/>
              <a:r>
                <a:rPr lang="en-US" dirty="0">
                  <a:solidFill>
                    <a:schemeClr val="tx1"/>
                  </a:solidFill>
                </a:rPr>
                <a:t>EXTENSION</a:t>
              </a:r>
            </a:p>
          </p:txBody>
        </p:sp>
        <p:cxnSp>
          <p:nvCxnSpPr>
            <p:cNvPr id="36" name="Straight Arrow Connector 35">
              <a:extLst>
                <a:ext uri="{FF2B5EF4-FFF2-40B4-BE49-F238E27FC236}">
                  <a16:creationId xmlns:a16="http://schemas.microsoft.com/office/drawing/2014/main" id="{9F16BEC9-1668-4FFB-9BBB-6BF4F78D936E}"/>
                </a:ext>
              </a:extLst>
            </p:cNvPr>
            <p:cNvCxnSpPr>
              <a:cxnSpLocks/>
              <a:stCxn id="29" idx="2"/>
              <a:endCxn id="34" idx="0"/>
            </p:cNvCxnSpPr>
            <p:nvPr/>
          </p:nvCxnSpPr>
          <p:spPr>
            <a:xfrm>
              <a:off x="2049093" y="2713394"/>
              <a:ext cx="8306" cy="5224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4F27CF54-880C-4F90-8511-235287DB6C25}"/>
                </a:ext>
              </a:extLst>
            </p:cNvPr>
            <p:cNvCxnSpPr>
              <a:stCxn id="1026" idx="0"/>
            </p:cNvCxnSpPr>
            <p:nvPr/>
          </p:nvCxnSpPr>
          <p:spPr>
            <a:xfrm rot="5400000" flipH="1" flipV="1">
              <a:off x="839718" y="3982549"/>
              <a:ext cx="759556" cy="735326"/>
            </a:xfrm>
            <a:prstGeom prst="curvedConnector3">
              <a:avLst/>
            </a:prstGeom>
            <a:ln w="9525" cap="flat" cmpd="sng" algn="ctr">
              <a:solidFill>
                <a:srgbClr val="FF0000"/>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40" name="Connector: Curved 39">
              <a:extLst>
                <a:ext uri="{FF2B5EF4-FFF2-40B4-BE49-F238E27FC236}">
                  <a16:creationId xmlns:a16="http://schemas.microsoft.com/office/drawing/2014/main" id="{70C15423-2126-4CB6-824C-D165F3CBFB59}"/>
                </a:ext>
              </a:extLst>
            </p:cNvPr>
            <p:cNvCxnSpPr>
              <a:cxnSpLocks/>
              <a:stCxn id="30" idx="3"/>
            </p:cNvCxnSpPr>
            <p:nvPr/>
          </p:nvCxnSpPr>
          <p:spPr>
            <a:xfrm rot="10800000" flipH="1">
              <a:off x="1934065" y="3982021"/>
              <a:ext cx="32118" cy="1144386"/>
            </a:xfrm>
            <a:prstGeom prst="curvedConnector4">
              <a:avLst>
                <a:gd name="adj1" fmla="val -711750"/>
                <a:gd name="adj2" fmla="val 58068"/>
              </a:avLst>
            </a:prstGeom>
            <a:ln w="9525" cap="flat" cmpd="sng" algn="ctr">
              <a:solidFill>
                <a:srgbClr val="FF0000"/>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42" name="Connector: Curved 41">
              <a:extLst>
                <a:ext uri="{FF2B5EF4-FFF2-40B4-BE49-F238E27FC236}">
                  <a16:creationId xmlns:a16="http://schemas.microsoft.com/office/drawing/2014/main" id="{18579CFF-7455-4A98-B9BC-8A7104F6DB3E}"/>
                </a:ext>
              </a:extLst>
            </p:cNvPr>
            <p:cNvCxnSpPr>
              <a:cxnSpLocks/>
              <a:stCxn id="31" idx="0"/>
            </p:cNvCxnSpPr>
            <p:nvPr/>
          </p:nvCxnSpPr>
          <p:spPr>
            <a:xfrm rot="16200000" flipV="1">
              <a:off x="2468750" y="4048647"/>
              <a:ext cx="950300" cy="793874"/>
            </a:xfrm>
            <a:prstGeom prst="curvedConnector3">
              <a:avLst>
                <a:gd name="adj1" fmla="val 50000"/>
              </a:avLst>
            </a:prstGeom>
            <a:ln w="9525" cap="flat" cmpd="sng" algn="ctr">
              <a:solidFill>
                <a:srgbClr val="FF0000"/>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45" name="Connector: Curved 44">
              <a:extLst>
                <a:ext uri="{FF2B5EF4-FFF2-40B4-BE49-F238E27FC236}">
                  <a16:creationId xmlns:a16="http://schemas.microsoft.com/office/drawing/2014/main" id="{F333938C-01D2-4A3F-B8F3-362EAA73C7F2}"/>
                </a:ext>
              </a:extLst>
            </p:cNvPr>
            <p:cNvCxnSpPr>
              <a:cxnSpLocks/>
              <a:stCxn id="11" idx="3"/>
            </p:cNvCxnSpPr>
            <p:nvPr/>
          </p:nvCxnSpPr>
          <p:spPr>
            <a:xfrm flipH="1" flipV="1">
              <a:off x="2191958" y="3970435"/>
              <a:ext cx="132142" cy="2375640"/>
            </a:xfrm>
            <a:prstGeom prst="curvedConnector4">
              <a:avLst>
                <a:gd name="adj1" fmla="val -172996"/>
                <a:gd name="adj2" fmla="val 57731"/>
              </a:avLst>
            </a:prstGeom>
            <a:ln w="9525" cap="flat" cmpd="sng" algn="ctr">
              <a:solidFill>
                <a:srgbClr val="FF0000"/>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cxnSp>
        <p:nvCxnSpPr>
          <p:cNvPr id="50" name="Straight Arrow Connector 49">
            <a:extLst>
              <a:ext uri="{FF2B5EF4-FFF2-40B4-BE49-F238E27FC236}">
                <a16:creationId xmlns:a16="http://schemas.microsoft.com/office/drawing/2014/main" id="{CB3F26F7-2697-48E4-AD1E-A7050E0EF677}"/>
              </a:ext>
            </a:extLst>
          </p:cNvPr>
          <p:cNvCxnSpPr/>
          <p:nvPr/>
        </p:nvCxnSpPr>
        <p:spPr>
          <a:xfrm>
            <a:off x="9209314" y="740229"/>
            <a:ext cx="674915" cy="0"/>
          </a:xfrm>
          <a:prstGeom prst="straightConnector1">
            <a:avLst/>
          </a:prstGeom>
          <a:ln w="9525" cap="flat" cmpd="sng" algn="ctr">
            <a:solidFill>
              <a:srgbClr val="FF0000"/>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8B4FDEDF-6F72-47CC-B6AB-3590E33778E2}"/>
              </a:ext>
            </a:extLst>
          </p:cNvPr>
          <p:cNvCxnSpPr/>
          <p:nvPr/>
        </p:nvCxnSpPr>
        <p:spPr>
          <a:xfrm>
            <a:off x="9209314" y="979714"/>
            <a:ext cx="6749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7316C16C-2A86-4F42-B0DB-04862E896160}"/>
              </a:ext>
            </a:extLst>
          </p:cNvPr>
          <p:cNvSpPr txBox="1"/>
          <p:nvPr/>
        </p:nvSpPr>
        <p:spPr>
          <a:xfrm>
            <a:off x="10134600" y="522514"/>
            <a:ext cx="1785257" cy="369332"/>
          </a:xfrm>
          <a:prstGeom prst="rect">
            <a:avLst/>
          </a:prstGeom>
          <a:noFill/>
        </p:spPr>
        <p:txBody>
          <a:bodyPr wrap="square" rtlCol="0" anchor="t">
            <a:spAutoFit/>
          </a:bodyPr>
          <a:lstStyle/>
          <a:p>
            <a:r>
              <a:rPr lang="en-US"/>
              <a:t>Heartbeat</a:t>
            </a:r>
            <a:endParaRPr lang="en-US" dirty="0"/>
          </a:p>
        </p:txBody>
      </p:sp>
      <p:sp>
        <p:nvSpPr>
          <p:cNvPr id="55" name="TextBox 54">
            <a:extLst>
              <a:ext uri="{FF2B5EF4-FFF2-40B4-BE49-F238E27FC236}">
                <a16:creationId xmlns:a16="http://schemas.microsoft.com/office/drawing/2014/main" id="{184E70A5-5763-49B3-91B1-74DFF15C7BAB}"/>
              </a:ext>
            </a:extLst>
          </p:cNvPr>
          <p:cNvSpPr txBox="1"/>
          <p:nvPr/>
        </p:nvSpPr>
        <p:spPr>
          <a:xfrm>
            <a:off x="10134599" y="863395"/>
            <a:ext cx="1785257" cy="369332"/>
          </a:xfrm>
          <a:prstGeom prst="rect">
            <a:avLst/>
          </a:prstGeom>
          <a:noFill/>
        </p:spPr>
        <p:txBody>
          <a:bodyPr wrap="square" rtlCol="0">
            <a:spAutoFit/>
          </a:bodyPr>
          <a:lstStyle/>
          <a:p>
            <a:r>
              <a:rPr lang="en-US" dirty="0"/>
              <a:t>Topology</a:t>
            </a:r>
          </a:p>
        </p:txBody>
      </p:sp>
      <p:sp>
        <p:nvSpPr>
          <p:cNvPr id="59" name="TextBox 58">
            <a:extLst>
              <a:ext uri="{FF2B5EF4-FFF2-40B4-BE49-F238E27FC236}">
                <a16:creationId xmlns:a16="http://schemas.microsoft.com/office/drawing/2014/main" id="{7E63184C-3350-482C-877A-661E35AACE17}"/>
              </a:ext>
            </a:extLst>
          </p:cNvPr>
          <p:cNvSpPr txBox="1"/>
          <p:nvPr/>
        </p:nvSpPr>
        <p:spPr>
          <a:xfrm flipH="1">
            <a:off x="404957" y="1592058"/>
            <a:ext cx="3720729" cy="400110"/>
          </a:xfrm>
          <a:prstGeom prst="rect">
            <a:avLst/>
          </a:prstGeom>
          <a:noFill/>
        </p:spPr>
        <p:txBody>
          <a:bodyPr wrap="square" rtlCol="0">
            <a:spAutoFit/>
          </a:bodyPr>
          <a:lstStyle/>
          <a:p>
            <a:r>
              <a:rPr lang="en-US" sz="2000" dirty="0"/>
              <a:t>1) Initial Configuration</a:t>
            </a:r>
          </a:p>
        </p:txBody>
      </p:sp>
      <p:sp>
        <p:nvSpPr>
          <p:cNvPr id="61" name="TextBox 60">
            <a:extLst>
              <a:ext uri="{FF2B5EF4-FFF2-40B4-BE49-F238E27FC236}">
                <a16:creationId xmlns:a16="http://schemas.microsoft.com/office/drawing/2014/main" id="{8869BA74-87ED-4805-B911-45062260866A}"/>
              </a:ext>
            </a:extLst>
          </p:cNvPr>
          <p:cNvSpPr txBox="1"/>
          <p:nvPr/>
        </p:nvSpPr>
        <p:spPr>
          <a:xfrm flipH="1">
            <a:off x="4235635" y="1592058"/>
            <a:ext cx="3720729" cy="400110"/>
          </a:xfrm>
          <a:prstGeom prst="rect">
            <a:avLst/>
          </a:prstGeom>
          <a:noFill/>
        </p:spPr>
        <p:txBody>
          <a:bodyPr wrap="square" rtlCol="0">
            <a:spAutoFit/>
          </a:bodyPr>
          <a:lstStyle/>
          <a:p>
            <a:r>
              <a:rPr lang="en-US" sz="2000" dirty="0"/>
              <a:t>2) Camera B is dysfunctional</a:t>
            </a:r>
          </a:p>
        </p:txBody>
      </p:sp>
      <p:grpSp>
        <p:nvGrpSpPr>
          <p:cNvPr id="63" name="Group 62">
            <a:extLst>
              <a:ext uri="{FF2B5EF4-FFF2-40B4-BE49-F238E27FC236}">
                <a16:creationId xmlns:a16="http://schemas.microsoft.com/office/drawing/2014/main" id="{449E966C-4A4C-4016-BBA9-5EC1B788D9C4}"/>
              </a:ext>
            </a:extLst>
          </p:cNvPr>
          <p:cNvGrpSpPr/>
          <p:nvPr/>
        </p:nvGrpSpPr>
        <p:grpSpPr>
          <a:xfrm>
            <a:off x="4499882" y="2209216"/>
            <a:ext cx="3034878" cy="4472735"/>
            <a:chOff x="483362" y="2240659"/>
            <a:chExt cx="3034878" cy="4472735"/>
          </a:xfrm>
        </p:grpSpPr>
        <p:pic>
          <p:nvPicPr>
            <p:cNvPr id="64" name="Picture 2" descr="Related image">
              <a:extLst>
                <a:ext uri="{FF2B5EF4-FFF2-40B4-BE49-F238E27FC236}">
                  <a16:creationId xmlns:a16="http://schemas.microsoft.com/office/drawing/2014/main" id="{7D1EC3CA-E798-4B9B-952B-9A95AE6BB58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3362" y="4729990"/>
              <a:ext cx="736941" cy="734638"/>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Related image">
              <a:extLst>
                <a:ext uri="{FF2B5EF4-FFF2-40B4-BE49-F238E27FC236}">
                  <a16:creationId xmlns:a16="http://schemas.microsoft.com/office/drawing/2014/main" id="{32D5C98E-6DAC-4CE3-B894-AF0BB20D3FB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12036" y="5097309"/>
              <a:ext cx="736941" cy="734638"/>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Related image">
              <a:extLst>
                <a:ext uri="{FF2B5EF4-FFF2-40B4-BE49-F238E27FC236}">
                  <a16:creationId xmlns:a16="http://schemas.microsoft.com/office/drawing/2014/main" id="{5FDFA86D-F238-4D97-A09C-A7B6344DA54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87159" y="5978756"/>
              <a:ext cx="736941" cy="734638"/>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Related image">
              <a:extLst>
                <a:ext uri="{FF2B5EF4-FFF2-40B4-BE49-F238E27FC236}">
                  <a16:creationId xmlns:a16="http://schemas.microsoft.com/office/drawing/2014/main" id="{2C2901DD-A656-479E-A144-CAA787EE7EA0}"/>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81299" y="5097309"/>
              <a:ext cx="736941" cy="734638"/>
            </a:xfrm>
            <a:prstGeom prst="rect">
              <a:avLst/>
            </a:prstGeom>
            <a:noFill/>
            <a:extLst>
              <a:ext uri="{909E8E84-426E-40DD-AFC4-6F175D3DCCD1}">
                <a14:hiddenFill xmlns:a14="http://schemas.microsoft.com/office/drawing/2010/main">
                  <a:solidFill>
                    <a:srgbClr val="FFFFFF"/>
                  </a:solidFill>
                </a14:hiddenFill>
              </a:ext>
            </a:extLst>
          </p:spPr>
        </p:pic>
        <p:sp>
          <p:nvSpPr>
            <p:cNvPr id="68" name="Freeform: Shape 67">
              <a:extLst>
                <a:ext uri="{FF2B5EF4-FFF2-40B4-BE49-F238E27FC236}">
                  <a16:creationId xmlns:a16="http://schemas.microsoft.com/office/drawing/2014/main" id="{4CCFD680-CD2C-4AF3-8EF9-7BB02799BC41}"/>
                </a:ext>
              </a:extLst>
            </p:cNvPr>
            <p:cNvSpPr/>
            <p:nvPr/>
          </p:nvSpPr>
          <p:spPr>
            <a:xfrm>
              <a:off x="1153886" y="4696981"/>
              <a:ext cx="1883228" cy="408419"/>
            </a:xfrm>
            <a:custGeom>
              <a:avLst/>
              <a:gdLst>
                <a:gd name="connsiteX0" fmla="*/ 0 w 1883228"/>
                <a:gd name="connsiteY0" fmla="*/ 60076 h 408419"/>
                <a:gd name="connsiteX1" fmla="*/ 1023257 w 1883228"/>
                <a:gd name="connsiteY1" fmla="*/ 27419 h 408419"/>
                <a:gd name="connsiteX2" fmla="*/ 1883228 w 1883228"/>
                <a:gd name="connsiteY2" fmla="*/ 408419 h 408419"/>
              </a:gdLst>
              <a:ahLst/>
              <a:cxnLst>
                <a:cxn ang="0">
                  <a:pos x="connsiteX0" y="connsiteY0"/>
                </a:cxn>
                <a:cxn ang="0">
                  <a:pos x="connsiteX1" y="connsiteY1"/>
                </a:cxn>
                <a:cxn ang="0">
                  <a:pos x="connsiteX2" y="connsiteY2"/>
                </a:cxn>
              </a:cxnLst>
              <a:rect l="l" t="t" r="r" b="b"/>
              <a:pathLst>
                <a:path w="1883228" h="408419">
                  <a:moveTo>
                    <a:pt x="0" y="60076"/>
                  </a:moveTo>
                  <a:cubicBezTo>
                    <a:pt x="354693" y="14719"/>
                    <a:pt x="709386" y="-30638"/>
                    <a:pt x="1023257" y="27419"/>
                  </a:cubicBezTo>
                  <a:cubicBezTo>
                    <a:pt x="1337128" y="85476"/>
                    <a:pt x="1610178" y="246947"/>
                    <a:pt x="1883228" y="408419"/>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A2CFEA2D-7DEA-40FE-BD6D-90232A9DCA1D}"/>
                </a:ext>
              </a:extLst>
            </p:cNvPr>
            <p:cNvSpPr/>
            <p:nvPr/>
          </p:nvSpPr>
          <p:spPr>
            <a:xfrm>
              <a:off x="1175657" y="4887686"/>
              <a:ext cx="613347" cy="293914"/>
            </a:xfrm>
            <a:custGeom>
              <a:avLst/>
              <a:gdLst>
                <a:gd name="connsiteX0" fmla="*/ 0 w 613347"/>
                <a:gd name="connsiteY0" fmla="*/ 0 h 293914"/>
                <a:gd name="connsiteX1" fmla="*/ 522514 w 613347"/>
                <a:gd name="connsiteY1" fmla="*/ 130628 h 293914"/>
                <a:gd name="connsiteX2" fmla="*/ 609600 w 613347"/>
                <a:gd name="connsiteY2" fmla="*/ 293914 h 293914"/>
              </a:gdLst>
              <a:ahLst/>
              <a:cxnLst>
                <a:cxn ang="0">
                  <a:pos x="connsiteX0" y="connsiteY0"/>
                </a:cxn>
                <a:cxn ang="0">
                  <a:pos x="connsiteX1" y="connsiteY1"/>
                </a:cxn>
                <a:cxn ang="0">
                  <a:pos x="connsiteX2" y="connsiteY2"/>
                </a:cxn>
              </a:cxnLst>
              <a:rect l="l" t="t" r="r" b="b"/>
              <a:pathLst>
                <a:path w="613347" h="293914">
                  <a:moveTo>
                    <a:pt x="0" y="0"/>
                  </a:moveTo>
                  <a:cubicBezTo>
                    <a:pt x="210457" y="40821"/>
                    <a:pt x="420914" y="81642"/>
                    <a:pt x="522514" y="130628"/>
                  </a:cubicBezTo>
                  <a:cubicBezTo>
                    <a:pt x="624114" y="179614"/>
                    <a:pt x="616857" y="236764"/>
                    <a:pt x="609600" y="29391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69">
              <a:extLst>
                <a:ext uri="{FF2B5EF4-FFF2-40B4-BE49-F238E27FC236}">
                  <a16:creationId xmlns:a16="http://schemas.microsoft.com/office/drawing/2014/main" id="{BA8915B8-61CF-4CD1-A858-C7DC094AB746}"/>
                </a:ext>
              </a:extLst>
            </p:cNvPr>
            <p:cNvSpPr/>
            <p:nvPr/>
          </p:nvSpPr>
          <p:spPr>
            <a:xfrm>
              <a:off x="2057400" y="5627914"/>
              <a:ext cx="512647" cy="903515"/>
            </a:xfrm>
            <a:custGeom>
              <a:avLst/>
              <a:gdLst>
                <a:gd name="connsiteX0" fmla="*/ 0 w 512647"/>
                <a:gd name="connsiteY0" fmla="*/ 0 h 903515"/>
                <a:gd name="connsiteX1" fmla="*/ 511629 w 512647"/>
                <a:gd name="connsiteY1" fmla="*/ 478972 h 903515"/>
                <a:gd name="connsiteX2" fmla="*/ 141514 w 512647"/>
                <a:gd name="connsiteY2" fmla="*/ 903515 h 903515"/>
                <a:gd name="connsiteX3" fmla="*/ 141514 w 512647"/>
                <a:gd name="connsiteY3" fmla="*/ 903515 h 903515"/>
              </a:gdLst>
              <a:ahLst/>
              <a:cxnLst>
                <a:cxn ang="0">
                  <a:pos x="connsiteX0" y="connsiteY0"/>
                </a:cxn>
                <a:cxn ang="0">
                  <a:pos x="connsiteX1" y="connsiteY1"/>
                </a:cxn>
                <a:cxn ang="0">
                  <a:pos x="connsiteX2" y="connsiteY2"/>
                </a:cxn>
                <a:cxn ang="0">
                  <a:pos x="connsiteX3" y="connsiteY3"/>
                </a:cxn>
              </a:cxnLst>
              <a:rect l="l" t="t" r="r" b="b"/>
              <a:pathLst>
                <a:path w="512647" h="903515">
                  <a:moveTo>
                    <a:pt x="0" y="0"/>
                  </a:moveTo>
                  <a:cubicBezTo>
                    <a:pt x="244021" y="164193"/>
                    <a:pt x="488043" y="328386"/>
                    <a:pt x="511629" y="478972"/>
                  </a:cubicBezTo>
                  <a:cubicBezTo>
                    <a:pt x="535215" y="629558"/>
                    <a:pt x="141514" y="903515"/>
                    <a:pt x="141514" y="903515"/>
                  </a:cubicBezTo>
                  <a:lnTo>
                    <a:pt x="141514" y="903515"/>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2D283068-6F13-4A07-836D-B4BD36F4287C}"/>
                </a:ext>
              </a:extLst>
            </p:cNvPr>
            <p:cNvSpPr/>
            <p:nvPr/>
          </p:nvSpPr>
          <p:spPr>
            <a:xfrm>
              <a:off x="2209800" y="5540829"/>
              <a:ext cx="1306403" cy="1023257"/>
            </a:xfrm>
            <a:custGeom>
              <a:avLst/>
              <a:gdLst>
                <a:gd name="connsiteX0" fmla="*/ 0 w 1306403"/>
                <a:gd name="connsiteY0" fmla="*/ 1023257 h 1023257"/>
                <a:gd name="connsiteX1" fmla="*/ 1132114 w 1306403"/>
                <a:gd name="connsiteY1" fmla="*/ 522514 h 1023257"/>
                <a:gd name="connsiteX2" fmla="*/ 1284514 w 1306403"/>
                <a:gd name="connsiteY2" fmla="*/ 0 h 1023257"/>
              </a:gdLst>
              <a:ahLst/>
              <a:cxnLst>
                <a:cxn ang="0">
                  <a:pos x="connsiteX0" y="connsiteY0"/>
                </a:cxn>
                <a:cxn ang="0">
                  <a:pos x="connsiteX1" y="connsiteY1"/>
                </a:cxn>
                <a:cxn ang="0">
                  <a:pos x="connsiteX2" y="connsiteY2"/>
                </a:cxn>
              </a:cxnLst>
              <a:rect l="l" t="t" r="r" b="b"/>
              <a:pathLst>
                <a:path w="1306403" h="1023257">
                  <a:moveTo>
                    <a:pt x="0" y="1023257"/>
                  </a:moveTo>
                  <a:cubicBezTo>
                    <a:pt x="459014" y="858157"/>
                    <a:pt x="918028" y="693057"/>
                    <a:pt x="1132114" y="522514"/>
                  </a:cubicBezTo>
                  <a:cubicBezTo>
                    <a:pt x="1346200" y="351971"/>
                    <a:pt x="1315357" y="175985"/>
                    <a:pt x="1284514" y="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69989939-9D80-4140-9302-F10F6F07D895}"/>
                </a:ext>
              </a:extLst>
            </p:cNvPr>
            <p:cNvSpPr txBox="1"/>
            <p:nvPr/>
          </p:nvSpPr>
          <p:spPr>
            <a:xfrm flipH="1">
              <a:off x="691528" y="5279962"/>
              <a:ext cx="293344" cy="369332"/>
            </a:xfrm>
            <a:prstGeom prst="rect">
              <a:avLst/>
            </a:prstGeom>
            <a:noFill/>
          </p:spPr>
          <p:txBody>
            <a:bodyPr wrap="square" rtlCol="0">
              <a:spAutoFit/>
            </a:bodyPr>
            <a:lstStyle/>
            <a:p>
              <a:r>
                <a:rPr lang="en-US" dirty="0">
                  <a:solidFill>
                    <a:srgbClr val="FF0000"/>
                  </a:solidFill>
                </a:rPr>
                <a:t>A</a:t>
              </a:r>
            </a:p>
          </p:txBody>
        </p:sp>
        <p:sp>
          <p:nvSpPr>
            <p:cNvPr id="73" name="TextBox 72">
              <a:extLst>
                <a:ext uri="{FF2B5EF4-FFF2-40B4-BE49-F238E27FC236}">
                  <a16:creationId xmlns:a16="http://schemas.microsoft.com/office/drawing/2014/main" id="{6AD34042-3BF3-4E8F-AFDA-431FDEF1880D}"/>
                </a:ext>
              </a:extLst>
            </p:cNvPr>
            <p:cNvSpPr txBox="1"/>
            <p:nvPr/>
          </p:nvSpPr>
          <p:spPr>
            <a:xfrm flipH="1">
              <a:off x="1934065" y="4941741"/>
              <a:ext cx="293344" cy="369332"/>
            </a:xfrm>
            <a:prstGeom prst="rect">
              <a:avLst/>
            </a:prstGeom>
            <a:noFill/>
          </p:spPr>
          <p:txBody>
            <a:bodyPr wrap="square" rtlCol="0">
              <a:spAutoFit/>
            </a:bodyPr>
            <a:lstStyle/>
            <a:p>
              <a:r>
                <a:rPr lang="en-US" dirty="0">
                  <a:solidFill>
                    <a:srgbClr val="FF0000"/>
                  </a:solidFill>
                </a:rPr>
                <a:t>B</a:t>
              </a:r>
            </a:p>
          </p:txBody>
        </p:sp>
        <p:sp>
          <p:nvSpPr>
            <p:cNvPr id="74" name="TextBox 73">
              <a:extLst>
                <a:ext uri="{FF2B5EF4-FFF2-40B4-BE49-F238E27FC236}">
                  <a16:creationId xmlns:a16="http://schemas.microsoft.com/office/drawing/2014/main" id="{5B422735-1D0D-423B-8B83-BF76D9E1A9D4}"/>
                </a:ext>
              </a:extLst>
            </p:cNvPr>
            <p:cNvSpPr txBox="1"/>
            <p:nvPr/>
          </p:nvSpPr>
          <p:spPr>
            <a:xfrm flipH="1">
              <a:off x="3194165" y="4920734"/>
              <a:ext cx="293344" cy="369332"/>
            </a:xfrm>
            <a:prstGeom prst="rect">
              <a:avLst/>
            </a:prstGeom>
            <a:noFill/>
          </p:spPr>
          <p:txBody>
            <a:bodyPr wrap="square" rtlCol="0">
              <a:spAutoFit/>
            </a:bodyPr>
            <a:lstStyle/>
            <a:p>
              <a:r>
                <a:rPr lang="en-US" dirty="0">
                  <a:solidFill>
                    <a:srgbClr val="FF0000"/>
                  </a:solidFill>
                </a:rPr>
                <a:t>C</a:t>
              </a:r>
            </a:p>
          </p:txBody>
        </p:sp>
        <p:sp>
          <p:nvSpPr>
            <p:cNvPr id="75" name="TextBox 74">
              <a:extLst>
                <a:ext uri="{FF2B5EF4-FFF2-40B4-BE49-F238E27FC236}">
                  <a16:creationId xmlns:a16="http://schemas.microsoft.com/office/drawing/2014/main" id="{53A9D6D3-2311-4B8D-99D0-FF028E8E8B67}"/>
                </a:ext>
              </a:extLst>
            </p:cNvPr>
            <p:cNvSpPr txBox="1"/>
            <p:nvPr/>
          </p:nvSpPr>
          <p:spPr>
            <a:xfrm flipH="1">
              <a:off x="1561846" y="5976743"/>
              <a:ext cx="293344" cy="369332"/>
            </a:xfrm>
            <a:prstGeom prst="rect">
              <a:avLst/>
            </a:prstGeom>
            <a:noFill/>
          </p:spPr>
          <p:txBody>
            <a:bodyPr wrap="square" rtlCol="0">
              <a:spAutoFit/>
            </a:bodyPr>
            <a:lstStyle/>
            <a:p>
              <a:r>
                <a:rPr lang="en-US" dirty="0">
                  <a:solidFill>
                    <a:srgbClr val="FF0000"/>
                  </a:solidFill>
                </a:rPr>
                <a:t>D</a:t>
              </a:r>
            </a:p>
          </p:txBody>
        </p:sp>
        <p:sp>
          <p:nvSpPr>
            <p:cNvPr id="76" name="Rectangle 75">
              <a:extLst>
                <a:ext uri="{FF2B5EF4-FFF2-40B4-BE49-F238E27FC236}">
                  <a16:creationId xmlns:a16="http://schemas.microsoft.com/office/drawing/2014/main" id="{79766AFF-4606-4EDA-8EE7-3684A625B1CB}"/>
                </a:ext>
              </a:extLst>
            </p:cNvPr>
            <p:cNvSpPr/>
            <p:nvPr/>
          </p:nvSpPr>
          <p:spPr>
            <a:xfrm>
              <a:off x="984872" y="2240659"/>
              <a:ext cx="2128441" cy="4727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CLOUD</a:t>
              </a:r>
            </a:p>
          </p:txBody>
        </p:sp>
        <p:sp>
          <p:nvSpPr>
            <p:cNvPr id="77" name="Rectangle 76">
              <a:extLst>
                <a:ext uri="{FF2B5EF4-FFF2-40B4-BE49-F238E27FC236}">
                  <a16:creationId xmlns:a16="http://schemas.microsoft.com/office/drawing/2014/main" id="{67E7A29C-7482-40D1-9613-325B67E86A7C}"/>
                </a:ext>
              </a:extLst>
            </p:cNvPr>
            <p:cNvSpPr/>
            <p:nvPr/>
          </p:nvSpPr>
          <p:spPr>
            <a:xfrm>
              <a:off x="1387785" y="3235796"/>
              <a:ext cx="1339228" cy="7346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EDGE</a:t>
              </a:r>
            </a:p>
            <a:p>
              <a:pPr algn="ctr"/>
              <a:r>
                <a:rPr lang="en-US" dirty="0">
                  <a:solidFill>
                    <a:schemeClr val="tx1"/>
                  </a:solidFill>
                </a:rPr>
                <a:t>EXTENSION</a:t>
              </a:r>
            </a:p>
          </p:txBody>
        </p:sp>
        <p:cxnSp>
          <p:nvCxnSpPr>
            <p:cNvPr id="78" name="Straight Arrow Connector 77">
              <a:extLst>
                <a:ext uri="{FF2B5EF4-FFF2-40B4-BE49-F238E27FC236}">
                  <a16:creationId xmlns:a16="http://schemas.microsoft.com/office/drawing/2014/main" id="{2F8282EE-A678-4F4D-B571-467CCC40EDCF}"/>
                </a:ext>
              </a:extLst>
            </p:cNvPr>
            <p:cNvCxnSpPr>
              <a:cxnSpLocks/>
              <a:stCxn id="76" idx="2"/>
              <a:endCxn id="77" idx="0"/>
            </p:cNvCxnSpPr>
            <p:nvPr/>
          </p:nvCxnSpPr>
          <p:spPr>
            <a:xfrm>
              <a:off x="2049093" y="2713394"/>
              <a:ext cx="8306" cy="5224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Connector: Curved 78">
              <a:extLst>
                <a:ext uri="{FF2B5EF4-FFF2-40B4-BE49-F238E27FC236}">
                  <a16:creationId xmlns:a16="http://schemas.microsoft.com/office/drawing/2014/main" id="{A5745BCF-EC98-48DB-A52C-F4283F6FDD53}"/>
                </a:ext>
              </a:extLst>
            </p:cNvPr>
            <p:cNvCxnSpPr>
              <a:stCxn id="64" idx="0"/>
            </p:cNvCxnSpPr>
            <p:nvPr/>
          </p:nvCxnSpPr>
          <p:spPr>
            <a:xfrm rot="5400000" flipH="1" flipV="1">
              <a:off x="839718" y="3982549"/>
              <a:ext cx="759556" cy="735326"/>
            </a:xfrm>
            <a:prstGeom prst="curvedConnector3">
              <a:avLst/>
            </a:prstGeom>
            <a:ln w="9525" cap="flat" cmpd="sng" algn="ctr">
              <a:solidFill>
                <a:srgbClr val="FF0000"/>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81" name="Connector: Curved 80">
              <a:extLst>
                <a:ext uri="{FF2B5EF4-FFF2-40B4-BE49-F238E27FC236}">
                  <a16:creationId xmlns:a16="http://schemas.microsoft.com/office/drawing/2014/main" id="{231B6D7B-7F59-4533-B3FE-E248A73BF5DD}"/>
                </a:ext>
              </a:extLst>
            </p:cNvPr>
            <p:cNvCxnSpPr>
              <a:cxnSpLocks/>
              <a:stCxn id="74" idx="0"/>
            </p:cNvCxnSpPr>
            <p:nvPr/>
          </p:nvCxnSpPr>
          <p:spPr>
            <a:xfrm rot="16200000" flipV="1">
              <a:off x="2468750" y="4048647"/>
              <a:ext cx="950300" cy="793874"/>
            </a:xfrm>
            <a:prstGeom prst="curvedConnector3">
              <a:avLst>
                <a:gd name="adj1" fmla="val 50000"/>
              </a:avLst>
            </a:prstGeom>
            <a:ln w="9525" cap="flat" cmpd="sng" algn="ctr">
              <a:solidFill>
                <a:srgbClr val="FF0000"/>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82" name="Connector: Curved 81">
              <a:extLst>
                <a:ext uri="{FF2B5EF4-FFF2-40B4-BE49-F238E27FC236}">
                  <a16:creationId xmlns:a16="http://schemas.microsoft.com/office/drawing/2014/main" id="{3047A34E-517F-4F8A-8B19-321889F40DA0}"/>
                </a:ext>
              </a:extLst>
            </p:cNvPr>
            <p:cNvCxnSpPr>
              <a:cxnSpLocks/>
              <a:stCxn id="66" idx="3"/>
            </p:cNvCxnSpPr>
            <p:nvPr/>
          </p:nvCxnSpPr>
          <p:spPr>
            <a:xfrm flipH="1" flipV="1">
              <a:off x="2191958" y="3970435"/>
              <a:ext cx="132142" cy="2375640"/>
            </a:xfrm>
            <a:prstGeom prst="curvedConnector4">
              <a:avLst>
                <a:gd name="adj1" fmla="val -172996"/>
                <a:gd name="adj2" fmla="val 57731"/>
              </a:avLst>
            </a:prstGeom>
            <a:ln w="9525" cap="flat" cmpd="sng" algn="ctr">
              <a:solidFill>
                <a:srgbClr val="FF0000"/>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grpSp>
        <p:nvGrpSpPr>
          <p:cNvPr id="83" name="Group 82">
            <a:extLst>
              <a:ext uri="{FF2B5EF4-FFF2-40B4-BE49-F238E27FC236}">
                <a16:creationId xmlns:a16="http://schemas.microsoft.com/office/drawing/2014/main" id="{9FAB69FA-10AB-4AEC-A192-CEDD3704B1B4}"/>
              </a:ext>
            </a:extLst>
          </p:cNvPr>
          <p:cNvGrpSpPr/>
          <p:nvPr/>
        </p:nvGrpSpPr>
        <p:grpSpPr>
          <a:xfrm>
            <a:off x="8332252" y="2208001"/>
            <a:ext cx="3034878" cy="4472735"/>
            <a:chOff x="483362" y="2240659"/>
            <a:chExt cx="3034878" cy="4472735"/>
          </a:xfrm>
        </p:grpSpPr>
        <p:pic>
          <p:nvPicPr>
            <p:cNvPr id="84" name="Picture 2" descr="Related image">
              <a:extLst>
                <a:ext uri="{FF2B5EF4-FFF2-40B4-BE49-F238E27FC236}">
                  <a16:creationId xmlns:a16="http://schemas.microsoft.com/office/drawing/2014/main" id="{F4DA9BA4-03BC-449E-9DA7-A89405EA290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3362" y="4729990"/>
              <a:ext cx="736941" cy="734638"/>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 descr="Related image">
              <a:extLst>
                <a:ext uri="{FF2B5EF4-FFF2-40B4-BE49-F238E27FC236}">
                  <a16:creationId xmlns:a16="http://schemas.microsoft.com/office/drawing/2014/main" id="{041BD388-81B0-4016-968B-D1AF44616F6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87159" y="5978756"/>
              <a:ext cx="736941" cy="734638"/>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 descr="Related image">
              <a:extLst>
                <a:ext uri="{FF2B5EF4-FFF2-40B4-BE49-F238E27FC236}">
                  <a16:creationId xmlns:a16="http://schemas.microsoft.com/office/drawing/2014/main" id="{7FA39B1A-8253-48DE-A5AB-21DFA548A5B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81299" y="5097309"/>
              <a:ext cx="736941" cy="734638"/>
            </a:xfrm>
            <a:prstGeom prst="rect">
              <a:avLst/>
            </a:prstGeom>
            <a:noFill/>
            <a:extLst>
              <a:ext uri="{909E8E84-426E-40DD-AFC4-6F175D3DCCD1}">
                <a14:hiddenFill xmlns:a14="http://schemas.microsoft.com/office/drawing/2010/main">
                  <a:solidFill>
                    <a:srgbClr val="FFFFFF"/>
                  </a:solidFill>
                </a14:hiddenFill>
              </a:ext>
            </a:extLst>
          </p:spPr>
        </p:pic>
        <p:sp>
          <p:nvSpPr>
            <p:cNvPr id="88" name="Freeform: Shape 87">
              <a:extLst>
                <a:ext uri="{FF2B5EF4-FFF2-40B4-BE49-F238E27FC236}">
                  <a16:creationId xmlns:a16="http://schemas.microsoft.com/office/drawing/2014/main" id="{A7AEB796-7A35-4F39-A1BC-AA4C7401C54F}"/>
                </a:ext>
              </a:extLst>
            </p:cNvPr>
            <p:cNvSpPr/>
            <p:nvPr/>
          </p:nvSpPr>
          <p:spPr>
            <a:xfrm>
              <a:off x="1153886" y="4696981"/>
              <a:ext cx="1883228" cy="408419"/>
            </a:xfrm>
            <a:custGeom>
              <a:avLst/>
              <a:gdLst>
                <a:gd name="connsiteX0" fmla="*/ 0 w 1883228"/>
                <a:gd name="connsiteY0" fmla="*/ 60076 h 408419"/>
                <a:gd name="connsiteX1" fmla="*/ 1023257 w 1883228"/>
                <a:gd name="connsiteY1" fmla="*/ 27419 h 408419"/>
                <a:gd name="connsiteX2" fmla="*/ 1883228 w 1883228"/>
                <a:gd name="connsiteY2" fmla="*/ 408419 h 408419"/>
              </a:gdLst>
              <a:ahLst/>
              <a:cxnLst>
                <a:cxn ang="0">
                  <a:pos x="connsiteX0" y="connsiteY0"/>
                </a:cxn>
                <a:cxn ang="0">
                  <a:pos x="connsiteX1" y="connsiteY1"/>
                </a:cxn>
                <a:cxn ang="0">
                  <a:pos x="connsiteX2" y="connsiteY2"/>
                </a:cxn>
              </a:cxnLst>
              <a:rect l="l" t="t" r="r" b="b"/>
              <a:pathLst>
                <a:path w="1883228" h="408419">
                  <a:moveTo>
                    <a:pt x="0" y="60076"/>
                  </a:moveTo>
                  <a:cubicBezTo>
                    <a:pt x="354693" y="14719"/>
                    <a:pt x="709386" y="-30638"/>
                    <a:pt x="1023257" y="27419"/>
                  </a:cubicBezTo>
                  <a:cubicBezTo>
                    <a:pt x="1337128" y="85476"/>
                    <a:pt x="1610178" y="246947"/>
                    <a:pt x="1883228" y="408419"/>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Shape 90">
              <a:extLst>
                <a:ext uri="{FF2B5EF4-FFF2-40B4-BE49-F238E27FC236}">
                  <a16:creationId xmlns:a16="http://schemas.microsoft.com/office/drawing/2014/main" id="{0F46B3CF-0889-4F51-AF67-22EFF7425453}"/>
                </a:ext>
              </a:extLst>
            </p:cNvPr>
            <p:cNvSpPr/>
            <p:nvPr/>
          </p:nvSpPr>
          <p:spPr>
            <a:xfrm>
              <a:off x="2209800" y="5540829"/>
              <a:ext cx="1306403" cy="1023257"/>
            </a:xfrm>
            <a:custGeom>
              <a:avLst/>
              <a:gdLst>
                <a:gd name="connsiteX0" fmla="*/ 0 w 1306403"/>
                <a:gd name="connsiteY0" fmla="*/ 1023257 h 1023257"/>
                <a:gd name="connsiteX1" fmla="*/ 1132114 w 1306403"/>
                <a:gd name="connsiteY1" fmla="*/ 522514 h 1023257"/>
                <a:gd name="connsiteX2" fmla="*/ 1284514 w 1306403"/>
                <a:gd name="connsiteY2" fmla="*/ 0 h 1023257"/>
              </a:gdLst>
              <a:ahLst/>
              <a:cxnLst>
                <a:cxn ang="0">
                  <a:pos x="connsiteX0" y="connsiteY0"/>
                </a:cxn>
                <a:cxn ang="0">
                  <a:pos x="connsiteX1" y="connsiteY1"/>
                </a:cxn>
                <a:cxn ang="0">
                  <a:pos x="connsiteX2" y="connsiteY2"/>
                </a:cxn>
              </a:cxnLst>
              <a:rect l="l" t="t" r="r" b="b"/>
              <a:pathLst>
                <a:path w="1306403" h="1023257">
                  <a:moveTo>
                    <a:pt x="0" y="1023257"/>
                  </a:moveTo>
                  <a:cubicBezTo>
                    <a:pt x="459014" y="858157"/>
                    <a:pt x="918028" y="693057"/>
                    <a:pt x="1132114" y="522514"/>
                  </a:cubicBezTo>
                  <a:cubicBezTo>
                    <a:pt x="1346200" y="351971"/>
                    <a:pt x="1315357" y="175985"/>
                    <a:pt x="1284514" y="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BF97BA96-F072-4B20-BB31-9427E78E9553}"/>
                </a:ext>
              </a:extLst>
            </p:cNvPr>
            <p:cNvSpPr txBox="1"/>
            <p:nvPr/>
          </p:nvSpPr>
          <p:spPr>
            <a:xfrm flipH="1">
              <a:off x="691528" y="5279962"/>
              <a:ext cx="293344" cy="369332"/>
            </a:xfrm>
            <a:prstGeom prst="rect">
              <a:avLst/>
            </a:prstGeom>
            <a:noFill/>
          </p:spPr>
          <p:txBody>
            <a:bodyPr wrap="square" rtlCol="0">
              <a:spAutoFit/>
            </a:bodyPr>
            <a:lstStyle/>
            <a:p>
              <a:r>
                <a:rPr lang="en-US" dirty="0">
                  <a:solidFill>
                    <a:srgbClr val="FF0000"/>
                  </a:solidFill>
                </a:rPr>
                <a:t>A</a:t>
              </a:r>
            </a:p>
          </p:txBody>
        </p:sp>
        <p:sp>
          <p:nvSpPr>
            <p:cNvPr id="94" name="TextBox 93">
              <a:extLst>
                <a:ext uri="{FF2B5EF4-FFF2-40B4-BE49-F238E27FC236}">
                  <a16:creationId xmlns:a16="http://schemas.microsoft.com/office/drawing/2014/main" id="{2F17928E-C08F-4C6C-A1FB-CF4155C08CB8}"/>
                </a:ext>
              </a:extLst>
            </p:cNvPr>
            <p:cNvSpPr txBox="1"/>
            <p:nvPr/>
          </p:nvSpPr>
          <p:spPr>
            <a:xfrm flipH="1">
              <a:off x="3194165" y="4920734"/>
              <a:ext cx="293344" cy="369332"/>
            </a:xfrm>
            <a:prstGeom prst="rect">
              <a:avLst/>
            </a:prstGeom>
            <a:noFill/>
          </p:spPr>
          <p:txBody>
            <a:bodyPr wrap="square" rtlCol="0">
              <a:spAutoFit/>
            </a:bodyPr>
            <a:lstStyle/>
            <a:p>
              <a:r>
                <a:rPr lang="en-US" dirty="0">
                  <a:solidFill>
                    <a:srgbClr val="FF0000"/>
                  </a:solidFill>
                </a:rPr>
                <a:t>C</a:t>
              </a:r>
            </a:p>
          </p:txBody>
        </p:sp>
        <p:sp>
          <p:nvSpPr>
            <p:cNvPr id="95" name="TextBox 94">
              <a:extLst>
                <a:ext uri="{FF2B5EF4-FFF2-40B4-BE49-F238E27FC236}">
                  <a16:creationId xmlns:a16="http://schemas.microsoft.com/office/drawing/2014/main" id="{599C5265-1A8A-4B0A-BE6F-CEF3672153FD}"/>
                </a:ext>
              </a:extLst>
            </p:cNvPr>
            <p:cNvSpPr txBox="1"/>
            <p:nvPr/>
          </p:nvSpPr>
          <p:spPr>
            <a:xfrm flipH="1">
              <a:off x="1561846" y="5976743"/>
              <a:ext cx="293344" cy="369332"/>
            </a:xfrm>
            <a:prstGeom prst="rect">
              <a:avLst/>
            </a:prstGeom>
            <a:noFill/>
          </p:spPr>
          <p:txBody>
            <a:bodyPr wrap="square" rtlCol="0">
              <a:spAutoFit/>
            </a:bodyPr>
            <a:lstStyle/>
            <a:p>
              <a:r>
                <a:rPr lang="en-US" dirty="0">
                  <a:solidFill>
                    <a:srgbClr val="FF0000"/>
                  </a:solidFill>
                </a:rPr>
                <a:t>D</a:t>
              </a:r>
            </a:p>
          </p:txBody>
        </p:sp>
        <p:sp>
          <p:nvSpPr>
            <p:cNvPr id="96" name="Rectangle 95">
              <a:extLst>
                <a:ext uri="{FF2B5EF4-FFF2-40B4-BE49-F238E27FC236}">
                  <a16:creationId xmlns:a16="http://schemas.microsoft.com/office/drawing/2014/main" id="{583415BA-3DF3-4633-A1EB-96E38C2B68C1}"/>
                </a:ext>
              </a:extLst>
            </p:cNvPr>
            <p:cNvSpPr/>
            <p:nvPr/>
          </p:nvSpPr>
          <p:spPr>
            <a:xfrm>
              <a:off x="984872" y="2240659"/>
              <a:ext cx="2128441" cy="4727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CLOUD</a:t>
              </a:r>
            </a:p>
          </p:txBody>
        </p:sp>
        <p:sp>
          <p:nvSpPr>
            <p:cNvPr id="97" name="Rectangle 96">
              <a:extLst>
                <a:ext uri="{FF2B5EF4-FFF2-40B4-BE49-F238E27FC236}">
                  <a16:creationId xmlns:a16="http://schemas.microsoft.com/office/drawing/2014/main" id="{74D376BF-F907-4216-809C-399573A5D7DD}"/>
                </a:ext>
              </a:extLst>
            </p:cNvPr>
            <p:cNvSpPr/>
            <p:nvPr/>
          </p:nvSpPr>
          <p:spPr>
            <a:xfrm>
              <a:off x="1387785" y="3235796"/>
              <a:ext cx="1339228" cy="7346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EDGE</a:t>
              </a:r>
            </a:p>
            <a:p>
              <a:pPr algn="ctr"/>
              <a:r>
                <a:rPr lang="en-US" dirty="0">
                  <a:solidFill>
                    <a:schemeClr val="tx1"/>
                  </a:solidFill>
                </a:rPr>
                <a:t>EXTENSION</a:t>
              </a:r>
            </a:p>
          </p:txBody>
        </p:sp>
        <p:cxnSp>
          <p:nvCxnSpPr>
            <p:cNvPr id="98" name="Straight Arrow Connector 97">
              <a:extLst>
                <a:ext uri="{FF2B5EF4-FFF2-40B4-BE49-F238E27FC236}">
                  <a16:creationId xmlns:a16="http://schemas.microsoft.com/office/drawing/2014/main" id="{CC3BBC67-7298-4BE5-ABB5-AC7FCD04D0A0}"/>
                </a:ext>
              </a:extLst>
            </p:cNvPr>
            <p:cNvCxnSpPr>
              <a:cxnSpLocks/>
              <a:stCxn id="96" idx="2"/>
              <a:endCxn id="97" idx="0"/>
            </p:cNvCxnSpPr>
            <p:nvPr/>
          </p:nvCxnSpPr>
          <p:spPr>
            <a:xfrm>
              <a:off x="2049093" y="2713394"/>
              <a:ext cx="8306" cy="5224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Connector: Curved 98">
              <a:extLst>
                <a:ext uri="{FF2B5EF4-FFF2-40B4-BE49-F238E27FC236}">
                  <a16:creationId xmlns:a16="http://schemas.microsoft.com/office/drawing/2014/main" id="{FFF15F7A-F16D-4E30-9534-DBBB45AAF49F}"/>
                </a:ext>
              </a:extLst>
            </p:cNvPr>
            <p:cNvCxnSpPr>
              <a:stCxn id="84" idx="0"/>
            </p:cNvCxnSpPr>
            <p:nvPr/>
          </p:nvCxnSpPr>
          <p:spPr>
            <a:xfrm rot="5400000" flipH="1" flipV="1">
              <a:off x="839718" y="3982549"/>
              <a:ext cx="759556" cy="735326"/>
            </a:xfrm>
            <a:prstGeom prst="curvedConnector3">
              <a:avLst/>
            </a:prstGeom>
            <a:ln w="9525" cap="flat" cmpd="sng" algn="ctr">
              <a:solidFill>
                <a:srgbClr val="FF0000"/>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101" name="Connector: Curved 100">
              <a:extLst>
                <a:ext uri="{FF2B5EF4-FFF2-40B4-BE49-F238E27FC236}">
                  <a16:creationId xmlns:a16="http://schemas.microsoft.com/office/drawing/2014/main" id="{5AAF21AE-78E6-4472-83E7-A49CB48FE420}"/>
                </a:ext>
              </a:extLst>
            </p:cNvPr>
            <p:cNvCxnSpPr>
              <a:cxnSpLocks/>
              <a:stCxn id="94" idx="0"/>
            </p:cNvCxnSpPr>
            <p:nvPr/>
          </p:nvCxnSpPr>
          <p:spPr>
            <a:xfrm rot="16200000" flipV="1">
              <a:off x="2468750" y="4048647"/>
              <a:ext cx="950300" cy="793874"/>
            </a:xfrm>
            <a:prstGeom prst="curvedConnector3">
              <a:avLst>
                <a:gd name="adj1" fmla="val 50000"/>
              </a:avLst>
            </a:prstGeom>
            <a:ln w="9525" cap="flat" cmpd="sng" algn="ctr">
              <a:solidFill>
                <a:srgbClr val="FF0000"/>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102" name="Connector: Curved 101">
              <a:extLst>
                <a:ext uri="{FF2B5EF4-FFF2-40B4-BE49-F238E27FC236}">
                  <a16:creationId xmlns:a16="http://schemas.microsoft.com/office/drawing/2014/main" id="{EFA01A6F-4874-4EE9-A5A0-D1A87A1DAE54}"/>
                </a:ext>
              </a:extLst>
            </p:cNvPr>
            <p:cNvCxnSpPr>
              <a:cxnSpLocks/>
              <a:stCxn id="86" idx="3"/>
            </p:cNvCxnSpPr>
            <p:nvPr/>
          </p:nvCxnSpPr>
          <p:spPr>
            <a:xfrm flipH="1" flipV="1">
              <a:off x="2191958" y="3970435"/>
              <a:ext cx="132142" cy="2375640"/>
            </a:xfrm>
            <a:prstGeom prst="curvedConnector4">
              <a:avLst>
                <a:gd name="adj1" fmla="val -172996"/>
                <a:gd name="adj2" fmla="val 57731"/>
              </a:avLst>
            </a:prstGeom>
            <a:ln w="9525" cap="flat" cmpd="sng" algn="ctr">
              <a:solidFill>
                <a:srgbClr val="FF0000"/>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cxnSp>
        <p:nvCxnSpPr>
          <p:cNvPr id="103" name="Connector: Curved 102">
            <a:extLst>
              <a:ext uri="{FF2B5EF4-FFF2-40B4-BE49-F238E27FC236}">
                <a16:creationId xmlns:a16="http://schemas.microsoft.com/office/drawing/2014/main" id="{52CDED4B-55F8-4215-B5FE-1FED25992FDD}"/>
              </a:ext>
            </a:extLst>
          </p:cNvPr>
          <p:cNvCxnSpPr>
            <a:cxnSpLocks/>
          </p:cNvCxnSpPr>
          <p:nvPr/>
        </p:nvCxnSpPr>
        <p:spPr>
          <a:xfrm>
            <a:off x="8878693" y="5178951"/>
            <a:ext cx="735327" cy="881447"/>
          </a:xfrm>
          <a:prstGeom prst="curvedConnector2">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8EE07C06-D025-4BD4-9A7A-CAE72C0CD640}"/>
              </a:ext>
            </a:extLst>
          </p:cNvPr>
          <p:cNvSpPr txBox="1"/>
          <p:nvPr/>
        </p:nvSpPr>
        <p:spPr>
          <a:xfrm flipH="1">
            <a:off x="8066313" y="1634705"/>
            <a:ext cx="3720729" cy="400110"/>
          </a:xfrm>
          <a:prstGeom prst="rect">
            <a:avLst/>
          </a:prstGeom>
          <a:noFill/>
        </p:spPr>
        <p:txBody>
          <a:bodyPr wrap="square" rtlCol="0" anchor="t">
            <a:spAutoFit/>
          </a:bodyPr>
          <a:lstStyle/>
          <a:p>
            <a:r>
              <a:rPr lang="en-US" sz="2000"/>
              <a:t>3) New configuration deployed</a:t>
            </a:r>
          </a:p>
        </p:txBody>
      </p:sp>
    </p:spTree>
    <p:extLst>
      <p:ext uri="{BB962C8B-B14F-4D97-AF65-F5344CB8AC3E}">
        <p14:creationId xmlns:p14="http://schemas.microsoft.com/office/powerpoint/2010/main" val="1978119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40419-B1E5-441F-86D9-395703EE2D2B}"/>
              </a:ext>
            </a:extLst>
          </p:cNvPr>
          <p:cNvSpPr>
            <a:spLocks noGrp="1"/>
          </p:cNvSpPr>
          <p:nvPr>
            <p:ph type="title"/>
          </p:nvPr>
        </p:nvSpPr>
        <p:spPr>
          <a:xfrm>
            <a:off x="647700" y="157307"/>
            <a:ext cx="10515600" cy="1325563"/>
          </a:xfrm>
        </p:spPr>
        <p:txBody>
          <a:bodyPr/>
          <a:lstStyle/>
          <a:p>
            <a:r>
              <a:rPr lang="en-US" dirty="0"/>
              <a:t>Evaluation/Results</a:t>
            </a:r>
          </a:p>
        </p:txBody>
      </p:sp>
      <p:pic>
        <p:nvPicPr>
          <p:cNvPr id="4" name="Picture 4" descr="A close up of a map&#10;&#10;Description generated with high confidence">
            <a:extLst>
              <a:ext uri="{FF2B5EF4-FFF2-40B4-BE49-F238E27FC236}">
                <a16:creationId xmlns:a16="http://schemas.microsoft.com/office/drawing/2014/main" id="{2E84196A-214D-40B8-AE75-7FBA7EEF2EE9}"/>
              </a:ext>
            </a:extLst>
          </p:cNvPr>
          <p:cNvPicPr>
            <a:picLocks noChangeAspect="1"/>
          </p:cNvPicPr>
          <p:nvPr/>
        </p:nvPicPr>
        <p:blipFill>
          <a:blip r:embed="rId3"/>
          <a:stretch>
            <a:fillRect/>
          </a:stretch>
        </p:blipFill>
        <p:spPr>
          <a:xfrm>
            <a:off x="648158" y="1294490"/>
            <a:ext cx="5600595" cy="51225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BC084993-EB47-48FA-8349-E1DE4B715D6D}"/>
              </a:ext>
            </a:extLst>
          </p:cNvPr>
          <p:cNvSpPr txBox="1"/>
          <p:nvPr/>
        </p:nvSpPr>
        <p:spPr>
          <a:xfrm>
            <a:off x="7096991" y="6179128"/>
            <a:ext cx="19379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cs typeface="Calibri"/>
              </a:rPr>
              <a:t>Vehicle detection</a:t>
            </a:r>
          </a:p>
        </p:txBody>
      </p:sp>
      <p:cxnSp>
        <p:nvCxnSpPr>
          <p:cNvPr id="7" name="Straight Arrow Connector 6">
            <a:extLst>
              <a:ext uri="{FF2B5EF4-FFF2-40B4-BE49-F238E27FC236}">
                <a16:creationId xmlns:a16="http://schemas.microsoft.com/office/drawing/2014/main" id="{742BC156-0074-4650-846B-FED73BF1874E}"/>
              </a:ext>
            </a:extLst>
          </p:cNvPr>
          <p:cNvCxnSpPr/>
          <p:nvPr/>
        </p:nvCxnSpPr>
        <p:spPr>
          <a:xfrm flipH="1" flipV="1">
            <a:off x="5691620" y="5951393"/>
            <a:ext cx="1501486" cy="2545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E7A4583-16EE-41BA-B4B1-D89416EB19A1}"/>
              </a:ext>
            </a:extLst>
          </p:cNvPr>
          <p:cNvCxnSpPr>
            <a:cxnSpLocks/>
          </p:cNvCxnSpPr>
          <p:nvPr/>
        </p:nvCxnSpPr>
        <p:spPr>
          <a:xfrm flipH="1" flipV="1">
            <a:off x="5665642" y="4635211"/>
            <a:ext cx="1354282" cy="3151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AF28590-E4AA-4C9E-AD0A-4ECF20261F42}"/>
              </a:ext>
            </a:extLst>
          </p:cNvPr>
          <p:cNvSpPr txBox="1"/>
          <p:nvPr/>
        </p:nvSpPr>
        <p:spPr>
          <a:xfrm>
            <a:off x="7096990" y="4845627"/>
            <a:ext cx="19379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cs typeface="Calibri"/>
              </a:rPr>
              <a:t>Notified Cameras</a:t>
            </a:r>
          </a:p>
        </p:txBody>
      </p:sp>
      <p:cxnSp>
        <p:nvCxnSpPr>
          <p:cNvPr id="11" name="Straight Arrow Connector 10">
            <a:extLst>
              <a:ext uri="{FF2B5EF4-FFF2-40B4-BE49-F238E27FC236}">
                <a16:creationId xmlns:a16="http://schemas.microsoft.com/office/drawing/2014/main" id="{5368D2A3-40A8-43A1-B398-A79609C3AD9A}"/>
              </a:ext>
            </a:extLst>
          </p:cNvPr>
          <p:cNvCxnSpPr>
            <a:cxnSpLocks/>
          </p:cNvCxnSpPr>
          <p:nvPr/>
        </p:nvCxnSpPr>
        <p:spPr>
          <a:xfrm flipH="1">
            <a:off x="3985778" y="5036992"/>
            <a:ext cx="3042805" cy="7845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48748C6-C17A-41C5-BE1E-5E6F5D244DEF}"/>
              </a:ext>
            </a:extLst>
          </p:cNvPr>
          <p:cNvCxnSpPr>
            <a:cxnSpLocks/>
          </p:cNvCxnSpPr>
          <p:nvPr/>
        </p:nvCxnSpPr>
        <p:spPr>
          <a:xfrm flipH="1" flipV="1">
            <a:off x="1474641" y="4436051"/>
            <a:ext cx="5597237" cy="5576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14276A5-BACD-425D-972B-51CDF2F65027}"/>
              </a:ext>
            </a:extLst>
          </p:cNvPr>
          <p:cNvSpPr txBox="1"/>
          <p:nvPr/>
        </p:nvSpPr>
        <p:spPr>
          <a:xfrm>
            <a:off x="6980093" y="1533525"/>
            <a:ext cx="398145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Python simulation result of forward propagation and automatic topology reorganization on the simplified map of Georgia Tech loaded with 37 cameras at all intersections </a:t>
            </a:r>
          </a:p>
        </p:txBody>
      </p:sp>
    </p:spTree>
    <p:extLst>
      <p:ext uri="{BB962C8B-B14F-4D97-AF65-F5344CB8AC3E}">
        <p14:creationId xmlns:p14="http://schemas.microsoft.com/office/powerpoint/2010/main" val="746624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AF82E-753B-44F7-9950-DBE3DAB8526E}"/>
              </a:ext>
            </a:extLst>
          </p:cNvPr>
          <p:cNvSpPr>
            <a:spLocks noGrp="1"/>
          </p:cNvSpPr>
          <p:nvPr>
            <p:ph type="title"/>
          </p:nvPr>
        </p:nvSpPr>
        <p:spPr/>
        <p:txBody>
          <a:bodyPr/>
          <a:lstStyle/>
          <a:p>
            <a:r>
              <a:rPr lang="en-US" dirty="0">
                <a:cs typeface="Calibri Light"/>
              </a:rPr>
              <a:t>Future Work</a:t>
            </a:r>
            <a:endParaRPr lang="en-US" dirty="0"/>
          </a:p>
        </p:txBody>
      </p:sp>
      <p:sp>
        <p:nvSpPr>
          <p:cNvPr id="3" name="Content Placeholder 2">
            <a:extLst>
              <a:ext uri="{FF2B5EF4-FFF2-40B4-BE49-F238E27FC236}">
                <a16:creationId xmlns:a16="http://schemas.microsoft.com/office/drawing/2014/main" id="{3F71C7BA-73AC-489E-928F-3F75F2AFEE5E}"/>
              </a:ext>
            </a:extLst>
          </p:cNvPr>
          <p:cNvSpPr>
            <a:spLocks noGrp="1"/>
          </p:cNvSpPr>
          <p:nvPr>
            <p:ph idx="1"/>
          </p:nvPr>
        </p:nvSpPr>
        <p:spPr/>
        <p:txBody>
          <a:bodyPr/>
          <a:lstStyle/>
          <a:p>
            <a:r>
              <a:rPr lang="en-US" dirty="0"/>
              <a:t>Extend the idea of static camera topology management to that of moving cameras on emergency vehicles.</a:t>
            </a:r>
          </a:p>
          <a:p>
            <a:r>
              <a:rPr lang="en-US" dirty="0"/>
              <a:t>Improving camera network performance horizontally by leveraging distributed/grid computing.</a:t>
            </a:r>
          </a:p>
          <a:p>
            <a:r>
              <a:rPr lang="en-US" dirty="0"/>
              <a:t>Extending cloud first services like Cassandra, Amazon </a:t>
            </a:r>
            <a:r>
              <a:rPr lang="en-US" dirty="0" err="1"/>
              <a:t>ElasticSearch</a:t>
            </a:r>
            <a:r>
              <a:rPr lang="en-US" dirty="0"/>
              <a:t>, Kafka etc. to operate on Edge.</a:t>
            </a:r>
          </a:p>
        </p:txBody>
      </p:sp>
    </p:spTree>
    <p:extLst>
      <p:ext uri="{BB962C8B-B14F-4D97-AF65-F5344CB8AC3E}">
        <p14:creationId xmlns:p14="http://schemas.microsoft.com/office/powerpoint/2010/main" val="3436816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0B5C-5E9C-4AAC-89ED-417D50F5C69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3EA9573-D339-4348-88A8-09564DC9926F}"/>
              </a:ext>
            </a:extLst>
          </p:cNvPr>
          <p:cNvSpPr>
            <a:spLocks noGrp="1"/>
          </p:cNvSpPr>
          <p:nvPr>
            <p:ph idx="1"/>
          </p:nvPr>
        </p:nvSpPr>
        <p:spPr/>
        <p:txBody>
          <a:bodyPr vert="horz" lIns="91440" tIns="45720" rIns="91440" bIns="45720" rtlCol="0" anchor="t">
            <a:normAutofit/>
          </a:bodyPr>
          <a:lstStyle/>
          <a:p>
            <a:r>
              <a:rPr lang="en-US" dirty="0"/>
              <a:t>Edge computing will provide high performance in this time-sensitive, geo-distributed application of this vehicle tracking system.</a:t>
            </a:r>
          </a:p>
          <a:p>
            <a:pPr marL="0" indent="0">
              <a:buNone/>
            </a:pPr>
            <a:endParaRPr lang="en-US" dirty="0">
              <a:cs typeface="Calibri" panose="020F0502020204030204"/>
            </a:endParaRPr>
          </a:p>
          <a:p>
            <a:r>
              <a:rPr lang="en-US" dirty="0"/>
              <a:t>Effective camera communication policy will help in storing space-time trajectories instead of massive video feeds.</a:t>
            </a:r>
          </a:p>
          <a:p>
            <a:endParaRPr lang="en-US" dirty="0"/>
          </a:p>
          <a:p>
            <a:r>
              <a:rPr lang="en-US" dirty="0"/>
              <a:t>Recent implementation of Edge Computing: Google Stadia</a:t>
            </a:r>
          </a:p>
          <a:p>
            <a:endParaRPr lang="en-US" dirty="0"/>
          </a:p>
        </p:txBody>
      </p:sp>
    </p:spTree>
    <p:extLst>
      <p:ext uri="{BB962C8B-B14F-4D97-AF65-F5344CB8AC3E}">
        <p14:creationId xmlns:p14="http://schemas.microsoft.com/office/powerpoint/2010/main" val="1376170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CA78D-86CE-4EC5-BEAD-D24F6C76E0D1}"/>
              </a:ext>
            </a:extLst>
          </p:cNvPr>
          <p:cNvSpPr>
            <a:spLocks noGrp="1"/>
          </p:cNvSpPr>
          <p:nvPr>
            <p:ph type="title"/>
          </p:nvPr>
        </p:nvSpPr>
        <p:spPr>
          <a:xfrm>
            <a:off x="877784" y="2512580"/>
            <a:ext cx="10515600" cy="1325563"/>
          </a:xfrm>
        </p:spPr>
        <p:txBody>
          <a:bodyPr/>
          <a:lstStyle/>
          <a:p>
            <a:pPr algn="ctr"/>
            <a:r>
              <a:rPr lang="en-US" dirty="0">
                <a:cs typeface="Calibri Light"/>
              </a:rPr>
              <a:t>QUESTIONS?</a:t>
            </a:r>
          </a:p>
        </p:txBody>
      </p:sp>
    </p:spTree>
    <p:extLst>
      <p:ext uri="{BB962C8B-B14F-4D97-AF65-F5344CB8AC3E}">
        <p14:creationId xmlns:p14="http://schemas.microsoft.com/office/powerpoint/2010/main" val="854282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6">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F85B82-0F32-41B4-A317-AF36E8B7DBB4}"/>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sz="6000" kern="1200">
                <a:solidFill>
                  <a:schemeClr val="tx1"/>
                </a:solidFill>
                <a:latin typeface="+mj-lt"/>
                <a:ea typeface="+mj-ea"/>
                <a:cs typeface="+mj-cs"/>
              </a:rPr>
              <a:t>THANK YOU!</a:t>
            </a:r>
          </a:p>
        </p:txBody>
      </p:sp>
      <p:sp>
        <p:nvSpPr>
          <p:cNvPr id="10" name="Oval 8">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0">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542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9F655-5958-4D68-B9CB-443D98C5F6CE}"/>
              </a:ext>
            </a:extLst>
          </p:cNvPr>
          <p:cNvSpPr>
            <a:spLocks noGrp="1"/>
          </p:cNvSpPr>
          <p:nvPr>
            <p:ph type="title"/>
          </p:nvPr>
        </p:nvSpPr>
        <p:spPr>
          <a:xfrm>
            <a:off x="838200" y="365126"/>
            <a:ext cx="10515600" cy="780094"/>
          </a:xfrm>
        </p:spPr>
        <p:txBody>
          <a:bodyPr>
            <a:normAutofit/>
          </a:bodyPr>
          <a:lstStyle/>
          <a:p>
            <a:r>
              <a:rPr lang="en-US" sz="3600" dirty="0">
                <a:cs typeface="Calibri Light"/>
              </a:rPr>
              <a:t>What is "Edge of the Network"?</a:t>
            </a:r>
            <a:endParaRPr lang="en-US" sz="3600" dirty="0"/>
          </a:p>
        </p:txBody>
      </p:sp>
      <p:sp>
        <p:nvSpPr>
          <p:cNvPr id="5" name="Speech Bubble: Rectangle 4">
            <a:extLst>
              <a:ext uri="{FF2B5EF4-FFF2-40B4-BE49-F238E27FC236}">
                <a16:creationId xmlns:a16="http://schemas.microsoft.com/office/drawing/2014/main" id="{F436EA29-7504-4F08-985A-E46B10449D74}"/>
              </a:ext>
            </a:extLst>
          </p:cNvPr>
          <p:cNvSpPr/>
          <p:nvPr/>
        </p:nvSpPr>
        <p:spPr>
          <a:xfrm>
            <a:off x="1968172" y="1584412"/>
            <a:ext cx="2054329" cy="580527"/>
          </a:xfrm>
          <a:prstGeom prst="wedgeRectCallout">
            <a:avLst>
              <a:gd name="adj1" fmla="val -57582"/>
              <a:gd name="adj2" fmla="val 97277"/>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Hey Alexa, what’s the good word?</a:t>
            </a:r>
          </a:p>
        </p:txBody>
      </p:sp>
      <p:cxnSp>
        <p:nvCxnSpPr>
          <p:cNvPr id="17" name="Straight Connector 16">
            <a:extLst>
              <a:ext uri="{FF2B5EF4-FFF2-40B4-BE49-F238E27FC236}">
                <a16:creationId xmlns:a16="http://schemas.microsoft.com/office/drawing/2014/main" id="{AA3C911A-D684-4936-AB03-23F0B940071C}"/>
              </a:ext>
            </a:extLst>
          </p:cNvPr>
          <p:cNvCxnSpPr/>
          <p:nvPr/>
        </p:nvCxnSpPr>
        <p:spPr>
          <a:xfrm>
            <a:off x="5521910" y="1145220"/>
            <a:ext cx="0" cy="524670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Connector: Elbow 18">
            <a:extLst>
              <a:ext uri="{FF2B5EF4-FFF2-40B4-BE49-F238E27FC236}">
                <a16:creationId xmlns:a16="http://schemas.microsoft.com/office/drawing/2014/main" id="{40EC17DF-17FD-4FFD-83D1-4E78793C44AC}"/>
              </a:ext>
            </a:extLst>
          </p:cNvPr>
          <p:cNvCxnSpPr>
            <a:cxnSpLocks/>
            <a:endCxn id="27" idx="1"/>
          </p:cNvCxnSpPr>
          <p:nvPr/>
        </p:nvCxnSpPr>
        <p:spPr>
          <a:xfrm flipV="1">
            <a:off x="2257168" y="2292334"/>
            <a:ext cx="5181116" cy="859242"/>
          </a:xfrm>
          <a:prstGeom prst="bentConnector3">
            <a:avLst>
              <a:gd name="adj1" fmla="val 54969"/>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248EE714-5F87-4AD9-88D2-A6003380045D}"/>
              </a:ext>
            </a:extLst>
          </p:cNvPr>
          <p:cNvGrpSpPr/>
          <p:nvPr/>
        </p:nvGrpSpPr>
        <p:grpSpPr>
          <a:xfrm>
            <a:off x="7438284" y="1968299"/>
            <a:ext cx="2806259" cy="3866872"/>
            <a:chOff x="7074585" y="1501590"/>
            <a:chExt cx="2806259" cy="3866872"/>
          </a:xfrm>
        </p:grpSpPr>
        <p:sp>
          <p:nvSpPr>
            <p:cNvPr id="27" name="Rectangle 26">
              <a:extLst>
                <a:ext uri="{FF2B5EF4-FFF2-40B4-BE49-F238E27FC236}">
                  <a16:creationId xmlns:a16="http://schemas.microsoft.com/office/drawing/2014/main" id="{75FF547A-F3F0-49CC-AE81-46A3C629DE0A}"/>
                </a:ext>
              </a:extLst>
            </p:cNvPr>
            <p:cNvSpPr/>
            <p:nvPr/>
          </p:nvSpPr>
          <p:spPr>
            <a:xfrm>
              <a:off x="7074585" y="1501590"/>
              <a:ext cx="2805338" cy="6480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Speech Recognition</a:t>
              </a:r>
            </a:p>
          </p:txBody>
        </p:sp>
        <p:sp>
          <p:nvSpPr>
            <p:cNvPr id="32" name="Rectangle 31">
              <a:extLst>
                <a:ext uri="{FF2B5EF4-FFF2-40B4-BE49-F238E27FC236}">
                  <a16:creationId xmlns:a16="http://schemas.microsoft.com/office/drawing/2014/main" id="{1072C9D6-394D-474A-91EA-A09D2897F0FF}"/>
                </a:ext>
              </a:extLst>
            </p:cNvPr>
            <p:cNvSpPr/>
            <p:nvPr/>
          </p:nvSpPr>
          <p:spPr>
            <a:xfrm>
              <a:off x="7075506" y="2574524"/>
              <a:ext cx="2805338" cy="6480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Natural Language Understanding</a:t>
              </a:r>
            </a:p>
          </p:txBody>
        </p:sp>
        <p:cxnSp>
          <p:nvCxnSpPr>
            <p:cNvPr id="35" name="Straight Arrow Connector 34">
              <a:extLst>
                <a:ext uri="{FF2B5EF4-FFF2-40B4-BE49-F238E27FC236}">
                  <a16:creationId xmlns:a16="http://schemas.microsoft.com/office/drawing/2014/main" id="{C998DFF3-8167-4930-ABC0-DFC704547C15}"/>
                </a:ext>
              </a:extLst>
            </p:cNvPr>
            <p:cNvCxnSpPr>
              <a:stCxn id="27" idx="2"/>
              <a:endCxn id="32" idx="0"/>
            </p:cNvCxnSpPr>
            <p:nvPr/>
          </p:nvCxnSpPr>
          <p:spPr>
            <a:xfrm>
              <a:off x="8477254" y="2149660"/>
              <a:ext cx="921" cy="424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033D9EFA-AA30-4C40-A179-5BCF15BA582B}"/>
                </a:ext>
              </a:extLst>
            </p:cNvPr>
            <p:cNvSpPr/>
            <p:nvPr/>
          </p:nvSpPr>
          <p:spPr>
            <a:xfrm>
              <a:off x="7074585" y="3647458"/>
              <a:ext cx="2805338" cy="6480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Get information from the internet</a:t>
              </a:r>
            </a:p>
          </p:txBody>
        </p:sp>
        <p:cxnSp>
          <p:nvCxnSpPr>
            <p:cNvPr id="39" name="Straight Arrow Connector 38">
              <a:extLst>
                <a:ext uri="{FF2B5EF4-FFF2-40B4-BE49-F238E27FC236}">
                  <a16:creationId xmlns:a16="http://schemas.microsoft.com/office/drawing/2014/main" id="{13AC7012-70EA-405F-A7C1-3C8E852C2396}"/>
                </a:ext>
              </a:extLst>
            </p:cNvPr>
            <p:cNvCxnSpPr>
              <a:cxnSpLocks/>
            </p:cNvCxnSpPr>
            <p:nvPr/>
          </p:nvCxnSpPr>
          <p:spPr>
            <a:xfrm>
              <a:off x="8477254" y="3222594"/>
              <a:ext cx="921" cy="424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91C368B2-94C2-4026-986F-FCE8C23F2BC1}"/>
                </a:ext>
              </a:extLst>
            </p:cNvPr>
            <p:cNvSpPr/>
            <p:nvPr/>
          </p:nvSpPr>
          <p:spPr>
            <a:xfrm>
              <a:off x="7074585" y="4720392"/>
              <a:ext cx="2805338" cy="6480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Convert response into voice stream</a:t>
              </a:r>
            </a:p>
          </p:txBody>
        </p:sp>
        <p:cxnSp>
          <p:nvCxnSpPr>
            <p:cNvPr id="42" name="Straight Arrow Connector 41">
              <a:extLst>
                <a:ext uri="{FF2B5EF4-FFF2-40B4-BE49-F238E27FC236}">
                  <a16:creationId xmlns:a16="http://schemas.microsoft.com/office/drawing/2014/main" id="{8D036360-D05E-4071-9B4B-69C1720E3622}"/>
                </a:ext>
              </a:extLst>
            </p:cNvPr>
            <p:cNvCxnSpPr>
              <a:cxnSpLocks/>
            </p:cNvCxnSpPr>
            <p:nvPr/>
          </p:nvCxnSpPr>
          <p:spPr>
            <a:xfrm>
              <a:off x="8476333" y="4295528"/>
              <a:ext cx="921" cy="424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8" name="Rectangle 47">
            <a:extLst>
              <a:ext uri="{FF2B5EF4-FFF2-40B4-BE49-F238E27FC236}">
                <a16:creationId xmlns:a16="http://schemas.microsoft.com/office/drawing/2014/main" id="{E01B26F5-5E11-4BE1-AFD2-3EB92ECEF472}"/>
              </a:ext>
            </a:extLst>
          </p:cNvPr>
          <p:cNvSpPr/>
          <p:nvPr/>
        </p:nvSpPr>
        <p:spPr>
          <a:xfrm>
            <a:off x="6951216" y="1278384"/>
            <a:ext cx="3726376" cy="49093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id="{C785AAF6-0630-4542-AD89-B38A5075E753}"/>
              </a:ext>
            </a:extLst>
          </p:cNvPr>
          <p:cNvSpPr txBox="1"/>
          <p:nvPr/>
        </p:nvSpPr>
        <p:spPr>
          <a:xfrm>
            <a:off x="7438284" y="1376039"/>
            <a:ext cx="2805338" cy="369332"/>
          </a:xfrm>
          <a:prstGeom prst="rect">
            <a:avLst/>
          </a:prstGeom>
          <a:noFill/>
        </p:spPr>
        <p:txBody>
          <a:bodyPr wrap="square" rtlCol="0">
            <a:spAutoFit/>
          </a:bodyPr>
          <a:lstStyle/>
          <a:p>
            <a:pPr algn="ctr"/>
            <a:r>
              <a:rPr lang="en-US" dirty="0"/>
              <a:t>AMAZON CLOUD SERVICE</a:t>
            </a:r>
          </a:p>
        </p:txBody>
      </p:sp>
      <p:cxnSp>
        <p:nvCxnSpPr>
          <p:cNvPr id="55" name="Straight Arrow Connector 54">
            <a:extLst>
              <a:ext uri="{FF2B5EF4-FFF2-40B4-BE49-F238E27FC236}">
                <a16:creationId xmlns:a16="http://schemas.microsoft.com/office/drawing/2014/main" id="{E8C51BEF-2069-41BE-A277-C25659C1E790}"/>
              </a:ext>
            </a:extLst>
          </p:cNvPr>
          <p:cNvCxnSpPr>
            <a:cxnSpLocks/>
            <a:stCxn id="41" idx="1"/>
          </p:cNvCxnSpPr>
          <p:nvPr/>
        </p:nvCxnSpPr>
        <p:spPr>
          <a:xfrm flipH="1">
            <a:off x="2459115" y="5511136"/>
            <a:ext cx="497916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Image result for alexa echo dot">
            <a:extLst>
              <a:ext uri="{FF2B5EF4-FFF2-40B4-BE49-F238E27FC236}">
                <a16:creationId xmlns:a16="http://schemas.microsoft.com/office/drawing/2014/main" id="{C923C043-BF03-47FB-8822-BE84B167F8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887912"/>
            <a:ext cx="1468870" cy="1468870"/>
          </a:xfrm>
          <a:prstGeom prst="rect">
            <a:avLst/>
          </a:prstGeom>
          <a:noFill/>
          <a:extLst>
            <a:ext uri="{909E8E84-426E-40DD-AFC4-6F175D3DCCD1}">
              <a14:hiddenFill xmlns:a14="http://schemas.microsoft.com/office/drawing/2010/main">
                <a:solidFill>
                  <a:srgbClr val="FFFFFF"/>
                </a:solidFill>
              </a14:hiddenFill>
            </a:ext>
          </a:extLst>
        </p:spPr>
      </p:pic>
      <p:sp>
        <p:nvSpPr>
          <p:cNvPr id="57" name="Speech Bubble: Rectangle 56">
            <a:extLst>
              <a:ext uri="{FF2B5EF4-FFF2-40B4-BE49-F238E27FC236}">
                <a16:creationId xmlns:a16="http://schemas.microsoft.com/office/drawing/2014/main" id="{1A58363C-F10F-4D69-A78B-C94AE08C7AFA}"/>
              </a:ext>
            </a:extLst>
          </p:cNvPr>
          <p:cNvSpPr/>
          <p:nvPr/>
        </p:nvSpPr>
        <p:spPr>
          <a:xfrm>
            <a:off x="1968173" y="4180961"/>
            <a:ext cx="2054329" cy="580527"/>
          </a:xfrm>
          <a:prstGeom prst="wedgeRectCallout">
            <a:avLst>
              <a:gd name="adj1" fmla="val -57582"/>
              <a:gd name="adj2" fmla="val 97277"/>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a:t>THwG</a:t>
            </a:r>
            <a:endParaRPr lang="en-US">
              <a:cs typeface="Calibri"/>
            </a:endParaRPr>
          </a:p>
        </p:txBody>
      </p:sp>
      <p:pic>
        <p:nvPicPr>
          <p:cNvPr id="1032" name="Picture 7" descr="🐝">
            <a:extLst>
              <a:ext uri="{FF2B5EF4-FFF2-40B4-BE49-F238E27FC236}">
                <a16:creationId xmlns:a16="http://schemas.microsoft.com/office/drawing/2014/main" id="{59E13EF2-C94C-4D19-93E6-E2489BF698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6277" y="1903593"/>
            <a:ext cx="256224" cy="2562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lated image">
            <a:extLst>
              <a:ext uri="{FF2B5EF4-FFF2-40B4-BE49-F238E27FC236}">
                <a16:creationId xmlns:a16="http://schemas.microsoft.com/office/drawing/2014/main" id="{88C55C3D-05DC-4344-8ECC-D8425FB106D6}"/>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0696" y="1903593"/>
            <a:ext cx="1425551" cy="142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825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158816-70F6-4E4A-BFED-00F33A786C5B}"/>
              </a:ext>
            </a:extLst>
          </p:cNvPr>
          <p:cNvSpPr>
            <a:spLocks noGrp="1"/>
          </p:cNvSpPr>
          <p:nvPr>
            <p:ph idx="1"/>
          </p:nvPr>
        </p:nvSpPr>
        <p:spPr>
          <a:xfrm>
            <a:off x="838200" y="1861135"/>
            <a:ext cx="6246181" cy="4351338"/>
          </a:xfrm>
        </p:spPr>
        <p:txBody>
          <a:bodyPr/>
          <a:lstStyle/>
          <a:p>
            <a:r>
              <a:rPr lang="en-US" dirty="0"/>
              <a:t>Extend cloud’s resources to the edge nodes.</a:t>
            </a:r>
          </a:p>
          <a:p>
            <a:r>
              <a:rPr lang="en-US" dirty="0"/>
              <a:t>Decentralize data gathering, analysis, and computations.</a:t>
            </a:r>
          </a:p>
          <a:p>
            <a:r>
              <a:rPr lang="en-US" dirty="0"/>
              <a:t>Alleviate latency involved in exchanging information with the cloud because of geographical proximity and network bandwidth.</a:t>
            </a:r>
          </a:p>
          <a:p>
            <a:endParaRPr lang="en-US" dirty="0"/>
          </a:p>
          <a:p>
            <a:endParaRPr lang="en-US" dirty="0"/>
          </a:p>
          <a:p>
            <a:endParaRPr lang="en-US" dirty="0"/>
          </a:p>
        </p:txBody>
      </p:sp>
      <p:sp>
        <p:nvSpPr>
          <p:cNvPr id="4" name="Title 1">
            <a:extLst>
              <a:ext uri="{FF2B5EF4-FFF2-40B4-BE49-F238E27FC236}">
                <a16:creationId xmlns:a16="http://schemas.microsoft.com/office/drawing/2014/main" id="{66D5D98B-F12E-48FF-B8F9-4154A09D59DC}"/>
              </a:ext>
            </a:extLst>
          </p:cNvPr>
          <p:cNvSpPr>
            <a:spLocks noGrp="1"/>
          </p:cNvSpPr>
          <p:nvPr>
            <p:ph type="title"/>
          </p:nvPr>
        </p:nvSpPr>
        <p:spPr>
          <a:xfrm>
            <a:off x="838200" y="365126"/>
            <a:ext cx="10515600" cy="780094"/>
          </a:xfrm>
          <a:noFill/>
        </p:spPr>
        <p:txBody>
          <a:bodyPr>
            <a:normAutofit/>
          </a:bodyPr>
          <a:lstStyle/>
          <a:p>
            <a:r>
              <a:rPr lang="en-US" sz="3600" dirty="0">
                <a:cs typeface="Calibri Light"/>
              </a:rPr>
              <a:t>What is "Edge of the Network"?</a:t>
            </a:r>
            <a:endParaRPr lang="en-US" sz="3600" dirty="0"/>
          </a:p>
        </p:txBody>
      </p:sp>
      <p:sp>
        <p:nvSpPr>
          <p:cNvPr id="7" name="Rectangle: Rounded Corners 6">
            <a:extLst>
              <a:ext uri="{FF2B5EF4-FFF2-40B4-BE49-F238E27FC236}">
                <a16:creationId xmlns:a16="http://schemas.microsoft.com/office/drawing/2014/main" id="{3E2C3382-E9CC-48DD-A49D-447FC6DA6168}"/>
              </a:ext>
            </a:extLst>
          </p:cNvPr>
          <p:cNvSpPr/>
          <p:nvPr/>
        </p:nvSpPr>
        <p:spPr>
          <a:xfrm>
            <a:off x="7847860" y="976544"/>
            <a:ext cx="3710866" cy="134940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AA22E38-6976-43A5-AF66-A8D70F2A1CF6}"/>
              </a:ext>
            </a:extLst>
          </p:cNvPr>
          <p:cNvSpPr txBox="1"/>
          <p:nvPr/>
        </p:nvSpPr>
        <p:spPr>
          <a:xfrm>
            <a:off x="9286042" y="1049356"/>
            <a:ext cx="876812" cy="369332"/>
          </a:xfrm>
          <a:prstGeom prst="rect">
            <a:avLst/>
          </a:prstGeom>
          <a:noFill/>
        </p:spPr>
        <p:txBody>
          <a:bodyPr wrap="square" rtlCol="0">
            <a:spAutoFit/>
          </a:bodyPr>
          <a:lstStyle/>
          <a:p>
            <a:pPr algn="ctr"/>
            <a:r>
              <a:rPr lang="en-US" b="1" dirty="0"/>
              <a:t>CLOUD</a:t>
            </a:r>
          </a:p>
        </p:txBody>
      </p:sp>
      <p:sp>
        <p:nvSpPr>
          <p:cNvPr id="9" name="TextBox 8">
            <a:extLst>
              <a:ext uri="{FF2B5EF4-FFF2-40B4-BE49-F238E27FC236}">
                <a16:creationId xmlns:a16="http://schemas.microsoft.com/office/drawing/2014/main" id="{45BD010C-54B7-4F7D-BA12-51FC27D8D047}"/>
              </a:ext>
            </a:extLst>
          </p:cNvPr>
          <p:cNvSpPr txBox="1"/>
          <p:nvPr/>
        </p:nvSpPr>
        <p:spPr>
          <a:xfrm>
            <a:off x="8052047" y="1402672"/>
            <a:ext cx="3231471" cy="923330"/>
          </a:xfrm>
          <a:prstGeom prst="rect">
            <a:avLst/>
          </a:prstGeom>
          <a:noFill/>
        </p:spPr>
        <p:txBody>
          <a:bodyPr wrap="square" rtlCol="0">
            <a:spAutoFit/>
          </a:bodyPr>
          <a:lstStyle/>
          <a:p>
            <a:pPr algn="ctr"/>
            <a:r>
              <a:rPr lang="en-US" dirty="0"/>
              <a:t>Big data processing, Information Archive, Resources Manager, Business Logic</a:t>
            </a:r>
          </a:p>
        </p:txBody>
      </p:sp>
      <p:sp>
        <p:nvSpPr>
          <p:cNvPr id="14" name="Rectangle: Rounded Corners 13">
            <a:extLst>
              <a:ext uri="{FF2B5EF4-FFF2-40B4-BE49-F238E27FC236}">
                <a16:creationId xmlns:a16="http://schemas.microsoft.com/office/drawing/2014/main" id="{6BDD9A55-FF4A-4EC7-8095-46C16C55D2CC}"/>
              </a:ext>
            </a:extLst>
          </p:cNvPr>
          <p:cNvSpPr/>
          <p:nvPr/>
        </p:nvSpPr>
        <p:spPr>
          <a:xfrm>
            <a:off x="7847860" y="3452933"/>
            <a:ext cx="1686755" cy="5060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cs typeface="Calibri"/>
              </a:rPr>
              <a:t>Real time analysis</a:t>
            </a:r>
            <a:endParaRPr lang="en-US"/>
          </a:p>
        </p:txBody>
      </p:sp>
      <p:sp>
        <p:nvSpPr>
          <p:cNvPr id="15" name="Rectangle: Rounded Corners 14">
            <a:extLst>
              <a:ext uri="{FF2B5EF4-FFF2-40B4-BE49-F238E27FC236}">
                <a16:creationId xmlns:a16="http://schemas.microsoft.com/office/drawing/2014/main" id="{B3D70A25-0FE9-4100-A2BA-766E83927D41}"/>
              </a:ext>
            </a:extLst>
          </p:cNvPr>
          <p:cNvSpPr/>
          <p:nvPr/>
        </p:nvSpPr>
        <p:spPr>
          <a:xfrm>
            <a:off x="8605452" y="4124732"/>
            <a:ext cx="2230016" cy="5060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Micro data center</a:t>
            </a:r>
          </a:p>
        </p:txBody>
      </p:sp>
      <p:sp>
        <p:nvSpPr>
          <p:cNvPr id="17" name="Rectangle: Rounded Corners 16">
            <a:extLst>
              <a:ext uri="{FF2B5EF4-FFF2-40B4-BE49-F238E27FC236}">
                <a16:creationId xmlns:a16="http://schemas.microsoft.com/office/drawing/2014/main" id="{74944907-E98D-42D9-90A2-7E7310C7D8C3}"/>
              </a:ext>
            </a:extLst>
          </p:cNvPr>
          <p:cNvSpPr/>
          <p:nvPr/>
        </p:nvSpPr>
        <p:spPr>
          <a:xfrm>
            <a:off x="9945957" y="3429000"/>
            <a:ext cx="1532866" cy="5060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Network Services</a:t>
            </a:r>
          </a:p>
        </p:txBody>
      </p:sp>
      <p:cxnSp>
        <p:nvCxnSpPr>
          <p:cNvPr id="19" name="Straight Connector 18">
            <a:extLst>
              <a:ext uri="{FF2B5EF4-FFF2-40B4-BE49-F238E27FC236}">
                <a16:creationId xmlns:a16="http://schemas.microsoft.com/office/drawing/2014/main" id="{DF9B8CE0-82CB-4013-B381-D3B20D6ECF9E}"/>
              </a:ext>
            </a:extLst>
          </p:cNvPr>
          <p:cNvCxnSpPr/>
          <p:nvPr/>
        </p:nvCxnSpPr>
        <p:spPr>
          <a:xfrm>
            <a:off x="7847860" y="2877475"/>
            <a:ext cx="3630967" cy="0"/>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Connector 19">
            <a:extLst>
              <a:ext uri="{FF2B5EF4-FFF2-40B4-BE49-F238E27FC236}">
                <a16:creationId xmlns:a16="http://schemas.microsoft.com/office/drawing/2014/main" id="{2D509E05-E4F5-4AB6-B454-D7700E4B3CC7}"/>
              </a:ext>
            </a:extLst>
          </p:cNvPr>
          <p:cNvCxnSpPr/>
          <p:nvPr/>
        </p:nvCxnSpPr>
        <p:spPr>
          <a:xfrm>
            <a:off x="7893726" y="4796531"/>
            <a:ext cx="3630967" cy="0"/>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054" name="Picture 6" descr="Related image">
            <a:extLst>
              <a:ext uri="{FF2B5EF4-FFF2-40B4-BE49-F238E27FC236}">
                <a16:creationId xmlns:a16="http://schemas.microsoft.com/office/drawing/2014/main" id="{AF62B7E5-300F-4800-8A16-309D966619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9141" y="5453445"/>
            <a:ext cx="1697324" cy="107330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lated image">
            <a:extLst>
              <a:ext uri="{FF2B5EF4-FFF2-40B4-BE49-F238E27FC236}">
                <a16:creationId xmlns:a16="http://schemas.microsoft.com/office/drawing/2014/main" id="{CB24D74F-A3FA-4C44-82BA-F0167A4DDC8A}"/>
              </a:ext>
            </a:extLst>
          </p:cNvPr>
          <p:cNvPicPr>
            <a:picLocks noChangeAspect="1" noChangeArrowheads="1"/>
          </p:cNvPicPr>
          <p:nvPr/>
        </p:nvPicPr>
        <p:blipFill rotWithShape="1">
          <a:blip r:embed="rId4">
            <a:clrChange>
              <a:clrFrom>
                <a:srgbClr val="F6F6F6"/>
              </a:clrFrom>
              <a:clrTo>
                <a:srgbClr val="F6F6F6">
                  <a:alpha val="0"/>
                </a:srgbClr>
              </a:clrTo>
            </a:clrChange>
            <a:extLst>
              <a:ext uri="{28A0092B-C50C-407E-A947-70E740481C1C}">
                <a14:useLocalDpi xmlns:a14="http://schemas.microsoft.com/office/drawing/2010/main" val="0"/>
              </a:ext>
            </a:extLst>
          </a:blip>
          <a:srcRect l="22057" r="14585"/>
          <a:stretch/>
        </p:blipFill>
        <p:spPr bwMode="auto">
          <a:xfrm>
            <a:off x="9387880" y="5541067"/>
            <a:ext cx="804883" cy="95180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smart watch vector">
            <a:extLst>
              <a:ext uri="{FF2B5EF4-FFF2-40B4-BE49-F238E27FC236}">
                <a16:creationId xmlns:a16="http://schemas.microsoft.com/office/drawing/2014/main" id="{B847776D-2CCD-4014-8520-9A23D05F8A03}"/>
              </a:ext>
            </a:extLst>
          </p:cNvPr>
          <p:cNvPicPr>
            <a:picLocks noChangeAspect="1" noChangeArrowheads="1"/>
          </p:cNvPicPr>
          <p:nvPr/>
        </p:nvPicPr>
        <p:blipFill>
          <a:blip r:embed="rId5">
            <a:clrChange>
              <a:clrFrom>
                <a:srgbClr val="F5F5F5"/>
              </a:clrFrom>
              <a:clrTo>
                <a:srgbClr val="F5F5F5">
                  <a:alpha val="0"/>
                </a:srgbClr>
              </a:clrTo>
            </a:clrChange>
            <a:extLst>
              <a:ext uri="{28A0092B-C50C-407E-A947-70E740481C1C}">
                <a14:useLocalDpi xmlns:a14="http://schemas.microsoft.com/office/drawing/2010/main" val="0"/>
              </a:ext>
            </a:extLst>
          </a:blip>
          <a:srcRect/>
          <a:stretch>
            <a:fillRect/>
          </a:stretch>
        </p:blipFill>
        <p:spPr bwMode="auto">
          <a:xfrm>
            <a:off x="7893726" y="5492263"/>
            <a:ext cx="1138237" cy="1138237"/>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a:extLst>
              <a:ext uri="{FF2B5EF4-FFF2-40B4-BE49-F238E27FC236}">
                <a16:creationId xmlns:a16="http://schemas.microsoft.com/office/drawing/2014/main" id="{F7757E9F-16F8-4526-9CF5-2005DE4AEC1D}"/>
              </a:ext>
            </a:extLst>
          </p:cNvPr>
          <p:cNvCxnSpPr>
            <a:cxnSpLocks/>
            <a:endCxn id="2060" idx="0"/>
          </p:cNvCxnSpPr>
          <p:nvPr/>
        </p:nvCxnSpPr>
        <p:spPr>
          <a:xfrm>
            <a:off x="8462844" y="4796531"/>
            <a:ext cx="1" cy="695732"/>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06A0A29-7494-4788-BF9B-A5E3419476D4}"/>
              </a:ext>
            </a:extLst>
          </p:cNvPr>
          <p:cNvCxnSpPr>
            <a:cxnSpLocks/>
          </p:cNvCxnSpPr>
          <p:nvPr/>
        </p:nvCxnSpPr>
        <p:spPr>
          <a:xfrm>
            <a:off x="11117802" y="4776109"/>
            <a:ext cx="1" cy="695732"/>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C598426-4F7C-41C1-9C9D-258B8F2A95B4}"/>
              </a:ext>
            </a:extLst>
          </p:cNvPr>
          <p:cNvCxnSpPr>
            <a:cxnSpLocks/>
            <a:endCxn id="14" idx="0"/>
          </p:cNvCxnSpPr>
          <p:nvPr/>
        </p:nvCxnSpPr>
        <p:spPr>
          <a:xfrm>
            <a:off x="8691237" y="2313984"/>
            <a:ext cx="1" cy="1138949"/>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14DA6EB-449E-4FBD-AF6B-81F826C23176}"/>
              </a:ext>
            </a:extLst>
          </p:cNvPr>
          <p:cNvCxnSpPr>
            <a:cxnSpLocks/>
            <a:endCxn id="17" idx="0"/>
          </p:cNvCxnSpPr>
          <p:nvPr/>
        </p:nvCxnSpPr>
        <p:spPr>
          <a:xfrm>
            <a:off x="10712390" y="2322959"/>
            <a:ext cx="0" cy="110604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A8830FE6-2419-44A8-A3D8-2D2A1B026001}"/>
              </a:ext>
            </a:extLst>
          </p:cNvPr>
          <p:cNvSpPr txBox="1"/>
          <p:nvPr/>
        </p:nvSpPr>
        <p:spPr>
          <a:xfrm>
            <a:off x="8464284" y="2966832"/>
            <a:ext cx="2512351" cy="369332"/>
          </a:xfrm>
          <a:prstGeom prst="rect">
            <a:avLst/>
          </a:prstGeom>
          <a:noFill/>
        </p:spPr>
        <p:txBody>
          <a:bodyPr wrap="square" rtlCol="0">
            <a:spAutoFit/>
          </a:bodyPr>
          <a:lstStyle/>
          <a:p>
            <a:pPr algn="ctr"/>
            <a:r>
              <a:rPr lang="en-US" b="1" dirty="0"/>
              <a:t>EDGE LAYER</a:t>
            </a:r>
          </a:p>
        </p:txBody>
      </p:sp>
      <p:cxnSp>
        <p:nvCxnSpPr>
          <p:cNvPr id="43" name="Straight Arrow Connector 42">
            <a:extLst>
              <a:ext uri="{FF2B5EF4-FFF2-40B4-BE49-F238E27FC236}">
                <a16:creationId xmlns:a16="http://schemas.microsoft.com/office/drawing/2014/main" id="{C9242BB1-65DC-40E0-9254-65958B374B51}"/>
              </a:ext>
            </a:extLst>
          </p:cNvPr>
          <p:cNvCxnSpPr>
            <a:cxnSpLocks/>
          </p:cNvCxnSpPr>
          <p:nvPr/>
        </p:nvCxnSpPr>
        <p:spPr>
          <a:xfrm>
            <a:off x="9720460" y="3336164"/>
            <a:ext cx="0" cy="7885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E09F89E9-767F-48E8-8830-D1725347B6CD}"/>
              </a:ext>
            </a:extLst>
          </p:cNvPr>
          <p:cNvCxnSpPr>
            <a:cxnSpLocks/>
          </p:cNvCxnSpPr>
          <p:nvPr/>
        </p:nvCxnSpPr>
        <p:spPr>
          <a:xfrm flipV="1">
            <a:off x="9712947" y="2313984"/>
            <a:ext cx="7513" cy="6528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C352AFF1-3273-4B17-9378-BAEDCDE5F9EE}"/>
              </a:ext>
            </a:extLst>
          </p:cNvPr>
          <p:cNvCxnSpPr>
            <a:cxnSpLocks/>
            <a:endCxn id="2058" idx="0"/>
          </p:cNvCxnSpPr>
          <p:nvPr/>
        </p:nvCxnSpPr>
        <p:spPr>
          <a:xfrm>
            <a:off x="9790322" y="4776109"/>
            <a:ext cx="0" cy="764958"/>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A0A2463-5BF5-4932-AEEE-8CFC3B4D268C}"/>
              </a:ext>
            </a:extLst>
          </p:cNvPr>
          <p:cNvSpPr txBox="1"/>
          <p:nvPr/>
        </p:nvSpPr>
        <p:spPr>
          <a:xfrm>
            <a:off x="8605452" y="4965907"/>
            <a:ext cx="2230016" cy="369332"/>
          </a:xfrm>
          <a:prstGeom prst="rect">
            <a:avLst/>
          </a:prstGeom>
          <a:solidFill>
            <a:schemeClr val="bg1"/>
          </a:solidFill>
        </p:spPr>
        <p:txBody>
          <a:bodyPr wrap="square" rtlCol="0">
            <a:spAutoFit/>
          </a:bodyPr>
          <a:lstStyle/>
          <a:p>
            <a:pPr algn="ctr"/>
            <a:r>
              <a:rPr lang="en-US" b="1" dirty="0"/>
              <a:t>IoT DEVICES</a:t>
            </a:r>
          </a:p>
        </p:txBody>
      </p:sp>
    </p:spTree>
    <p:extLst>
      <p:ext uri="{BB962C8B-B14F-4D97-AF65-F5344CB8AC3E}">
        <p14:creationId xmlns:p14="http://schemas.microsoft.com/office/powerpoint/2010/main" val="2503381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5ACC1-AE66-4B5B-B5B4-C2CF6A1D8FE8}"/>
              </a:ext>
            </a:extLst>
          </p:cNvPr>
          <p:cNvSpPr>
            <a:spLocks noGrp="1"/>
          </p:cNvSpPr>
          <p:nvPr>
            <p:ph type="title"/>
          </p:nvPr>
        </p:nvSpPr>
        <p:spPr/>
        <p:txBody>
          <a:bodyPr/>
          <a:lstStyle/>
          <a:p>
            <a:r>
              <a:rPr lang="en-US" dirty="0">
                <a:cs typeface="Calibri Light"/>
              </a:rPr>
              <a:t>Problem Statement and Motivation</a:t>
            </a:r>
            <a:endParaRPr lang="en-US" dirty="0"/>
          </a:p>
        </p:txBody>
      </p:sp>
      <p:sp>
        <p:nvSpPr>
          <p:cNvPr id="3" name="Content Placeholder 2">
            <a:extLst>
              <a:ext uri="{FF2B5EF4-FFF2-40B4-BE49-F238E27FC236}">
                <a16:creationId xmlns:a16="http://schemas.microsoft.com/office/drawing/2014/main" id="{36FD0BFD-2134-40B8-9C20-2444B066A751}"/>
              </a:ext>
            </a:extLst>
          </p:cNvPr>
          <p:cNvSpPr>
            <a:spLocks noGrp="1"/>
          </p:cNvSpPr>
          <p:nvPr>
            <p:ph idx="1"/>
          </p:nvPr>
        </p:nvSpPr>
        <p:spPr>
          <a:xfrm>
            <a:off x="838200" y="1819469"/>
            <a:ext cx="8240486" cy="4264089"/>
          </a:xfrm>
        </p:spPr>
        <p:txBody>
          <a:bodyPr vert="horz" lIns="91440" tIns="45720" rIns="91440" bIns="45720" rtlCol="0" anchor="t">
            <a:normAutofit fontScale="92500" lnSpcReduction="20000"/>
          </a:bodyPr>
          <a:lstStyle/>
          <a:p>
            <a:r>
              <a:rPr lang="en-US" dirty="0"/>
              <a:t>The current state of traffic surveillance system requires: </a:t>
            </a:r>
          </a:p>
          <a:p>
            <a:pPr lvl="1"/>
            <a:r>
              <a:rPr lang="en-US" dirty="0"/>
              <a:t>large storage space to save monitored streams</a:t>
            </a:r>
          </a:p>
          <a:p>
            <a:pPr lvl="1"/>
            <a:r>
              <a:rPr lang="en-US" dirty="0"/>
              <a:t>manual inspection for tracking suspicious vehicles</a:t>
            </a:r>
          </a:p>
          <a:p>
            <a:pPr lvl="1"/>
            <a:r>
              <a:rPr lang="en-US" dirty="0"/>
              <a:t>high latency</a:t>
            </a:r>
          </a:p>
          <a:p>
            <a:endParaRPr lang="en-US" dirty="0"/>
          </a:p>
          <a:p>
            <a:r>
              <a:rPr lang="en-US" dirty="0"/>
              <a:t>The research proposes a novel way of:</a:t>
            </a:r>
          </a:p>
          <a:p>
            <a:pPr lvl="1"/>
            <a:r>
              <a:rPr lang="en-US" dirty="0"/>
              <a:t>leveraging Edge Computing to create a network of smart traffic cameras</a:t>
            </a:r>
          </a:p>
          <a:p>
            <a:pPr lvl="1"/>
            <a:r>
              <a:rPr lang="en-US" dirty="0"/>
              <a:t>storing space-time trajectories for optimum space usage and </a:t>
            </a:r>
            <a:r>
              <a:rPr lang="en-US"/>
              <a:t>faster query responses.</a:t>
            </a:r>
            <a:endParaRPr lang="en-US">
              <a:cs typeface="Calibri"/>
            </a:endParaRPr>
          </a:p>
          <a:p>
            <a:pPr marL="457200" lvl="1" indent="0">
              <a:buNone/>
            </a:pPr>
            <a:endParaRPr lang="en-US" dirty="0">
              <a:cs typeface="Calibri" panose="020F0502020204030204"/>
            </a:endParaRPr>
          </a:p>
          <a:p>
            <a:r>
              <a:rPr lang="en-US">
                <a:cs typeface="Calibri" panose="020F0502020204030204"/>
              </a:rPr>
              <a:t>Existing technologies:</a:t>
            </a:r>
            <a:endParaRPr lang="en-US" dirty="0">
              <a:cs typeface="Calibri" panose="020F0502020204030204"/>
            </a:endParaRPr>
          </a:p>
          <a:p>
            <a:pPr lvl="1"/>
            <a:r>
              <a:rPr lang="en-US">
                <a:cs typeface="Calibri" panose="020F0502020204030204"/>
              </a:rPr>
              <a:t> Alert-based traffic surveillance</a:t>
            </a:r>
          </a:p>
          <a:p>
            <a:pPr marL="0" indent="0">
              <a:buNone/>
            </a:pPr>
            <a:endParaRPr lang="en-US" dirty="0">
              <a:cs typeface="Calibri" panose="020F0502020204030204"/>
            </a:endParaRPr>
          </a:p>
        </p:txBody>
      </p:sp>
      <p:pic>
        <p:nvPicPr>
          <p:cNvPr id="3076" name="Picture 4" descr="Related image">
            <a:extLst>
              <a:ext uri="{FF2B5EF4-FFF2-40B4-BE49-F238E27FC236}">
                <a16:creationId xmlns:a16="http://schemas.microsoft.com/office/drawing/2014/main" id="{E9E72159-BD24-4D0A-9205-E2461D4789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7104" y="1690688"/>
            <a:ext cx="3147786" cy="2133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812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B622A-9824-4996-97BA-258ED1F44519}"/>
              </a:ext>
            </a:extLst>
          </p:cNvPr>
          <p:cNvSpPr>
            <a:spLocks noGrp="1"/>
          </p:cNvSpPr>
          <p:nvPr>
            <p:ph type="title"/>
          </p:nvPr>
        </p:nvSpPr>
        <p:spPr/>
        <p:txBody>
          <a:bodyPr/>
          <a:lstStyle/>
          <a:p>
            <a:r>
              <a:rPr lang="en-US" dirty="0">
                <a:cs typeface="Calibri Light"/>
              </a:rPr>
              <a:t>Goals</a:t>
            </a:r>
            <a:endParaRPr lang="en-US" dirty="0"/>
          </a:p>
        </p:txBody>
      </p:sp>
      <p:sp>
        <p:nvSpPr>
          <p:cNvPr id="3" name="Content Placeholder 2">
            <a:extLst>
              <a:ext uri="{FF2B5EF4-FFF2-40B4-BE49-F238E27FC236}">
                <a16:creationId xmlns:a16="http://schemas.microsoft.com/office/drawing/2014/main" id="{64483098-C1DF-419C-B34C-38A014AC9650}"/>
              </a:ext>
            </a:extLst>
          </p:cNvPr>
          <p:cNvSpPr>
            <a:spLocks noGrp="1"/>
          </p:cNvSpPr>
          <p:nvPr>
            <p:ph idx="1"/>
          </p:nvPr>
        </p:nvSpPr>
        <p:spPr>
          <a:xfrm>
            <a:off x="838200" y="1825625"/>
            <a:ext cx="10515600" cy="1309461"/>
          </a:xfrm>
        </p:spPr>
        <p:txBody>
          <a:bodyPr vert="horz" lIns="91440" tIns="45720" rIns="91440" bIns="45720" rtlCol="0" anchor="t">
            <a:normAutofit fontScale="92500" lnSpcReduction="10000"/>
          </a:bodyPr>
          <a:lstStyle/>
          <a:p>
            <a:r>
              <a:rPr lang="en-US" dirty="0"/>
              <a:t>Create a Publish-Subscribe(Pub-Sub) policy for cameras in the </a:t>
            </a:r>
            <a:r>
              <a:rPr lang="en-US"/>
              <a:t>network.</a:t>
            </a:r>
            <a:endParaRPr lang="en-US" dirty="0"/>
          </a:p>
          <a:p>
            <a:r>
              <a:rPr lang="en-US" dirty="0"/>
              <a:t>Forward propagation of vehicle information.</a:t>
            </a:r>
          </a:p>
          <a:p>
            <a:r>
              <a:rPr lang="en-US" dirty="0"/>
              <a:t>Automatic static camera topology management.</a:t>
            </a:r>
          </a:p>
          <a:p>
            <a:endParaRPr lang="en-US" dirty="0"/>
          </a:p>
          <a:p>
            <a:pPr marL="0" indent="0">
              <a:buNone/>
            </a:pPr>
            <a:endParaRPr lang="en-US" dirty="0"/>
          </a:p>
        </p:txBody>
      </p:sp>
      <p:sp>
        <p:nvSpPr>
          <p:cNvPr id="4" name="Title 1">
            <a:extLst>
              <a:ext uri="{FF2B5EF4-FFF2-40B4-BE49-F238E27FC236}">
                <a16:creationId xmlns:a16="http://schemas.microsoft.com/office/drawing/2014/main" id="{27FF1564-9007-46B1-A49C-D69E8155A501}"/>
              </a:ext>
            </a:extLst>
          </p:cNvPr>
          <p:cNvSpPr txBox="1">
            <a:spLocks/>
          </p:cNvSpPr>
          <p:nvPr/>
        </p:nvSpPr>
        <p:spPr>
          <a:xfrm>
            <a:off x="838200" y="3135086"/>
            <a:ext cx="10515600" cy="8662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cs typeface="Calibri Light"/>
              </a:rPr>
              <a:t>Technical Challenges</a:t>
            </a:r>
            <a:endParaRPr lang="en-US" dirty="0"/>
          </a:p>
        </p:txBody>
      </p:sp>
      <p:sp>
        <p:nvSpPr>
          <p:cNvPr id="5" name="Content Placeholder 2">
            <a:extLst>
              <a:ext uri="{FF2B5EF4-FFF2-40B4-BE49-F238E27FC236}">
                <a16:creationId xmlns:a16="http://schemas.microsoft.com/office/drawing/2014/main" id="{6FD5A822-EFCF-497D-A294-EE1B8D11CFE0}"/>
              </a:ext>
            </a:extLst>
          </p:cNvPr>
          <p:cNvSpPr txBox="1">
            <a:spLocks/>
          </p:cNvSpPr>
          <p:nvPr/>
        </p:nvSpPr>
        <p:spPr>
          <a:xfrm>
            <a:off x="968828" y="4133396"/>
            <a:ext cx="10515600" cy="13094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Synchronization and singularity of information in the network.</a:t>
            </a:r>
          </a:p>
          <a:p>
            <a:r>
              <a:rPr lang="en-US" sz="2600" dirty="0"/>
              <a:t>Ability to extract information from the video feed spontaneously using compute resources of the Edge node.</a:t>
            </a:r>
          </a:p>
          <a:p>
            <a:endParaRPr lang="en-US" sz="2600" dirty="0"/>
          </a:p>
          <a:p>
            <a:pPr marL="0" indent="0">
              <a:buFont typeface="Arial" panose="020B0604020202020204" pitchFamily="34" charset="0"/>
              <a:buNone/>
            </a:pPr>
            <a:endParaRPr lang="en-US" sz="2600" dirty="0"/>
          </a:p>
        </p:txBody>
      </p:sp>
    </p:spTree>
    <p:extLst>
      <p:ext uri="{BB962C8B-B14F-4D97-AF65-F5344CB8AC3E}">
        <p14:creationId xmlns:p14="http://schemas.microsoft.com/office/powerpoint/2010/main" val="2914812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43615-8BD5-4662-AF1D-CA2BF996AB04}"/>
              </a:ext>
            </a:extLst>
          </p:cNvPr>
          <p:cNvSpPr>
            <a:spLocks noGrp="1"/>
          </p:cNvSpPr>
          <p:nvPr>
            <p:ph type="title"/>
          </p:nvPr>
        </p:nvSpPr>
        <p:spPr/>
        <p:txBody>
          <a:bodyPr/>
          <a:lstStyle/>
          <a:p>
            <a:r>
              <a:rPr lang="en-US" dirty="0"/>
              <a:t>Pub-Sub Camera Communication Policy</a:t>
            </a:r>
          </a:p>
        </p:txBody>
      </p:sp>
      <p:sp>
        <p:nvSpPr>
          <p:cNvPr id="3" name="Content Placeholder 2">
            <a:extLst>
              <a:ext uri="{FF2B5EF4-FFF2-40B4-BE49-F238E27FC236}">
                <a16:creationId xmlns:a16="http://schemas.microsoft.com/office/drawing/2014/main" id="{2AF4F006-2949-47FA-AA77-0906A0376EEA}"/>
              </a:ext>
            </a:extLst>
          </p:cNvPr>
          <p:cNvSpPr>
            <a:spLocks noGrp="1"/>
          </p:cNvSpPr>
          <p:nvPr>
            <p:ph idx="1"/>
          </p:nvPr>
        </p:nvSpPr>
        <p:spPr>
          <a:xfrm>
            <a:off x="838201" y="1825625"/>
            <a:ext cx="10515600" cy="4351338"/>
          </a:xfrm>
        </p:spPr>
        <p:txBody>
          <a:bodyPr/>
          <a:lstStyle/>
          <a:p>
            <a:r>
              <a:rPr lang="en-US" dirty="0"/>
              <a:t>Each camera subscribes to a topic for receiving message.</a:t>
            </a:r>
          </a:p>
          <a:p>
            <a:r>
              <a:rPr lang="en-US" dirty="0"/>
              <a:t>Each camera segregates messages into classes and publishes them on the queue.</a:t>
            </a:r>
          </a:p>
          <a:p>
            <a:r>
              <a:rPr lang="en-US" dirty="0"/>
              <a:t>Message is the vehicle activity in the range of the camera.</a:t>
            </a:r>
          </a:p>
          <a:p>
            <a:pPr marL="0" indent="0">
              <a:buNone/>
            </a:pPr>
            <a:endParaRPr lang="en-US" dirty="0"/>
          </a:p>
          <a:p>
            <a:pPr marL="0" indent="0">
              <a:buNone/>
            </a:pPr>
            <a:r>
              <a:rPr lang="en-US" dirty="0"/>
              <a:t>Why Pub-Sub?</a:t>
            </a:r>
          </a:p>
          <a:p>
            <a:r>
              <a:rPr lang="en-US" dirty="0"/>
              <a:t>To achieve loose coupling in the network of cameras.</a:t>
            </a:r>
          </a:p>
        </p:txBody>
      </p:sp>
    </p:spTree>
    <p:extLst>
      <p:ext uri="{BB962C8B-B14F-4D97-AF65-F5344CB8AC3E}">
        <p14:creationId xmlns:p14="http://schemas.microsoft.com/office/powerpoint/2010/main" val="1286809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EF3B8-516E-4D6D-9C23-2A8F89BE97BD}"/>
              </a:ext>
            </a:extLst>
          </p:cNvPr>
          <p:cNvSpPr>
            <a:spLocks noGrp="1"/>
          </p:cNvSpPr>
          <p:nvPr>
            <p:ph type="title"/>
          </p:nvPr>
        </p:nvSpPr>
        <p:spPr/>
        <p:txBody>
          <a:bodyPr/>
          <a:lstStyle/>
          <a:p>
            <a:r>
              <a:rPr lang="en-US" dirty="0"/>
              <a:t>Problem with Pub-Sub</a:t>
            </a:r>
          </a:p>
        </p:txBody>
      </p:sp>
      <p:sp>
        <p:nvSpPr>
          <p:cNvPr id="4" name="Content Placeholder 2">
            <a:extLst>
              <a:ext uri="{FF2B5EF4-FFF2-40B4-BE49-F238E27FC236}">
                <a16:creationId xmlns:a16="http://schemas.microsoft.com/office/drawing/2014/main" id="{75469BA2-B5BA-4E27-B807-F903F3CC1CDA}"/>
              </a:ext>
            </a:extLst>
          </p:cNvPr>
          <p:cNvSpPr>
            <a:spLocks noGrp="1"/>
          </p:cNvSpPr>
          <p:nvPr>
            <p:ph idx="1"/>
          </p:nvPr>
        </p:nvSpPr>
        <p:spPr>
          <a:xfrm>
            <a:off x="838200" y="1825625"/>
            <a:ext cx="10515600" cy="1712232"/>
          </a:xfrm>
        </p:spPr>
        <p:txBody>
          <a:bodyPr vert="horz" lIns="91440" tIns="45720" rIns="91440" bIns="45720" rtlCol="0" anchor="t">
            <a:normAutofit/>
          </a:bodyPr>
          <a:lstStyle/>
          <a:p>
            <a:r>
              <a:rPr lang="en-US" dirty="0"/>
              <a:t>Performance declines with the growing size of the camera distribution.</a:t>
            </a:r>
          </a:p>
          <a:p>
            <a:r>
              <a:rPr lang="en-US" dirty="0"/>
              <a:t>Broadcast leads into wasteful network bandwidth.</a:t>
            </a:r>
            <a:endParaRPr lang="en-US" dirty="0">
              <a:cs typeface="Calibri"/>
            </a:endParaRPr>
          </a:p>
          <a:p>
            <a:pPr marL="0" indent="0">
              <a:buNone/>
            </a:pPr>
            <a:endParaRPr lang="en-US" dirty="0"/>
          </a:p>
          <a:p>
            <a:pPr marL="0" indent="0">
              <a:buNone/>
            </a:pPr>
            <a:endParaRPr lang="en-US" dirty="0"/>
          </a:p>
          <a:p>
            <a:pPr marL="0" indent="0">
              <a:buNone/>
            </a:pPr>
            <a:endParaRPr lang="en-US" dirty="0"/>
          </a:p>
          <a:p>
            <a:endParaRPr lang="en-US" dirty="0"/>
          </a:p>
        </p:txBody>
      </p:sp>
      <p:sp>
        <p:nvSpPr>
          <p:cNvPr id="5" name="Title 1">
            <a:extLst>
              <a:ext uri="{FF2B5EF4-FFF2-40B4-BE49-F238E27FC236}">
                <a16:creationId xmlns:a16="http://schemas.microsoft.com/office/drawing/2014/main" id="{F8C62997-1FB6-45F5-9385-ADEEBF2A39D2}"/>
              </a:ext>
            </a:extLst>
          </p:cNvPr>
          <p:cNvSpPr txBox="1">
            <a:spLocks/>
          </p:cNvSpPr>
          <p:nvPr/>
        </p:nvSpPr>
        <p:spPr>
          <a:xfrm>
            <a:off x="838200" y="34290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How do we address this problem?</a:t>
            </a:r>
          </a:p>
        </p:txBody>
      </p:sp>
      <p:sp>
        <p:nvSpPr>
          <p:cNvPr id="6" name="Content Placeholder 2">
            <a:extLst>
              <a:ext uri="{FF2B5EF4-FFF2-40B4-BE49-F238E27FC236}">
                <a16:creationId xmlns:a16="http://schemas.microsoft.com/office/drawing/2014/main" id="{6B9F1897-B146-4491-92FA-02EEF96302C1}"/>
              </a:ext>
            </a:extLst>
          </p:cNvPr>
          <p:cNvSpPr txBox="1">
            <a:spLocks/>
          </p:cNvSpPr>
          <p:nvPr/>
        </p:nvSpPr>
        <p:spPr>
          <a:xfrm>
            <a:off x="838200" y="4606471"/>
            <a:ext cx="10515600" cy="5347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Forward Propagation in a geographically restricted region.</a:t>
            </a:r>
          </a:p>
        </p:txBody>
      </p:sp>
    </p:spTree>
    <p:extLst>
      <p:ext uri="{BB962C8B-B14F-4D97-AF65-F5344CB8AC3E}">
        <p14:creationId xmlns:p14="http://schemas.microsoft.com/office/powerpoint/2010/main" val="319868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5225C-E79C-48CD-A8DF-51BCE71EF624}"/>
              </a:ext>
            </a:extLst>
          </p:cNvPr>
          <p:cNvSpPr>
            <a:spLocks noGrp="1"/>
          </p:cNvSpPr>
          <p:nvPr>
            <p:ph type="title"/>
          </p:nvPr>
        </p:nvSpPr>
        <p:spPr/>
        <p:txBody>
          <a:bodyPr/>
          <a:lstStyle/>
          <a:p>
            <a:r>
              <a:rPr lang="en-US" dirty="0"/>
              <a:t>Forward Propagation</a:t>
            </a:r>
          </a:p>
        </p:txBody>
      </p:sp>
      <p:sp>
        <p:nvSpPr>
          <p:cNvPr id="3" name="Content Placeholder 2">
            <a:extLst>
              <a:ext uri="{FF2B5EF4-FFF2-40B4-BE49-F238E27FC236}">
                <a16:creationId xmlns:a16="http://schemas.microsoft.com/office/drawing/2014/main" id="{74426578-BE9B-49B7-9566-AEEEE7E14162}"/>
              </a:ext>
            </a:extLst>
          </p:cNvPr>
          <p:cNvSpPr>
            <a:spLocks noGrp="1"/>
          </p:cNvSpPr>
          <p:nvPr>
            <p:ph idx="1"/>
          </p:nvPr>
        </p:nvSpPr>
        <p:spPr>
          <a:xfrm>
            <a:off x="838200" y="1825625"/>
            <a:ext cx="10515600" cy="4351338"/>
          </a:xfrm>
        </p:spPr>
        <p:txBody>
          <a:bodyPr/>
          <a:lstStyle/>
          <a:p>
            <a:r>
              <a:rPr lang="en-US" dirty="0"/>
              <a:t>Upon detection of a vehicle, the metadata is passed on to downstream cameras in a neighborhood to help with re-identification.</a:t>
            </a:r>
          </a:p>
          <a:p>
            <a:r>
              <a:rPr lang="en-US" dirty="0"/>
              <a:t>The number of downstream cameras are finite in a given region for a particular camera.</a:t>
            </a:r>
          </a:p>
          <a:p>
            <a:r>
              <a:rPr lang="en-US" dirty="0"/>
              <a:t>The current camera is appended to the partial trajectory of the vehicle to form its path.</a:t>
            </a:r>
            <a:br>
              <a:rPr lang="en-US" dirty="0"/>
            </a:br>
            <a:endParaRPr lang="en-US" dirty="0"/>
          </a:p>
          <a:p>
            <a:endParaRPr lang="en-US" dirty="0"/>
          </a:p>
        </p:txBody>
      </p:sp>
    </p:spTree>
    <p:extLst>
      <p:ext uri="{BB962C8B-B14F-4D97-AF65-F5344CB8AC3E}">
        <p14:creationId xmlns:p14="http://schemas.microsoft.com/office/powerpoint/2010/main" val="2778034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E1AFF-F195-4CCC-803C-B10142213D86}"/>
              </a:ext>
            </a:extLst>
          </p:cNvPr>
          <p:cNvSpPr>
            <a:spLocks noGrp="1"/>
          </p:cNvSpPr>
          <p:nvPr>
            <p:ph type="title"/>
          </p:nvPr>
        </p:nvSpPr>
        <p:spPr/>
        <p:txBody>
          <a:bodyPr/>
          <a:lstStyle/>
          <a:p>
            <a:r>
              <a:rPr lang="en-US" dirty="0"/>
              <a:t>Forward Propagation To Generate Vehicle Trajectory</a:t>
            </a:r>
          </a:p>
        </p:txBody>
      </p:sp>
      <p:pic>
        <p:nvPicPr>
          <p:cNvPr id="4" name="Picture 2" descr="Related image">
            <a:extLst>
              <a:ext uri="{FF2B5EF4-FFF2-40B4-BE49-F238E27FC236}">
                <a16:creationId xmlns:a16="http://schemas.microsoft.com/office/drawing/2014/main" id="{19CCE182-4BF6-4BEE-A10A-5C4E6EFA44F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7390" y="1975904"/>
            <a:ext cx="736941" cy="734638"/>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3D5A982-4CFF-42AF-B666-74DFFD980EF1}"/>
              </a:ext>
            </a:extLst>
          </p:cNvPr>
          <p:cNvSpPr/>
          <p:nvPr/>
        </p:nvSpPr>
        <p:spPr>
          <a:xfrm>
            <a:off x="468087" y="2950029"/>
            <a:ext cx="11255828" cy="13255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804B1968-1365-4CCD-9874-17FE2F86350A}"/>
              </a:ext>
            </a:extLst>
          </p:cNvPr>
          <p:cNvCxnSpPr/>
          <p:nvPr/>
        </p:nvCxnSpPr>
        <p:spPr>
          <a:xfrm>
            <a:off x="544286" y="3069771"/>
            <a:ext cx="11027228"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AB68C2-4768-4607-A449-82D178356F2B}"/>
              </a:ext>
            </a:extLst>
          </p:cNvPr>
          <p:cNvCxnSpPr/>
          <p:nvPr/>
        </p:nvCxnSpPr>
        <p:spPr>
          <a:xfrm>
            <a:off x="582386" y="3612810"/>
            <a:ext cx="11027228" cy="0"/>
          </a:xfrm>
          <a:prstGeom prst="line">
            <a:avLst/>
          </a:prstGeom>
          <a:ln w="4445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1" name="Group 10">
            <a:extLst>
              <a:ext uri="{FF2B5EF4-FFF2-40B4-BE49-F238E27FC236}">
                <a16:creationId xmlns:a16="http://schemas.microsoft.com/office/drawing/2014/main" id="{F62FB310-9F36-4549-8808-6B4A323CEEDC}"/>
              </a:ext>
            </a:extLst>
          </p:cNvPr>
          <p:cNvGrpSpPr/>
          <p:nvPr/>
        </p:nvGrpSpPr>
        <p:grpSpPr>
          <a:xfrm rot="5400000">
            <a:off x="4584618" y="4855265"/>
            <a:ext cx="2707077" cy="1308245"/>
            <a:chOff x="468087" y="2950029"/>
            <a:chExt cx="11255828" cy="1325563"/>
          </a:xfrm>
        </p:grpSpPr>
        <p:sp>
          <p:nvSpPr>
            <p:cNvPr id="12" name="Rectangle 11">
              <a:extLst>
                <a:ext uri="{FF2B5EF4-FFF2-40B4-BE49-F238E27FC236}">
                  <a16:creationId xmlns:a16="http://schemas.microsoft.com/office/drawing/2014/main" id="{78D8C85A-E71F-4165-996A-4116F31B0153}"/>
                </a:ext>
              </a:extLst>
            </p:cNvPr>
            <p:cNvSpPr/>
            <p:nvPr/>
          </p:nvSpPr>
          <p:spPr>
            <a:xfrm>
              <a:off x="468087" y="2950029"/>
              <a:ext cx="11255828" cy="13255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8F364637-E66D-4EE1-A20B-D2F9D704D191}"/>
                </a:ext>
              </a:extLst>
            </p:cNvPr>
            <p:cNvCxnSpPr/>
            <p:nvPr/>
          </p:nvCxnSpPr>
          <p:spPr>
            <a:xfrm>
              <a:off x="544286" y="3069771"/>
              <a:ext cx="11027228"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4085B39-D068-4D96-8AB6-BED34A9E04DB}"/>
                </a:ext>
              </a:extLst>
            </p:cNvPr>
            <p:cNvCxnSpPr/>
            <p:nvPr/>
          </p:nvCxnSpPr>
          <p:spPr>
            <a:xfrm>
              <a:off x="544286" y="4136571"/>
              <a:ext cx="11027228"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1FD50D9-C24E-4F43-9C62-4AA2F9114020}"/>
                </a:ext>
              </a:extLst>
            </p:cNvPr>
            <p:cNvCxnSpPr/>
            <p:nvPr/>
          </p:nvCxnSpPr>
          <p:spPr>
            <a:xfrm>
              <a:off x="582386" y="3612810"/>
              <a:ext cx="11027228" cy="0"/>
            </a:xfrm>
            <a:prstGeom prst="line">
              <a:avLst/>
            </a:prstGeom>
            <a:ln w="4445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cxnSp>
        <p:nvCxnSpPr>
          <p:cNvPr id="8" name="Straight Connector 7">
            <a:extLst>
              <a:ext uri="{FF2B5EF4-FFF2-40B4-BE49-F238E27FC236}">
                <a16:creationId xmlns:a16="http://schemas.microsoft.com/office/drawing/2014/main" id="{59A08974-CD7B-4C8E-A3B2-B23844D01A13}"/>
              </a:ext>
            </a:extLst>
          </p:cNvPr>
          <p:cNvCxnSpPr>
            <a:cxnSpLocks/>
          </p:cNvCxnSpPr>
          <p:nvPr/>
        </p:nvCxnSpPr>
        <p:spPr>
          <a:xfrm>
            <a:off x="544286" y="4186012"/>
            <a:ext cx="487011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4AB38A-3007-404C-A254-5DA4102D48A9}"/>
              </a:ext>
            </a:extLst>
          </p:cNvPr>
          <p:cNvCxnSpPr>
            <a:cxnSpLocks/>
          </p:cNvCxnSpPr>
          <p:nvPr/>
        </p:nvCxnSpPr>
        <p:spPr>
          <a:xfrm>
            <a:off x="6455224" y="4158347"/>
            <a:ext cx="5029205" cy="9145"/>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Picture 2" descr="Related image">
            <a:extLst>
              <a:ext uri="{FF2B5EF4-FFF2-40B4-BE49-F238E27FC236}">
                <a16:creationId xmlns:a16="http://schemas.microsoft.com/office/drawing/2014/main" id="{48816F48-3191-41E9-BCE9-8C4B8A7CC50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11476" y="1975904"/>
            <a:ext cx="736941" cy="734638"/>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23" name="Picture 2" descr="Related image">
            <a:extLst>
              <a:ext uri="{FF2B5EF4-FFF2-40B4-BE49-F238E27FC236}">
                <a16:creationId xmlns:a16="http://schemas.microsoft.com/office/drawing/2014/main" id="{4CB5817C-3BA5-4BD8-AB3E-B86D956CB23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95999" y="4729051"/>
            <a:ext cx="736941" cy="734638"/>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3080" name="Picture 8" descr="Related image">
            <a:extLst>
              <a:ext uri="{FF2B5EF4-FFF2-40B4-BE49-F238E27FC236}">
                <a16:creationId xmlns:a16="http://schemas.microsoft.com/office/drawing/2014/main" id="{0BD33730-80A7-419C-8B17-7E61B50B8DF6}"/>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foregroundMark x1="26400" y1="54389" x2="26400" y2="54389"/>
                        <a14:foregroundMark x1="48600" y1="56627" x2="48600" y2="56627"/>
                        <a14:foregroundMark x1="76300" y1="51979" x2="76300" y2="51979"/>
                        <a14:foregroundMark x1="72200" y1="31325" x2="72200" y2="31325"/>
                        <a14:foregroundMark x1="67200" y1="26850" x2="67200" y2="26850"/>
                        <a14:foregroundMark x1="57900" y1="25990" x2="57900" y2="25990"/>
                        <a14:foregroundMark x1="48600" y1="28571" x2="48600" y2="28571"/>
                        <a14:foregroundMark x1="53900" y1="19105" x2="53900" y2="19105"/>
                        <a14:foregroundMark x1="60800" y1="18933" x2="60800" y2="18933"/>
                        <a14:foregroundMark x1="81800" y1="49398" x2="81800" y2="49398"/>
                        <a14:foregroundMark x1="38900" y1="48193" x2="38900" y2="48193"/>
                        <a14:foregroundMark x1="40000" y1="59380" x2="40000" y2="59380"/>
                        <a14:foregroundMark x1="27900" y1="44923" x2="27900" y2="44923"/>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873868" y="2824564"/>
            <a:ext cx="2713411" cy="1576492"/>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F957CA2B-702E-4873-B424-E2E154DA894E}"/>
              </a:ext>
            </a:extLst>
          </p:cNvPr>
          <p:cNvSpPr txBox="1"/>
          <p:nvPr/>
        </p:nvSpPr>
        <p:spPr>
          <a:xfrm flipH="1">
            <a:off x="1147390" y="2064142"/>
            <a:ext cx="279401" cy="369332"/>
          </a:xfrm>
          <a:prstGeom prst="rect">
            <a:avLst/>
          </a:prstGeom>
          <a:noFill/>
        </p:spPr>
        <p:txBody>
          <a:bodyPr wrap="square" rtlCol="0">
            <a:spAutoFit/>
          </a:bodyPr>
          <a:lstStyle/>
          <a:p>
            <a:r>
              <a:rPr lang="en-US" dirty="0">
                <a:solidFill>
                  <a:srgbClr val="FF0000"/>
                </a:solidFill>
              </a:rPr>
              <a:t>A</a:t>
            </a:r>
          </a:p>
        </p:txBody>
      </p:sp>
      <p:sp>
        <p:nvSpPr>
          <p:cNvPr id="29" name="TextBox 28">
            <a:extLst>
              <a:ext uri="{FF2B5EF4-FFF2-40B4-BE49-F238E27FC236}">
                <a16:creationId xmlns:a16="http://schemas.microsoft.com/office/drawing/2014/main" id="{047B9DC4-C1D7-43A5-B858-EC7AEA6303CC}"/>
              </a:ext>
            </a:extLst>
          </p:cNvPr>
          <p:cNvSpPr txBox="1"/>
          <p:nvPr/>
        </p:nvSpPr>
        <p:spPr>
          <a:xfrm flipH="1">
            <a:off x="4291627" y="4816085"/>
            <a:ext cx="279401" cy="369332"/>
          </a:xfrm>
          <a:prstGeom prst="rect">
            <a:avLst/>
          </a:prstGeom>
          <a:noFill/>
        </p:spPr>
        <p:txBody>
          <a:bodyPr wrap="square" rtlCol="0">
            <a:spAutoFit/>
          </a:bodyPr>
          <a:lstStyle/>
          <a:p>
            <a:r>
              <a:rPr lang="en-US" dirty="0">
                <a:solidFill>
                  <a:srgbClr val="FF0000"/>
                </a:solidFill>
              </a:rPr>
              <a:t>B</a:t>
            </a:r>
          </a:p>
        </p:txBody>
      </p:sp>
      <p:sp>
        <p:nvSpPr>
          <p:cNvPr id="30" name="TextBox 29">
            <a:extLst>
              <a:ext uri="{FF2B5EF4-FFF2-40B4-BE49-F238E27FC236}">
                <a16:creationId xmlns:a16="http://schemas.microsoft.com/office/drawing/2014/main" id="{1BF4B158-C896-4B20-AD13-9F1520678056}"/>
              </a:ext>
            </a:extLst>
          </p:cNvPr>
          <p:cNvSpPr txBox="1"/>
          <p:nvPr/>
        </p:nvSpPr>
        <p:spPr>
          <a:xfrm flipH="1">
            <a:off x="7711431" y="2072960"/>
            <a:ext cx="279401" cy="369332"/>
          </a:xfrm>
          <a:prstGeom prst="rect">
            <a:avLst/>
          </a:prstGeom>
          <a:noFill/>
        </p:spPr>
        <p:txBody>
          <a:bodyPr wrap="square" rtlCol="0">
            <a:spAutoFit/>
          </a:bodyPr>
          <a:lstStyle/>
          <a:p>
            <a:r>
              <a:rPr lang="en-US" dirty="0">
                <a:solidFill>
                  <a:srgbClr val="FF0000"/>
                </a:solidFill>
              </a:rPr>
              <a:t>C</a:t>
            </a:r>
          </a:p>
        </p:txBody>
      </p:sp>
      <p:graphicFrame>
        <p:nvGraphicFramePr>
          <p:cNvPr id="26" name="Table 25">
            <a:extLst>
              <a:ext uri="{FF2B5EF4-FFF2-40B4-BE49-F238E27FC236}">
                <a16:creationId xmlns:a16="http://schemas.microsoft.com/office/drawing/2014/main" id="{2C9FC0CD-0C2B-4F5D-B423-F138C92ED991}"/>
              </a:ext>
            </a:extLst>
          </p:cNvPr>
          <p:cNvGraphicFramePr>
            <a:graphicFrameLocks noGrp="1"/>
          </p:cNvGraphicFramePr>
          <p:nvPr>
            <p:extLst>
              <p:ext uri="{D42A27DB-BD31-4B8C-83A1-F6EECF244321}">
                <p14:modId xmlns:p14="http://schemas.microsoft.com/office/powerpoint/2010/main" val="3690454357"/>
              </p:ext>
            </p:extLst>
          </p:nvPr>
        </p:nvGraphicFramePr>
        <p:xfrm>
          <a:off x="1934541" y="2164399"/>
          <a:ext cx="2357086" cy="573982"/>
        </p:xfrm>
        <a:graphic>
          <a:graphicData uri="http://schemas.openxmlformats.org/drawingml/2006/table">
            <a:tbl>
              <a:tblPr firstRow="1" bandRow="1">
                <a:tableStyleId>{2D5ABB26-0587-4C30-8999-92F81FD0307C}</a:tableStyleId>
              </a:tblPr>
              <a:tblGrid>
                <a:gridCol w="1178543">
                  <a:extLst>
                    <a:ext uri="{9D8B030D-6E8A-4147-A177-3AD203B41FA5}">
                      <a16:colId xmlns:a16="http://schemas.microsoft.com/office/drawing/2014/main" val="27225244"/>
                    </a:ext>
                  </a:extLst>
                </a:gridCol>
                <a:gridCol w="1178543">
                  <a:extLst>
                    <a:ext uri="{9D8B030D-6E8A-4147-A177-3AD203B41FA5}">
                      <a16:colId xmlns:a16="http://schemas.microsoft.com/office/drawing/2014/main" val="1280111020"/>
                    </a:ext>
                  </a:extLst>
                </a:gridCol>
              </a:tblGrid>
              <a:tr h="223793">
                <a:tc>
                  <a:txBody>
                    <a:bodyPr/>
                    <a:lstStyle/>
                    <a:p>
                      <a:r>
                        <a:rPr lang="en-US" sz="1200" dirty="0"/>
                        <a:t>Signature</a:t>
                      </a:r>
                      <a:endParaRPr lang="en-US"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a:t>Ramblin</a:t>
                      </a:r>
                      <a:r>
                        <a:rPr lang="en-US" sz="1200" dirty="0"/>
                        <a:t>’ Wreck</a:t>
                      </a:r>
                      <a:endParaRPr lang="en-US"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2926265"/>
                  </a:ext>
                </a:extLst>
              </a:tr>
              <a:tr h="299662">
                <a:tc>
                  <a:txBody>
                    <a:bodyPr/>
                    <a:lstStyle/>
                    <a:p>
                      <a:r>
                        <a:rPr lang="en-US" sz="1200" dirty="0"/>
                        <a:t>Path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3708912"/>
                  </a:ext>
                </a:extLst>
              </a:tr>
            </a:tbl>
          </a:graphicData>
        </a:graphic>
      </p:graphicFrame>
      <p:sp>
        <p:nvSpPr>
          <p:cNvPr id="51" name="Freeform: Shape 50">
            <a:extLst>
              <a:ext uri="{FF2B5EF4-FFF2-40B4-BE49-F238E27FC236}">
                <a16:creationId xmlns:a16="http://schemas.microsoft.com/office/drawing/2014/main" id="{9D0F22A9-1F71-4345-B5D5-0CE340911CF5}"/>
              </a:ext>
            </a:extLst>
          </p:cNvPr>
          <p:cNvSpPr/>
          <p:nvPr/>
        </p:nvSpPr>
        <p:spPr>
          <a:xfrm>
            <a:off x="1513840" y="1487121"/>
            <a:ext cx="4087142" cy="3186479"/>
          </a:xfrm>
          <a:custGeom>
            <a:avLst/>
            <a:gdLst>
              <a:gd name="connsiteX0" fmla="*/ 0 w 4087142"/>
              <a:gd name="connsiteY0" fmla="*/ 483919 h 3186479"/>
              <a:gd name="connsiteX1" fmla="*/ 3962400 w 4087142"/>
              <a:gd name="connsiteY1" fmla="*/ 209599 h 3186479"/>
              <a:gd name="connsiteX2" fmla="*/ 3169920 w 4087142"/>
              <a:gd name="connsiteY2" fmla="*/ 3186479 h 3186479"/>
              <a:gd name="connsiteX3" fmla="*/ 3169920 w 4087142"/>
              <a:gd name="connsiteY3" fmla="*/ 3186479 h 3186479"/>
              <a:gd name="connsiteX4" fmla="*/ 3180080 w 4087142"/>
              <a:gd name="connsiteY4" fmla="*/ 3176319 h 3186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7142" h="3186479">
                <a:moveTo>
                  <a:pt x="0" y="483919"/>
                </a:moveTo>
                <a:cubicBezTo>
                  <a:pt x="1717040" y="121545"/>
                  <a:pt x="3434080" y="-240828"/>
                  <a:pt x="3962400" y="209599"/>
                </a:cubicBezTo>
                <a:cubicBezTo>
                  <a:pt x="4490720" y="660026"/>
                  <a:pt x="3169920" y="3186479"/>
                  <a:pt x="3169920" y="3186479"/>
                </a:cubicBezTo>
                <a:lnTo>
                  <a:pt x="3169920" y="3186479"/>
                </a:lnTo>
                <a:lnTo>
                  <a:pt x="3180080" y="3176319"/>
                </a:lnTo>
              </a:path>
            </a:pathLst>
          </a:custGeom>
          <a:noFill/>
          <a:ln w="28575">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22064876-DB00-4EDB-A8EF-2DE570F81B34}"/>
              </a:ext>
            </a:extLst>
          </p:cNvPr>
          <p:cNvSpPr/>
          <p:nvPr/>
        </p:nvSpPr>
        <p:spPr>
          <a:xfrm>
            <a:off x="1564640" y="1513840"/>
            <a:ext cx="6512560" cy="426720"/>
          </a:xfrm>
          <a:custGeom>
            <a:avLst/>
            <a:gdLst>
              <a:gd name="connsiteX0" fmla="*/ 0 w 6946791"/>
              <a:gd name="connsiteY0" fmla="*/ 426720 h 426720"/>
              <a:gd name="connsiteX1" fmla="*/ 6451600 w 6946791"/>
              <a:gd name="connsiteY1" fmla="*/ 0 h 426720"/>
              <a:gd name="connsiteX2" fmla="*/ 6502400 w 6946791"/>
              <a:gd name="connsiteY2" fmla="*/ 426720 h 426720"/>
              <a:gd name="connsiteX3" fmla="*/ 6502400 w 6946791"/>
              <a:gd name="connsiteY3" fmla="*/ 426720 h 426720"/>
              <a:gd name="connsiteX4" fmla="*/ 6512560 w 6946791"/>
              <a:gd name="connsiteY4" fmla="*/ 426720 h 426720"/>
              <a:gd name="connsiteX0" fmla="*/ 0 w 6512560"/>
              <a:gd name="connsiteY0" fmla="*/ 426720 h 426720"/>
              <a:gd name="connsiteX1" fmla="*/ 5394960 w 6512560"/>
              <a:gd name="connsiteY1" fmla="*/ 0 h 426720"/>
              <a:gd name="connsiteX2" fmla="*/ 6502400 w 6512560"/>
              <a:gd name="connsiteY2" fmla="*/ 426720 h 426720"/>
              <a:gd name="connsiteX3" fmla="*/ 6502400 w 6512560"/>
              <a:gd name="connsiteY3" fmla="*/ 426720 h 426720"/>
              <a:gd name="connsiteX4" fmla="*/ 6512560 w 6512560"/>
              <a:gd name="connsiteY4" fmla="*/ 426720 h 426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2560" h="426720">
                <a:moveTo>
                  <a:pt x="0" y="426720"/>
                </a:moveTo>
                <a:cubicBezTo>
                  <a:pt x="2683933" y="213360"/>
                  <a:pt x="4311227" y="0"/>
                  <a:pt x="5394960" y="0"/>
                </a:cubicBezTo>
                <a:cubicBezTo>
                  <a:pt x="6478693" y="0"/>
                  <a:pt x="6317827" y="355600"/>
                  <a:pt x="6502400" y="426720"/>
                </a:cubicBezTo>
                <a:lnTo>
                  <a:pt x="6502400" y="426720"/>
                </a:lnTo>
                <a:lnTo>
                  <a:pt x="6512560" y="426720"/>
                </a:lnTo>
              </a:path>
            </a:pathLst>
          </a:custGeom>
          <a:noFill/>
          <a:ln w="28575">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Related image">
            <a:extLst>
              <a:ext uri="{FF2B5EF4-FFF2-40B4-BE49-F238E27FC236}">
                <a16:creationId xmlns:a16="http://schemas.microsoft.com/office/drawing/2014/main" id="{62F79C4F-154C-48AA-87BA-560954385D2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19775" y="1975903"/>
            <a:ext cx="736941" cy="734638"/>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765D9006-EEE9-4DAA-A238-6241619F8A6F}"/>
              </a:ext>
            </a:extLst>
          </p:cNvPr>
          <p:cNvSpPr txBox="1"/>
          <p:nvPr/>
        </p:nvSpPr>
        <p:spPr>
          <a:xfrm flipH="1">
            <a:off x="10581630" y="2060260"/>
            <a:ext cx="279401" cy="369332"/>
          </a:xfrm>
          <a:prstGeom prst="rect">
            <a:avLst/>
          </a:prstGeom>
          <a:noFill/>
        </p:spPr>
        <p:txBody>
          <a:bodyPr wrap="square" rtlCol="0" anchor="t">
            <a:spAutoFit/>
          </a:bodyPr>
          <a:lstStyle/>
          <a:p>
            <a:r>
              <a:rPr lang="en-US">
                <a:solidFill>
                  <a:srgbClr val="FF0000"/>
                </a:solidFill>
              </a:rPr>
              <a:t>D</a:t>
            </a:r>
            <a:endParaRPr lang="en-US" dirty="0">
              <a:solidFill>
                <a:srgbClr val="FF0000"/>
              </a:solidFill>
            </a:endParaRPr>
          </a:p>
        </p:txBody>
      </p:sp>
    </p:spTree>
    <p:extLst>
      <p:ext uri="{BB962C8B-B14F-4D97-AF65-F5344CB8AC3E}">
        <p14:creationId xmlns:p14="http://schemas.microsoft.com/office/powerpoint/2010/main" val="26952573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380</TotalTime>
  <Words>755</Words>
  <Application>Microsoft Office PowerPoint</Application>
  <PresentationFormat>Widescreen</PresentationFormat>
  <Paragraphs>162</Paragraphs>
  <Slides>18</Slides>
  <Notes>16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A system for tracking all vehicles all the time at the  "Edge of the Network"</vt:lpstr>
      <vt:lpstr>What is "Edge of the Network"?</vt:lpstr>
      <vt:lpstr>What is "Edge of the Network"?</vt:lpstr>
      <vt:lpstr>Problem Statement and Motivation</vt:lpstr>
      <vt:lpstr>Goals</vt:lpstr>
      <vt:lpstr>Pub-Sub Camera Communication Policy</vt:lpstr>
      <vt:lpstr>Problem with Pub-Sub</vt:lpstr>
      <vt:lpstr>Forward Propagation</vt:lpstr>
      <vt:lpstr>Forward Propagation To Generate Vehicle Trajectory</vt:lpstr>
      <vt:lpstr>Forward Propagation To Generate Vehicle Trajectory</vt:lpstr>
      <vt:lpstr>Forward Propagation To Generate Vehicle Trajectory</vt:lpstr>
      <vt:lpstr>Automatic static camera topology management</vt:lpstr>
      <vt:lpstr>PowerPoint Presentation</vt:lpstr>
      <vt:lpstr>Evaluation/Results</vt:lpstr>
      <vt:lpstr>Future Work</vt:lpstr>
      <vt:lpstr>Conclusion</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Harshil Shah</cp:lastModifiedBy>
  <cp:revision>944</cp:revision>
  <dcterms:created xsi:type="dcterms:W3CDTF">2013-07-15T20:26:40Z</dcterms:created>
  <dcterms:modified xsi:type="dcterms:W3CDTF">2019-04-08T04:06:40Z</dcterms:modified>
</cp:coreProperties>
</file>