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BE93-86FC-AD94-A677-68CD1ACFF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83256-D6FF-BD04-FBBB-BD5D6B4D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37C2-D4DF-444A-4130-805148D9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1F70-8008-3B10-9109-B3A7953C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D98F-713D-9183-EEC0-868704D0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2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FD3D-2C9C-3F75-4872-2A7D35E5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E2C14-A4B8-4D53-DB51-7FF2785A5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2348-0311-19FF-1BF3-22D27F62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BD24-C5B6-CE46-8E31-DFF67E6E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F225-29A5-3837-151C-59647B75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0BFD0-10A7-5C44-5E1B-17D132EF0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5E8AD-F51B-E67A-EF64-06FE4BB4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F4D6-1C58-3F5F-4F33-EC8C3682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F0B7C-B9B1-15C4-E796-FD2EE5CE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64A6-CCEB-56F1-250A-4F540AD4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D840-E3ED-0AFC-3737-8AB2FC39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E159-3C05-3D32-C66E-728EAABB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CB1A-4CCB-F33C-759B-2EB29980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3F25-EEC8-260F-888E-94B2B22A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A10B-B47F-AFBD-0BF8-049B987F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5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F9B-0BD3-A756-DAC8-FE6B457D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BBBE-01A5-C6A6-DA49-EE85CCE4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7815-A518-8FED-A63A-6E41DEA5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FF60-F473-B1E7-2889-F7700711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A1F0-D0F8-73C1-2870-B7703BA6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985A-19AD-002B-4AB6-79926346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7F45-D82F-924C-F926-3ADAAD02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E3213-1D4F-D287-8FBD-E973CB552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B279F-BC9F-8284-897B-FD67705C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9FE4-C97F-697F-6D44-6118F970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9989-D689-BE9E-90BA-4217474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86E5-256F-E2CD-01FA-3288C1C5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11E26-CCBD-31EA-6E57-ADAED61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6395-339A-5718-2B04-F90A52BF9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7EB2C-E5EE-22BD-E03C-98DDD705C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9DFC1-3EEE-0C83-FB2F-B7F54A966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922ED-7F1F-4429-2A7C-1B1A9BF8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8B598-ACBC-D42B-DC29-915555A9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9636F-0F80-4B5F-B81B-DF894AEB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3064-1CCA-930D-E806-3E5F646C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DD727-A8FB-2357-10A3-D924F12B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7C5C6-C824-6CE9-606E-E6AC92D1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6897D-E33C-A828-009F-D76D1454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25C23-DB65-0AAB-525F-BDE1D3AE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6208-7560-5E9E-DE0B-9ED81AC3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62907-0504-BDEC-F015-763EC3E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366D-E429-B89D-604C-BB33DCF7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C625-4EF0-F01A-5DD3-1C4CF0763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1D12-1190-106A-A8C3-6894B9E4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D0F4-1275-1775-4581-69998856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E2545-A790-C591-9AA7-A6EE3F5C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B74AE-438D-E091-F5E1-835282E7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F29B-9B4C-A4F4-CE47-B17ADCCE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10917-D2B6-3AE7-ABC9-8D55084F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3B8A6-33FF-A540-4242-EC026F7BE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01D08-B206-2BE8-FF07-275A6D48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42C69-2157-F941-206C-28D54F84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1943-3E62-8AFC-C37E-08B16C15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DC67F-D188-0A6E-4A35-7C22AEED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F94E-A4D0-EF97-C16E-339FEEC6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4B99-32B7-A6F2-3FE2-D1693CC4A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A378-F933-EC8E-D5A7-61F48B93C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2A15-C1B2-4A08-799D-44E76670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1D3F-1C25-6F0E-5257-678BCD96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180" y="1670180"/>
            <a:ext cx="8997820" cy="979714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 ANALYSIS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63DD0-0272-93A8-43CC-16346F579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5086"/>
            <a:ext cx="9144000" cy="166084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ZOMATO CHENNAI</a:t>
            </a: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57998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1FDEF-EB2A-4138-DF63-512C5A71EBA0}"/>
              </a:ext>
            </a:extLst>
          </p:cNvPr>
          <p:cNvSpPr txBox="1"/>
          <p:nvPr/>
        </p:nvSpPr>
        <p:spPr>
          <a:xfrm>
            <a:off x="513184" y="121298"/>
            <a:ext cx="1100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latin typeface="Aharoni" panose="020F0502020204030204" pitchFamily="2" charset="-79"/>
                <a:cs typeface="Aharoni" panose="020F0502020204030204" pitchFamily="2" charset="-79"/>
              </a:rPr>
              <a:t>CONDITIONAL FORMATTING;</a:t>
            </a:r>
          </a:p>
          <a:p>
            <a:r>
              <a:rPr lang="en-IN" sz="2400" dirty="0">
                <a:latin typeface="Bahnschrift Light SemiCondensed" panose="020B0502040204020203" pitchFamily="34" charset="0"/>
                <a:cs typeface="Aharoni" panose="020F0502020204030204" pitchFamily="2" charset="-79"/>
              </a:rPr>
              <a:t>Makes it easy to highlight certain values or make particular cells very easy to identify</a:t>
            </a:r>
          </a:p>
          <a:p>
            <a:endParaRPr lang="en-IN" sz="2400" dirty="0">
              <a:latin typeface="Bahnschrift Light SemiCondensed" panose="020B0502040204020203" pitchFamily="34" charset="0"/>
              <a:cs typeface="Aharoni" panose="020F0502020204030204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30B48-D5D2-1B3E-DBFD-4F0488960F36}"/>
              </a:ext>
            </a:extLst>
          </p:cNvPr>
          <p:cNvSpPr txBox="1"/>
          <p:nvPr/>
        </p:nvSpPr>
        <p:spPr>
          <a:xfrm>
            <a:off x="1903445" y="1595535"/>
            <a:ext cx="7305869" cy="394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C0B5D-7A0E-56E1-F65F-AB96F6A6836F}"/>
              </a:ext>
            </a:extLst>
          </p:cNvPr>
          <p:cNvSpPr txBox="1"/>
          <p:nvPr/>
        </p:nvSpPr>
        <p:spPr>
          <a:xfrm>
            <a:off x="8104394" y="1502229"/>
            <a:ext cx="3325606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D01C1-5029-E8E6-AEA7-D278411B4F8A}"/>
              </a:ext>
            </a:extLst>
          </p:cNvPr>
          <p:cNvSpPr txBox="1"/>
          <p:nvPr/>
        </p:nvSpPr>
        <p:spPr>
          <a:xfrm>
            <a:off x="7931020" y="1380931"/>
            <a:ext cx="3032449" cy="416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E6798-0C02-9371-AD73-F59F77CEA1FD}"/>
              </a:ext>
            </a:extLst>
          </p:cNvPr>
          <p:cNvSpPr txBox="1"/>
          <p:nvPr/>
        </p:nvSpPr>
        <p:spPr>
          <a:xfrm>
            <a:off x="7979986" y="1474237"/>
            <a:ext cx="35744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Here in our Data set we have used </a:t>
            </a:r>
            <a:r>
              <a:rPr lang="en-IN" dirty="0">
                <a:solidFill>
                  <a:srgbClr val="1929BD"/>
                </a:solidFill>
              </a:rPr>
              <a:t>Conditional Formatting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function and we have highlighted Dining Rates rows…..</a:t>
            </a:r>
            <a:r>
              <a:rPr lang="en-IN" dirty="0">
                <a:solidFill>
                  <a:srgbClr val="FF0000"/>
                </a:solidFill>
              </a:rPr>
              <a:t>RED colour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indicates rating less than 4 and  </a:t>
            </a:r>
            <a:r>
              <a:rPr lang="en-IN" dirty="0">
                <a:solidFill>
                  <a:srgbClr val="00B050"/>
                </a:solidFill>
              </a:rPr>
              <a:t>GREEN Colour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indicates rating more than 4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IN" dirty="0">
                <a:solidFill>
                  <a:schemeClr val="accent2"/>
                </a:solidFill>
              </a:rPr>
              <a:t>Delivery Rates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Column we have used Data Bars in that Solid Fill so that we can identify the ratings easily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C4B70-4770-965E-B8CD-07F6DC70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4" y="1502229"/>
            <a:ext cx="7591210" cy="45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0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2F78-7F85-6691-E919-80F9DBEE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9" y="681135"/>
            <a:ext cx="10019156" cy="72778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Dataset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BB33-2E99-82E6-AB60-8389B9D2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1492898"/>
            <a:ext cx="10560697" cy="4560583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dataset provides information about various restaurants that are registered with Zomato around the Chennai.</a:t>
            </a:r>
          </a:p>
          <a:p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Dining rating , Dining rating count , Delivery rating , Delivery rating count ,Address ,city ,top dishes , features , price for 2 and cuisines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the main attributes.</a:t>
            </a:r>
          </a:p>
          <a:p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the given data:</a:t>
            </a:r>
          </a:p>
          <a:p>
            <a:pPr marL="0" indent="0">
              <a:buNone/>
            </a:pPr>
            <a:r>
              <a:rPr lang="en-IN" sz="200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Dependent variables are</a:t>
            </a:r>
            <a:r>
              <a:rPr lang="en-IN" sz="2000" dirty="0">
                <a:latin typeface="Century Gothic" panose="020B0502020202020204" pitchFamily="34" charset="0"/>
                <a:ea typeface="Cascadia Mono SemiBold" panose="020B0609020000020004" pitchFamily="49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</a:t>
            </a:r>
            <a:r>
              <a:rPr lang="en-IN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sz="2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Independent variables are:</a:t>
            </a:r>
            <a:endParaRPr lang="en-IN" sz="200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Dining rating                                                      1.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Dining rating count                                           2.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 rating                                                    3. Cuisine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 rating count                         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for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45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599D-C5FF-2B86-3A9F-3F98AD72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690465"/>
            <a:ext cx="10047513" cy="68113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Functions applied: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832E-9E16-9EEC-F742-E2190BDB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894113"/>
            <a:ext cx="10178142" cy="376956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Select the rows which are invalid and which contains null values ,then click on delete option to obtain the new dataset with no invalid data.</a:t>
            </a:r>
          </a:p>
          <a:p>
            <a:r>
              <a:rPr lang="en-IN" sz="3200" dirty="0"/>
              <a:t>Select the rows such as Dining ratings and Delivery ratings each at a time then click on ctrl + H , a dialog box appears with the text replace, then select the text which needs to be replaced and type the text or any value to be inserted in the that place , at last click on replace all , it will be replaced with the given value.</a:t>
            </a:r>
          </a:p>
          <a:p>
            <a:pPr marL="0" indent="0">
              <a:buNone/>
            </a:pPr>
            <a:endParaRPr lang="en-I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D2CB-976E-553D-9E8B-617BA250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410547"/>
            <a:ext cx="10765971" cy="62888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REPT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REPT function repeats a given number of times . Use REPT to fill a cell with a number of instances of a text string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Here dining ratings and delivery ratings are taken as a new column and dining ratings are represented using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⭐ symbol and delivery ratings are  represented using 👍symbol using following formula: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39663-A5F2-9068-2FD5-79CD7569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05" y="2752531"/>
            <a:ext cx="9862456" cy="38068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57D83-AA6D-C938-5E15-4CA53169E2CF}"/>
              </a:ext>
            </a:extLst>
          </p:cNvPr>
          <p:cNvSpPr/>
          <p:nvPr/>
        </p:nvSpPr>
        <p:spPr>
          <a:xfrm>
            <a:off x="8061649" y="2174033"/>
            <a:ext cx="1875453" cy="419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=REPT(“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👍”,J2)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5809DB-74FB-BFA9-2099-654A590E356E}"/>
              </a:ext>
            </a:extLst>
          </p:cNvPr>
          <p:cNvSpPr/>
          <p:nvPr/>
        </p:nvSpPr>
        <p:spPr>
          <a:xfrm>
            <a:off x="3010678" y="2174033"/>
            <a:ext cx="1978090" cy="419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=REPT(“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⭐”,H2)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1EE85C-2137-7D7D-E5A1-A8507F14C30D}"/>
              </a:ext>
            </a:extLst>
          </p:cNvPr>
          <p:cNvSpPr/>
          <p:nvPr/>
        </p:nvSpPr>
        <p:spPr>
          <a:xfrm>
            <a:off x="1240971" y="1212978"/>
            <a:ext cx="2976465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=REPT(text ,number _times)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5C0F3F-3CA4-FA42-9476-6F754F7C06FA}"/>
              </a:ext>
            </a:extLst>
          </p:cNvPr>
          <p:cNvSpPr/>
          <p:nvPr/>
        </p:nvSpPr>
        <p:spPr>
          <a:xfrm>
            <a:off x="1240972" y="2174033"/>
            <a:ext cx="1567542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Dining Rating -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AFE3D-610F-B9CF-1C2D-EEB50ABDE711}"/>
              </a:ext>
            </a:extLst>
          </p:cNvPr>
          <p:cNvSpPr/>
          <p:nvPr/>
        </p:nvSpPr>
        <p:spPr>
          <a:xfrm>
            <a:off x="6167534" y="2192693"/>
            <a:ext cx="1698171" cy="382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Delivery Rating-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54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6E0E-6323-CBD2-AF7D-0974A872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0" y="401216"/>
            <a:ext cx="9937102" cy="575698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MIN AND MAX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</a:rPr>
              <a:t>MAX-Returns the largest value in a set of values . Ignores logical values and text.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Arial Rounded MT Bold" panose="020F0704030504030204" pitchFamily="34" charset="0"/>
              </a:rPr>
              <a:t>MIN-Returns the smallest number in a set of values . Ignores logical values and text.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Arial Rounded MT Bold" panose="020F0704030504030204" pitchFamily="34" charset="0"/>
              </a:rPr>
              <a:t>Maximum and Minimum ratings occurred in Dining ratings-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Arial Rounded MT Bold" panose="020F0704030504030204" pitchFamily="34" charset="0"/>
              </a:rPr>
              <a:t>Maximum and Minimum ratings occurred in Delivery ratings-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Arial Rounded MT Bold" panose="020F0704030504030204" pitchFamily="34" charset="0"/>
              </a:rPr>
              <a:t>Maximum and Minimum reviews count occurred in Dining-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Arial Rounded MT Bold" panose="020F0704030504030204" pitchFamily="34" charset="0"/>
              </a:rPr>
              <a:t>Maximum and Minimum reviews count occurred in Delivery-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DD1EF-A581-E8BE-8D39-61C2CFF7F11B}"/>
              </a:ext>
            </a:extLst>
          </p:cNvPr>
          <p:cNvSpPr/>
          <p:nvPr/>
        </p:nvSpPr>
        <p:spPr>
          <a:xfrm>
            <a:off x="1408919" y="1224731"/>
            <a:ext cx="3359023" cy="322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=MAX(number1,[number2],..)</a:t>
            </a: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B1087-FAF7-BCEE-91BB-01D44A32A0BD}"/>
              </a:ext>
            </a:extLst>
          </p:cNvPr>
          <p:cNvSpPr/>
          <p:nvPr/>
        </p:nvSpPr>
        <p:spPr>
          <a:xfrm>
            <a:off x="1408919" y="1885082"/>
            <a:ext cx="3293707" cy="379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=MIN(number1,[number2],…)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6671C-C566-1438-786B-A909891C4031}"/>
              </a:ext>
            </a:extLst>
          </p:cNvPr>
          <p:cNvSpPr/>
          <p:nvPr/>
        </p:nvSpPr>
        <p:spPr>
          <a:xfrm>
            <a:off x="1408920" y="2608155"/>
            <a:ext cx="2248678" cy="317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=MAX(H2:H8490)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D39F0-FD80-E1B0-FFFB-E16826C27C25}"/>
              </a:ext>
            </a:extLst>
          </p:cNvPr>
          <p:cNvSpPr/>
          <p:nvPr/>
        </p:nvSpPr>
        <p:spPr>
          <a:xfrm>
            <a:off x="5290460" y="2639850"/>
            <a:ext cx="2509932" cy="317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=MIN(H2:H8490)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A4C95-B605-A729-736E-F4F01FE1BB77}"/>
              </a:ext>
            </a:extLst>
          </p:cNvPr>
          <p:cNvSpPr/>
          <p:nvPr/>
        </p:nvSpPr>
        <p:spPr>
          <a:xfrm>
            <a:off x="1408921" y="3246656"/>
            <a:ext cx="2248677" cy="317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=MAX(J2:J8490)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3CFFEA-C21E-1CEE-19BB-560D441CBB22}"/>
              </a:ext>
            </a:extLst>
          </p:cNvPr>
          <p:cNvSpPr/>
          <p:nvPr/>
        </p:nvSpPr>
        <p:spPr>
          <a:xfrm>
            <a:off x="5290458" y="3246656"/>
            <a:ext cx="2509934" cy="317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=MIN(J2:J8490)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88C73F-8CDF-0683-3C3F-7E252F0DBB8E}"/>
              </a:ext>
            </a:extLst>
          </p:cNvPr>
          <p:cNvSpPr/>
          <p:nvPr/>
        </p:nvSpPr>
        <p:spPr>
          <a:xfrm>
            <a:off x="1408921" y="4026068"/>
            <a:ext cx="2248677" cy="31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=MAX(I2:I8490)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88FB8F-8CD0-F8BE-20FA-E7589C9B38DB}"/>
              </a:ext>
            </a:extLst>
          </p:cNvPr>
          <p:cNvSpPr/>
          <p:nvPr/>
        </p:nvSpPr>
        <p:spPr>
          <a:xfrm>
            <a:off x="5290458" y="4010920"/>
            <a:ext cx="2509933" cy="336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=MIN(I2:I8490)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5A9C0-91D9-D67C-4A4D-00D049AA23E2}"/>
              </a:ext>
            </a:extLst>
          </p:cNvPr>
          <p:cNvSpPr/>
          <p:nvPr/>
        </p:nvSpPr>
        <p:spPr>
          <a:xfrm>
            <a:off x="1408921" y="4745776"/>
            <a:ext cx="2248677" cy="336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=MAX(K2:K8490)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B8075-BBAD-37C2-D899-C006C023BE95}"/>
              </a:ext>
            </a:extLst>
          </p:cNvPr>
          <p:cNvSpPr/>
          <p:nvPr/>
        </p:nvSpPr>
        <p:spPr>
          <a:xfrm>
            <a:off x="5290458" y="4753704"/>
            <a:ext cx="2509933" cy="336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=MIN(K2:K8490)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15CBE9-36A3-23AA-024B-CCE52EC119A9}"/>
              </a:ext>
            </a:extLst>
          </p:cNvPr>
          <p:cNvSpPr/>
          <p:nvPr/>
        </p:nvSpPr>
        <p:spPr>
          <a:xfrm>
            <a:off x="3862873" y="2639850"/>
            <a:ext cx="522515" cy="285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4.9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509FE-9D89-B85C-D01E-F52EE99D4879}"/>
              </a:ext>
            </a:extLst>
          </p:cNvPr>
          <p:cNvSpPr/>
          <p:nvPr/>
        </p:nvSpPr>
        <p:spPr>
          <a:xfrm>
            <a:off x="8098971" y="2639850"/>
            <a:ext cx="531847" cy="317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0.3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BD529-2C8E-1CA2-5A1D-F76E510F88BE}"/>
              </a:ext>
            </a:extLst>
          </p:cNvPr>
          <p:cNvSpPr/>
          <p:nvPr/>
        </p:nvSpPr>
        <p:spPr>
          <a:xfrm>
            <a:off x="3862873" y="3246656"/>
            <a:ext cx="522515" cy="317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4.7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5DE94-923B-3896-BD0D-980F430CF1A2}"/>
              </a:ext>
            </a:extLst>
          </p:cNvPr>
          <p:cNvSpPr/>
          <p:nvPr/>
        </p:nvSpPr>
        <p:spPr>
          <a:xfrm>
            <a:off x="8098971" y="3246656"/>
            <a:ext cx="531847" cy="317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0.3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847DA6-E5EB-C5A1-A1BC-CC2EDB467B98}"/>
              </a:ext>
            </a:extLst>
          </p:cNvPr>
          <p:cNvSpPr/>
          <p:nvPr/>
        </p:nvSpPr>
        <p:spPr>
          <a:xfrm>
            <a:off x="3862873" y="4026068"/>
            <a:ext cx="699795" cy="317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9410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69F1BC-7296-A773-3976-C3A3E220159E}"/>
              </a:ext>
            </a:extLst>
          </p:cNvPr>
          <p:cNvSpPr/>
          <p:nvPr/>
        </p:nvSpPr>
        <p:spPr>
          <a:xfrm>
            <a:off x="8098971" y="4026069"/>
            <a:ext cx="531847" cy="317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22299-1C37-8BB7-6A9A-F454ABE5F5D1}"/>
              </a:ext>
            </a:extLst>
          </p:cNvPr>
          <p:cNvSpPr/>
          <p:nvPr/>
        </p:nvSpPr>
        <p:spPr>
          <a:xfrm>
            <a:off x="3862873" y="4753704"/>
            <a:ext cx="839753" cy="336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59900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0D0A7B-A221-C2BE-183E-54152788134E}"/>
              </a:ext>
            </a:extLst>
          </p:cNvPr>
          <p:cNvSpPr/>
          <p:nvPr/>
        </p:nvSpPr>
        <p:spPr>
          <a:xfrm>
            <a:off x="8098971" y="4745776"/>
            <a:ext cx="531847" cy="344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3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C6AC-9FA0-0CA5-9024-5FE49EFE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127"/>
            <a:ext cx="10515600" cy="546783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COUNTIF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Counts the number of cells within a range that meet the given condition.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 How many restaurants does not offer dining?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How many restaurants have the dish Biryani as their only cuisine?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How many restaurants got 3 as their Dining ratings?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0F6DF-5DAA-EF82-F42B-091778E36721}"/>
              </a:ext>
            </a:extLst>
          </p:cNvPr>
          <p:cNvSpPr/>
          <p:nvPr/>
        </p:nvSpPr>
        <p:spPr>
          <a:xfrm>
            <a:off x="1017037" y="1660849"/>
            <a:ext cx="3200400" cy="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=COUNTIF(range , criteria)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5D9E8-EE59-5915-8B92-C85E16B9BDB2}"/>
              </a:ext>
            </a:extLst>
          </p:cNvPr>
          <p:cNvSpPr/>
          <p:nvPr/>
        </p:nvSpPr>
        <p:spPr>
          <a:xfrm>
            <a:off x="1017038" y="2705877"/>
            <a:ext cx="3200400" cy="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=COUNTIF(I2:I8490,I8)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1FF87-3787-6766-AA81-A3421E89E611}"/>
              </a:ext>
            </a:extLst>
          </p:cNvPr>
          <p:cNvSpPr/>
          <p:nvPr/>
        </p:nvSpPr>
        <p:spPr>
          <a:xfrm>
            <a:off x="4702629" y="2705877"/>
            <a:ext cx="709126" cy="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1553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D20FFE-1BF5-DAA0-9643-73EBEDD49C3D}"/>
              </a:ext>
            </a:extLst>
          </p:cNvPr>
          <p:cNvSpPr/>
          <p:nvPr/>
        </p:nvSpPr>
        <p:spPr>
          <a:xfrm>
            <a:off x="1017037" y="3853544"/>
            <a:ext cx="3200400" cy="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=COUNTIF(E2:E8490)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1EEE0A-37F3-D4F5-4746-21BA05D3BDF4}"/>
              </a:ext>
            </a:extLst>
          </p:cNvPr>
          <p:cNvSpPr/>
          <p:nvPr/>
        </p:nvSpPr>
        <p:spPr>
          <a:xfrm>
            <a:off x="4702629" y="3853545"/>
            <a:ext cx="709126" cy="55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136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6CB1E-4FD2-824A-F2B7-07F83D9A3496}"/>
              </a:ext>
            </a:extLst>
          </p:cNvPr>
          <p:cNvSpPr/>
          <p:nvPr/>
        </p:nvSpPr>
        <p:spPr>
          <a:xfrm>
            <a:off x="1017037" y="4991878"/>
            <a:ext cx="3200400" cy="4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=COUNTIF(H2:H8490)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31825-0580-6E20-B4C7-A2053827AEB9}"/>
              </a:ext>
            </a:extLst>
          </p:cNvPr>
          <p:cNvSpPr/>
          <p:nvPr/>
        </p:nvSpPr>
        <p:spPr>
          <a:xfrm>
            <a:off x="4702629" y="4991878"/>
            <a:ext cx="709126" cy="4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00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4574-4BD1-CD97-09E4-18D306A5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78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INDEX  and MATCH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C709-7AC2-09F6-F322-7055D415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10394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+mj-lt"/>
              </a:rPr>
              <a:t>INDEX function returns a value or reference of the cell at the intersection of a particular row and column in a given range.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MATCH function returns the relative position of an item in an array that matches a specified value in a specified order.</a:t>
            </a:r>
          </a:p>
          <a:p>
            <a:endParaRPr lang="en-US" dirty="0">
              <a:latin typeface="+mj-lt"/>
            </a:endParaRPr>
          </a:p>
          <a:p>
            <a:r>
              <a:rPr lang="en-IN" dirty="0">
                <a:latin typeface="+mj-lt"/>
              </a:rPr>
              <a:t>Which restaurant is with the highest Average cost for two persons?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9A219C-3E11-80B7-995E-1E0B7FDAA6DC}"/>
              </a:ext>
            </a:extLst>
          </p:cNvPr>
          <p:cNvSpPr/>
          <p:nvPr/>
        </p:nvSpPr>
        <p:spPr>
          <a:xfrm>
            <a:off x="948612" y="1948866"/>
            <a:ext cx="4259425" cy="383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=INDEX(array , row _ num ,[ column_ num]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A5FC8-6C99-3D6C-A0EF-B27243182C7F}"/>
              </a:ext>
            </a:extLst>
          </p:cNvPr>
          <p:cNvSpPr/>
          <p:nvPr/>
        </p:nvSpPr>
        <p:spPr>
          <a:xfrm>
            <a:off x="5318449" y="1948866"/>
            <a:ext cx="5924939" cy="383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=INDEX(reference , row _ num ,[column _ num],area _ num)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15A35-44E1-DCFD-BD8B-4CC20119667D}"/>
              </a:ext>
            </a:extLst>
          </p:cNvPr>
          <p:cNvSpPr/>
          <p:nvPr/>
        </p:nvSpPr>
        <p:spPr>
          <a:xfrm>
            <a:off x="948612" y="3359022"/>
            <a:ext cx="5405535" cy="383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=MATCH( lookup _value , lookup _ array,[match _ type])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0F746-264C-AF01-F3EC-AE86B356136C}"/>
              </a:ext>
            </a:extLst>
          </p:cNvPr>
          <p:cNvSpPr/>
          <p:nvPr/>
        </p:nvSpPr>
        <p:spPr>
          <a:xfrm>
            <a:off x="948612" y="4450703"/>
            <a:ext cx="6133323" cy="4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=INDEX(B2:B8490,MATCH(MAX(G2:G8490),G2:G8490,0))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C4389-F079-13FE-711C-41983BBCB776}"/>
              </a:ext>
            </a:extLst>
          </p:cNvPr>
          <p:cNvSpPr/>
          <p:nvPr/>
        </p:nvSpPr>
        <p:spPr>
          <a:xfrm>
            <a:off x="948613" y="5075853"/>
            <a:ext cx="3632718" cy="4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BLEND-TAJ CLUB HOUSE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8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19C1-F280-C67D-3149-3BB522424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563"/>
            <a:ext cx="9144000" cy="961053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IN" b="1" dirty="0"/>
              <a:t>slicers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E8BB4-4756-6D3E-C62E-4C2339D60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15615"/>
            <a:ext cx="9144000" cy="510384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Slicers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provide buttons that you can click to filter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 In addition to quick filtering, slicers also indicate the current filtering state, which makes it easy to understand what exactly is currently displayed. You can use a slicer to filter data in a table or PivotTable with ease.</a:t>
            </a:r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5BAFE-C2E6-9BB8-B2AB-731DB0CC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" y="3135086"/>
            <a:ext cx="11896531" cy="35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8180-1C6B-C7A8-171A-FB0C4EB7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8" y="83975"/>
            <a:ext cx="10616682" cy="1091681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latin typeface="Aharoni" panose="020F0502020204030204" pitchFamily="2" charset="-79"/>
                <a:cs typeface="Aharoni" panose="020F0502020204030204" pitchFamily="2" charset="-79"/>
              </a:rPr>
              <a:t>SUMIF</a:t>
            </a:r>
            <a:br>
              <a:rPr lang="en-IN" dirty="0"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en-IN" sz="2700" dirty="0">
                <a:latin typeface="Aharoni" panose="020F0502020204030204" pitchFamily="2" charset="-79"/>
                <a:cs typeface="Aharoni" panose="020F0502020204030204" pitchFamily="2" charset="-79"/>
              </a:rPr>
              <a:t>Adds the cell based on given condition or criteria</a:t>
            </a:r>
            <a:br>
              <a:rPr lang="en-IN" sz="2700" dirty="0">
                <a:latin typeface="Aharoni" panose="020F0502020204030204" pitchFamily="2" charset="-79"/>
                <a:cs typeface="Aharoni" panose="020F0502020204030204" pitchFamily="2" charset="-79"/>
              </a:rPr>
            </a:br>
            <a:endParaRPr lang="en-IN" sz="27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6D93-7E28-B760-91D8-7EA84F1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3" y="1735494"/>
            <a:ext cx="11028784" cy="49638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1.How many dining reviews KFC got in all over Chennai?</a:t>
            </a:r>
          </a:p>
          <a:p>
            <a:pPr marL="0" indent="0">
              <a:buNone/>
            </a:pPr>
            <a:r>
              <a:rPr lang="en-IN" dirty="0"/>
              <a:t>=SUMIF(B2:B8940,”KFC”,I2:I840)     =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IN" dirty="0">
                <a:solidFill>
                  <a:srgbClr val="7030A0"/>
                </a:solidFill>
              </a:rPr>
              <a:t>6049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2</a:t>
            </a:r>
            <a:r>
              <a:rPr lang="en-IN" dirty="0"/>
              <a:t>.How many dining reviews </a:t>
            </a:r>
            <a:r>
              <a:rPr lang="en-IN" dirty="0" err="1"/>
              <a:t>Pallaravam</a:t>
            </a:r>
            <a:r>
              <a:rPr lang="en-IN" dirty="0"/>
              <a:t> city has got?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=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SUMIF(D2:D8940,D2,I2:8940)         =</a:t>
            </a:r>
            <a:r>
              <a:rPr lang="en-IN" dirty="0">
                <a:solidFill>
                  <a:srgbClr val="7030A0"/>
                </a:solidFill>
              </a:rPr>
              <a:t>10085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3.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many delivery reviews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Alandur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city has got?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=SUMIF(D2:D8940,D3,K2:K8940)       =</a:t>
            </a:r>
            <a:r>
              <a:rPr lang="en-IN" dirty="0">
                <a:solidFill>
                  <a:srgbClr val="7030A0"/>
                </a:solidFill>
              </a:rPr>
              <a:t>55262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4.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many delivery reviews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Tast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Kitchen got in all over Chennai?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=SUMIF(B2:B8940,”Tasty Kitchen”,K2:K8940)       =</a:t>
            </a:r>
            <a:r>
              <a:rPr lang="en-IN" dirty="0">
                <a:solidFill>
                  <a:srgbClr val="7030A0"/>
                </a:solidFill>
              </a:rPr>
              <a:t>168106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4A793-B5F5-1C84-5DB2-D79421C62D40}"/>
              </a:ext>
            </a:extLst>
          </p:cNvPr>
          <p:cNvSpPr/>
          <p:nvPr/>
        </p:nvSpPr>
        <p:spPr>
          <a:xfrm>
            <a:off x="1474236" y="1017035"/>
            <a:ext cx="3750905" cy="317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=SUMIF(range ,criteria,[sum range])</a:t>
            </a:r>
          </a:p>
        </p:txBody>
      </p:sp>
    </p:spTree>
    <p:extLst>
      <p:ext uri="{BB962C8B-B14F-4D97-AF65-F5344CB8AC3E}">
        <p14:creationId xmlns:p14="http://schemas.microsoft.com/office/powerpoint/2010/main" val="2050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893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Aharoni</vt:lpstr>
      <vt:lpstr>arial</vt:lpstr>
      <vt:lpstr>arial</vt:lpstr>
      <vt:lpstr>Arial Black</vt:lpstr>
      <vt:lpstr>Arial Rounded MT Bold</vt:lpstr>
      <vt:lpstr>Bahnschrift Light SemiCondensed</vt:lpstr>
      <vt:lpstr>Bahnschrift SemiBold</vt:lpstr>
      <vt:lpstr>Calibri</vt:lpstr>
      <vt:lpstr>Calibri Light</vt:lpstr>
      <vt:lpstr>Cascadia Mono SemiBold</vt:lpstr>
      <vt:lpstr>Century Gothic</vt:lpstr>
      <vt:lpstr>Google Sans</vt:lpstr>
      <vt:lpstr>Wingdings</vt:lpstr>
      <vt:lpstr>Office Theme</vt:lpstr>
      <vt:lpstr>DATA ANALYSIS</vt:lpstr>
      <vt:lpstr>About Dataset</vt:lpstr>
      <vt:lpstr>Functions applied:</vt:lpstr>
      <vt:lpstr>PowerPoint Presentation</vt:lpstr>
      <vt:lpstr>PowerPoint Presentation</vt:lpstr>
      <vt:lpstr>PowerPoint Presentation</vt:lpstr>
      <vt:lpstr>INDEX  and MATCH</vt:lpstr>
      <vt:lpstr>slicers</vt:lpstr>
      <vt:lpstr>SUMIF Adds the cell based on given condition or criteria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sangeetha r</dc:creator>
  <cp:lastModifiedBy>sangeetha r</cp:lastModifiedBy>
  <cp:revision>6</cp:revision>
  <dcterms:created xsi:type="dcterms:W3CDTF">2023-11-26T06:34:12Z</dcterms:created>
  <dcterms:modified xsi:type="dcterms:W3CDTF">2024-01-09T07:16:06Z</dcterms:modified>
</cp:coreProperties>
</file>