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75" r:id="rId3"/>
    <p:sldId id="258" r:id="rId4"/>
    <p:sldId id="261" r:id="rId5"/>
    <p:sldId id="264" r:id="rId6"/>
    <p:sldId id="265" r:id="rId7"/>
    <p:sldId id="266" r:id="rId8"/>
    <p:sldId id="267" r:id="rId9"/>
    <p:sldId id="269" r:id="rId10"/>
    <p:sldId id="271" r:id="rId11"/>
    <p:sldId id="270" r:id="rId12"/>
    <p:sldId id="273" r:id="rId13"/>
    <p:sldId id="274" r:id="rId14"/>
    <p:sldId id="259" r:id="rId15"/>
    <p:sldId id="284" r:id="rId16"/>
    <p:sldId id="276" r:id="rId17"/>
    <p:sldId id="278" r:id="rId18"/>
    <p:sldId id="277" r:id="rId19"/>
    <p:sldId id="279" r:id="rId20"/>
    <p:sldId id="280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277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05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7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1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5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2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8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5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3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9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58217"/>
            <a:ext cx="9144000" cy="1897979"/>
          </a:xfrm>
          <a:solidFill>
            <a:schemeClr val="tx1"/>
          </a:solidFill>
        </p:spPr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CONTEXT AWARE MESSAGING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421" y="2756196"/>
            <a:ext cx="10985157" cy="3563457"/>
          </a:xfrm>
        </p:spPr>
        <p:txBody>
          <a:bodyPr>
            <a:noAutofit/>
          </a:bodyPr>
          <a:lstStyle/>
          <a:p>
            <a:r>
              <a:rPr lang="en-US" sz="2100" b="1" dirty="0">
                <a:solidFill>
                  <a:schemeClr val="bg1"/>
                </a:solidFill>
              </a:rPr>
              <a:t>A</a:t>
            </a:r>
            <a:r>
              <a:rPr lang="en-US" b="1" dirty="0">
                <a:solidFill>
                  <a:schemeClr val="bg1"/>
                </a:solidFill>
              </a:rPr>
              <a:t> Messaging Application In Which Users Send Messages with a Location Predicate.</a:t>
            </a:r>
          </a:p>
          <a:p>
            <a:r>
              <a:rPr lang="en-US" b="1" i="1" dirty="0" err="1">
                <a:solidFill>
                  <a:schemeClr val="bg1"/>
                </a:solidFill>
              </a:rPr>
              <a:t>Vignesh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Sankar</a:t>
            </a:r>
            <a:r>
              <a:rPr lang="en-US" b="1" i="1" dirty="0">
                <a:solidFill>
                  <a:schemeClr val="bg1"/>
                </a:solidFill>
              </a:rPr>
              <a:t> (54081024), Harshini Shah (14202021) </a:t>
            </a:r>
            <a:r>
              <a:rPr lang="en-US" b="1" i="1" dirty="0" err="1">
                <a:solidFill>
                  <a:schemeClr val="bg1"/>
                </a:solidFill>
              </a:rPr>
              <a:t>Madhur</a:t>
            </a:r>
            <a:r>
              <a:rPr lang="en-US" b="1" i="1" dirty="0">
                <a:solidFill>
                  <a:schemeClr val="bg1"/>
                </a:solidFill>
              </a:rPr>
              <a:t> J. Bajaj(36562594)</a:t>
            </a:r>
          </a:p>
          <a:p>
            <a:endParaRPr lang="en-US" sz="2100" b="1" i="1" dirty="0">
              <a:solidFill>
                <a:schemeClr val="bg1"/>
              </a:solidFill>
            </a:endParaRPr>
          </a:p>
          <a:p>
            <a:r>
              <a:rPr lang="en-US" sz="2100" b="1" dirty="0">
                <a:solidFill>
                  <a:srgbClr val="FFC000"/>
                </a:solidFill>
              </a:rPr>
              <a:t>Possible Applications</a:t>
            </a:r>
          </a:p>
          <a:p>
            <a:r>
              <a:rPr lang="en-US" sz="2000" b="1" i="1" dirty="0">
                <a:solidFill>
                  <a:schemeClr val="bg1"/>
                </a:solidFill>
              </a:rPr>
              <a:t>Within the academic environment, automate check-ins (like our Seminar CS200)</a:t>
            </a:r>
          </a:p>
          <a:p>
            <a:r>
              <a:rPr lang="en-US" sz="2000" b="1" i="1" dirty="0">
                <a:solidFill>
                  <a:schemeClr val="bg1"/>
                </a:solidFill>
              </a:rPr>
              <a:t>Leave notes on Restaurants, Cities, Parks, etc. for friends that get delivered when they reach the venue</a:t>
            </a:r>
          </a:p>
          <a:p>
            <a:r>
              <a:rPr lang="en-US" sz="2000" b="1" i="1" dirty="0">
                <a:solidFill>
                  <a:schemeClr val="bg1"/>
                </a:solidFill>
              </a:rPr>
              <a:t>Marketing: To open a new coffee shop, send promotional messages to everyone who enter Starbucks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22748" y="6311900"/>
            <a:ext cx="9890054" cy="14472"/>
          </a:xfrm>
          <a:prstGeom prst="line">
            <a:avLst/>
          </a:prstGeom>
          <a:ln w="12700">
            <a:solidFill>
              <a:srgbClr val="FBC277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86546" y="6404687"/>
            <a:ext cx="9826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Donald Bren School of Information and Computer Sciences, University of California, Irvine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9" y="5728751"/>
            <a:ext cx="1031362" cy="1031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1440" y="5847907"/>
            <a:ext cx="1216275" cy="91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8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262341" y="3582059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6" name="Rectangle 5"/>
          <p:cNvSpPr/>
          <p:nvPr/>
        </p:nvSpPr>
        <p:spPr>
          <a:xfrm>
            <a:off x="791852" y="3657600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Harshini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1852" y="160610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Vignesh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4600" y="1958418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9262340" y="249101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Mercury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32" name="Arc 31"/>
          <p:cNvSpPr/>
          <p:nvPr/>
        </p:nvSpPr>
        <p:spPr>
          <a:xfrm>
            <a:off x="9173497" y="3972232"/>
            <a:ext cx="806245" cy="6882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00571" y="4365523"/>
            <a:ext cx="1112667" cy="0"/>
          </a:xfrm>
          <a:prstGeom prst="straightConnector1">
            <a:avLst/>
          </a:prstGeom>
          <a:ln w="38100">
            <a:noFill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801933" y="2964426"/>
            <a:ext cx="1112667" cy="0"/>
          </a:xfrm>
          <a:prstGeom prst="straightConnector1">
            <a:avLst/>
          </a:prstGeom>
          <a:ln w="38100">
            <a:noFill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7880206" y="1209372"/>
            <a:ext cx="560439" cy="1622323"/>
            <a:chOff x="8209935" y="4817806"/>
            <a:chExt cx="560439" cy="1622323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8504903" y="4817806"/>
              <a:ext cx="0" cy="149450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8209935" y="6223819"/>
              <a:ext cx="560439" cy="2163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8288594" y="5938684"/>
              <a:ext cx="462116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283680" y="5845279"/>
              <a:ext cx="462116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288599" y="5751872"/>
              <a:ext cx="462116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8273851" y="5451988"/>
              <a:ext cx="462116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/>
          <p:cNvCxnSpPr>
            <a:cxnSpLocks/>
          </p:cNvCxnSpPr>
          <p:nvPr/>
        </p:nvCxnSpPr>
        <p:spPr>
          <a:xfrm flipH="1">
            <a:off x="2780907" y="703007"/>
            <a:ext cx="6481434" cy="0"/>
          </a:xfrm>
          <a:prstGeom prst="straightConnector1">
            <a:avLst/>
          </a:prstGeom>
          <a:ln w="38100">
            <a:noFill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 flipH="1">
            <a:off x="8201775" y="1631192"/>
            <a:ext cx="1054028" cy="0"/>
          </a:xfrm>
          <a:prstGeom prst="straightConnector1">
            <a:avLst/>
          </a:prstGeom>
          <a:ln w="38100">
            <a:noFill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589966" y="856941"/>
            <a:ext cx="2200961" cy="793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Mercury Sends Message to Vignesh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789797" y="4365523"/>
            <a:ext cx="112344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8626185" y="5171768"/>
            <a:ext cx="62961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H="1">
            <a:off x="2780907" y="2684207"/>
            <a:ext cx="113369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791159" y="2964426"/>
            <a:ext cx="112344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H="1" flipV="1">
            <a:off x="10256868" y="3104539"/>
            <a:ext cx="3" cy="47752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94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  <p:bldP spid="8" grpId="0" animBg="1"/>
      <p:bldP spid="9" grpId="0" animBg="1"/>
      <p:bldP spid="32" grpId="0" animBg="1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262341" y="3582059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6" name="Rectangle 5"/>
          <p:cNvSpPr/>
          <p:nvPr/>
        </p:nvSpPr>
        <p:spPr>
          <a:xfrm>
            <a:off x="791852" y="3657600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Harshini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1852" y="249101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Vignesh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4600" y="1958418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9262340" y="249101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Mercury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32" name="Arc 31"/>
          <p:cNvSpPr/>
          <p:nvPr/>
        </p:nvSpPr>
        <p:spPr>
          <a:xfrm>
            <a:off x="9173497" y="3972232"/>
            <a:ext cx="806245" cy="6882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00571" y="4365523"/>
            <a:ext cx="1112667" cy="0"/>
          </a:xfrm>
          <a:prstGeom prst="straightConnector1">
            <a:avLst/>
          </a:prstGeom>
          <a:ln w="38100">
            <a:noFill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801933" y="2964426"/>
            <a:ext cx="1112667" cy="0"/>
          </a:xfrm>
          <a:prstGeom prst="straightConnector1">
            <a:avLst/>
          </a:prstGeom>
          <a:ln w="38100">
            <a:noFill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899886" y="2318873"/>
            <a:ext cx="2200961" cy="793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Mercury Sends ACK to </a:t>
            </a:r>
            <a:r>
              <a:rPr lang="en-US" dirty="0" err="1"/>
              <a:t>Harshini</a:t>
            </a:r>
            <a:endParaRPr lang="en-US" dirty="0"/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9774195" y="3190264"/>
            <a:ext cx="0" cy="401627"/>
          </a:xfrm>
          <a:prstGeom prst="straightConnector1">
            <a:avLst/>
          </a:prstGeom>
          <a:ln w="38100">
            <a:noFill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7786795" y="5324168"/>
            <a:ext cx="1469008" cy="0"/>
          </a:xfrm>
          <a:prstGeom prst="straightConnector1">
            <a:avLst/>
          </a:prstGeom>
          <a:ln w="38100">
            <a:noFill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7467247" y="4965751"/>
            <a:ext cx="560439" cy="1622323"/>
            <a:chOff x="8362335" y="4970206"/>
            <a:chExt cx="560439" cy="1622323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8657303" y="4970206"/>
              <a:ext cx="0" cy="1494504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8362335" y="6376219"/>
              <a:ext cx="560439" cy="2163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8440994" y="6091084"/>
              <a:ext cx="46211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8436080" y="5997679"/>
              <a:ext cx="46211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440999" y="5904272"/>
              <a:ext cx="46211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8436083" y="5604388"/>
              <a:ext cx="46211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5964708" y="4865825"/>
            <a:ext cx="1737214" cy="977861"/>
            <a:chOff x="5964708" y="4865825"/>
            <a:chExt cx="1737214" cy="977861"/>
          </a:xfrm>
        </p:grpSpPr>
        <p:sp>
          <p:nvSpPr>
            <p:cNvPr id="41" name="Oval 40"/>
            <p:cNvSpPr/>
            <p:nvPr/>
          </p:nvSpPr>
          <p:spPr>
            <a:xfrm rot="2305821">
              <a:off x="5964708" y="4909620"/>
              <a:ext cx="1605832" cy="934066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Harshini’s</a:t>
              </a:r>
              <a:r>
                <a:rPr lang="en-US" dirty="0"/>
                <a:t> Queue</a:t>
              </a:r>
            </a:p>
          </p:txBody>
        </p:sp>
        <p:sp>
          <p:nvSpPr>
            <p:cNvPr id="42" name="Arc 41"/>
            <p:cNvSpPr/>
            <p:nvPr/>
          </p:nvSpPr>
          <p:spPr>
            <a:xfrm>
              <a:off x="6621315" y="4865825"/>
              <a:ext cx="1080607" cy="400971"/>
            </a:xfrm>
            <a:prstGeom prst="arc">
              <a:avLst>
                <a:gd name="adj1" fmla="val 13174521"/>
                <a:gd name="adj2" fmla="val 0"/>
              </a:avLst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2790411" y="4416323"/>
            <a:ext cx="111266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791773" y="3015226"/>
            <a:ext cx="111266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9764035" y="3241064"/>
            <a:ext cx="0" cy="40162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 flipH="1">
            <a:off x="7776635" y="5374968"/>
            <a:ext cx="146900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99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  <p:bldP spid="8" grpId="0" animBg="1"/>
      <p:bldP spid="9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262341" y="3582059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6" name="Rectangle 5"/>
          <p:cNvSpPr/>
          <p:nvPr/>
        </p:nvSpPr>
        <p:spPr>
          <a:xfrm>
            <a:off x="791852" y="3657600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Harshini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1852" y="249101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Vignesh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4600" y="1958418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9262340" y="249101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Mercury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32" name="Arc 31"/>
          <p:cNvSpPr/>
          <p:nvPr/>
        </p:nvSpPr>
        <p:spPr>
          <a:xfrm>
            <a:off x="9173497" y="3972232"/>
            <a:ext cx="806245" cy="6882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00571" y="4365523"/>
            <a:ext cx="1112667" cy="0"/>
          </a:xfrm>
          <a:prstGeom prst="straightConnector1">
            <a:avLst/>
          </a:prstGeom>
          <a:ln w="38100">
            <a:noFill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801933" y="2964426"/>
            <a:ext cx="1112667" cy="0"/>
          </a:xfrm>
          <a:prstGeom prst="straightConnector1">
            <a:avLst/>
          </a:prstGeom>
          <a:ln w="38100">
            <a:noFill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7786795" y="5324168"/>
            <a:ext cx="1469008" cy="0"/>
          </a:xfrm>
          <a:prstGeom prst="straightConnector1">
            <a:avLst/>
          </a:prstGeom>
          <a:ln w="38100">
            <a:noFill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7467247" y="4965751"/>
            <a:ext cx="560439" cy="1622323"/>
            <a:chOff x="8362335" y="4970206"/>
            <a:chExt cx="560439" cy="1622323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8657303" y="4970206"/>
              <a:ext cx="0" cy="1494504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8362335" y="6376219"/>
              <a:ext cx="560439" cy="2163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8440994" y="6091084"/>
              <a:ext cx="46211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8436080" y="5997679"/>
              <a:ext cx="46211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440999" y="5904272"/>
              <a:ext cx="46211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8436083" y="5604388"/>
              <a:ext cx="46211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5964708" y="4865825"/>
            <a:ext cx="1737214" cy="977861"/>
            <a:chOff x="5964708" y="4865825"/>
            <a:chExt cx="1737214" cy="977861"/>
          </a:xfrm>
        </p:grpSpPr>
        <p:sp>
          <p:nvSpPr>
            <p:cNvPr id="41" name="Oval 40"/>
            <p:cNvSpPr/>
            <p:nvPr/>
          </p:nvSpPr>
          <p:spPr>
            <a:xfrm rot="2305821">
              <a:off x="5964708" y="4909620"/>
              <a:ext cx="1605832" cy="934066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Harshini’s</a:t>
              </a:r>
              <a:r>
                <a:rPr lang="en-US" dirty="0"/>
                <a:t> Queue</a:t>
              </a:r>
            </a:p>
          </p:txBody>
        </p:sp>
        <p:sp>
          <p:nvSpPr>
            <p:cNvPr id="42" name="Arc 41"/>
            <p:cNvSpPr/>
            <p:nvPr/>
          </p:nvSpPr>
          <p:spPr>
            <a:xfrm>
              <a:off x="6621315" y="4865825"/>
              <a:ext cx="1080607" cy="400971"/>
            </a:xfrm>
            <a:prstGeom prst="arc">
              <a:avLst>
                <a:gd name="adj1" fmla="val 13174521"/>
                <a:gd name="adj2" fmla="val 0"/>
              </a:avLst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/>
          <p:cNvCxnSpPr>
            <a:cxnSpLocks/>
          </p:cNvCxnSpPr>
          <p:nvPr/>
        </p:nvCxnSpPr>
        <p:spPr>
          <a:xfrm flipH="1" flipV="1">
            <a:off x="10256868" y="3190264"/>
            <a:ext cx="1" cy="391795"/>
          </a:xfrm>
          <a:prstGeom prst="straightConnector1">
            <a:avLst/>
          </a:prstGeom>
          <a:ln w="38100">
            <a:noFill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80232" y="3712142"/>
            <a:ext cx="2259897" cy="923330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ACK Message sent to Mercury to be Delivered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820891" y="4375683"/>
            <a:ext cx="111266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822253" y="2974586"/>
            <a:ext cx="111266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 flipH="1">
            <a:off x="7807115" y="5334328"/>
            <a:ext cx="146900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 flipH="1" flipV="1">
            <a:off x="10277188" y="3200424"/>
            <a:ext cx="1" cy="39179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01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  <p:bldP spid="8" grpId="0" animBg="1"/>
      <p:bldP spid="9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262341" y="3582059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6" name="Rectangle 5"/>
          <p:cNvSpPr/>
          <p:nvPr/>
        </p:nvSpPr>
        <p:spPr>
          <a:xfrm>
            <a:off x="791852" y="3657600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Harshini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1852" y="249101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Vignesh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4600" y="1958418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9262340" y="249101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Mercury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32" name="Arc 31"/>
          <p:cNvSpPr/>
          <p:nvPr/>
        </p:nvSpPr>
        <p:spPr>
          <a:xfrm>
            <a:off x="9173497" y="3972232"/>
            <a:ext cx="806245" cy="6882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00571" y="4365523"/>
            <a:ext cx="1112667" cy="0"/>
          </a:xfrm>
          <a:prstGeom prst="straightConnector1">
            <a:avLst/>
          </a:prstGeom>
          <a:ln w="38100">
            <a:noFill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801933" y="2964426"/>
            <a:ext cx="1112667" cy="0"/>
          </a:xfrm>
          <a:prstGeom prst="straightConnector1">
            <a:avLst/>
          </a:prstGeom>
          <a:ln w="38100">
            <a:noFill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flipH="1" flipV="1">
            <a:off x="10256868" y="3190264"/>
            <a:ext cx="1" cy="391795"/>
          </a:xfrm>
          <a:prstGeom prst="straightConnector1">
            <a:avLst/>
          </a:prstGeom>
          <a:ln w="38100">
            <a:noFill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80232" y="3712142"/>
            <a:ext cx="2259897" cy="923330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ACK Message sent to Mercury to be Delivered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880206" y="1209372"/>
            <a:ext cx="560439" cy="1622323"/>
            <a:chOff x="8209935" y="4817806"/>
            <a:chExt cx="560439" cy="1622323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8504903" y="4817806"/>
              <a:ext cx="0" cy="149450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8209935" y="6223819"/>
              <a:ext cx="560439" cy="2163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8288594" y="5938684"/>
              <a:ext cx="462116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283680" y="5845279"/>
              <a:ext cx="462116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288599" y="5751872"/>
              <a:ext cx="462116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8273851" y="5451988"/>
              <a:ext cx="462116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Arrow Connector 44"/>
          <p:cNvCxnSpPr>
            <a:cxnSpLocks/>
          </p:cNvCxnSpPr>
          <p:nvPr/>
        </p:nvCxnSpPr>
        <p:spPr>
          <a:xfrm flipH="1">
            <a:off x="8201775" y="1631192"/>
            <a:ext cx="1054028" cy="0"/>
          </a:xfrm>
          <a:prstGeom prst="straightConnector1">
            <a:avLst/>
          </a:prstGeom>
          <a:ln w="38100">
            <a:noFill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321546" y="3545815"/>
            <a:ext cx="2200961" cy="793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Mercury Sends ACK to </a:t>
            </a:r>
            <a:r>
              <a:rPr lang="en-US" dirty="0" err="1"/>
              <a:t>Harshini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8757501" y="2703876"/>
            <a:ext cx="498302" cy="0"/>
          </a:xfrm>
          <a:prstGeom prst="lin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768581" y="2703876"/>
            <a:ext cx="9427" cy="3169023"/>
          </a:xfrm>
          <a:prstGeom prst="lin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780907" y="5872899"/>
            <a:ext cx="5997102" cy="32690"/>
          </a:xfrm>
          <a:prstGeom prst="straightConnector1">
            <a:avLst/>
          </a:prstGeom>
          <a:ln w="38100"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90411" y="4396003"/>
            <a:ext cx="111266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791773" y="2994906"/>
            <a:ext cx="111266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 flipH="1" flipV="1">
            <a:off x="10246708" y="3220744"/>
            <a:ext cx="1" cy="39179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 flipH="1">
            <a:off x="8191615" y="1661672"/>
            <a:ext cx="105402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8747341" y="2734356"/>
            <a:ext cx="49830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758421" y="2734356"/>
            <a:ext cx="9427" cy="316902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770747" y="5903379"/>
            <a:ext cx="5997102" cy="3269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91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  <p:bldP spid="8" grpId="0" animBg="1"/>
      <p:bldP spid="9" grpId="0" animBg="1"/>
      <p:bldP spid="24" grpId="0" animBg="1"/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400" y="0"/>
            <a:ext cx="10515600" cy="643646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2400" b="1" dirty="0">
                <a:solidFill>
                  <a:schemeClr val="bg1"/>
                </a:solidFill>
              </a:rPr>
              <a:t>FEATURES OF THE APPLICATION: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The ‘Location’ predicate can be a Room Number in DBH (if used with TIPPERs) or a GPS Location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The time interval between two probes for the user location is dynamically changed depending on how far the user’s last location was from the desired location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The sender receives an Acknowledgement when the message is delivered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Each message has a life time attached to it; and is discarded if undelivered within that time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All the transactions are saved to Persistent Storage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IP Address changes of the Client are automatically updated to the Server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One user can send messages to multiple recipients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222748" y="6311900"/>
            <a:ext cx="9890054" cy="14472"/>
          </a:xfrm>
          <a:prstGeom prst="line">
            <a:avLst/>
          </a:prstGeom>
          <a:ln w="12700">
            <a:solidFill>
              <a:srgbClr val="FBC277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86546" y="6404687"/>
            <a:ext cx="9826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Donald Bren School of Information and Computer Sciences, University of California, Irvine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9" y="5728751"/>
            <a:ext cx="1031362" cy="1031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1440" y="5847907"/>
            <a:ext cx="1216275" cy="91220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1041400" y="506111"/>
            <a:ext cx="10624997" cy="22209"/>
          </a:xfrm>
          <a:prstGeom prst="line">
            <a:avLst/>
          </a:prstGeom>
          <a:ln w="28575">
            <a:solidFill>
              <a:srgbClr val="FBC27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96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SOME SAMPLE WORKFLOWS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22748" y="6301740"/>
            <a:ext cx="9890054" cy="14472"/>
          </a:xfrm>
          <a:prstGeom prst="line">
            <a:avLst/>
          </a:prstGeom>
          <a:ln w="12700">
            <a:solidFill>
              <a:srgbClr val="FBC277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86546" y="6394527"/>
            <a:ext cx="9826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Donald Bren School of Information and Computer Sciences, University of California, Irvine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9" y="5718591"/>
            <a:ext cx="1031362" cy="10313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1440" y="5837747"/>
            <a:ext cx="1216275" cy="91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9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INITIAL DATABASE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644385"/>
              </p:ext>
            </p:extLst>
          </p:nvPr>
        </p:nvGraphicFramePr>
        <p:xfrm>
          <a:off x="742950" y="1530350"/>
          <a:ext cx="105156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20357727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7437737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99281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32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Vignesh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vignesh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DBH 3011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274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Harshini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harshini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DBH</a:t>
                      </a:r>
                      <a:r>
                        <a:rPr lang="en-US" baseline="0" dirty="0"/>
                        <a:t> 6011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5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Madhur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madhur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DBH 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789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dhrubagh08@gmail.com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From TIPPERs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08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mbajaj92@gmail.com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From TIPPERs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57462"/>
                  </a:ext>
                </a:extLst>
              </a:tr>
            </a:tbl>
          </a:graphicData>
        </a:graphic>
      </p:graphicFrame>
      <p:sp>
        <p:nvSpPr>
          <p:cNvPr id="6" name="Title 3"/>
          <p:cNvSpPr txBox="1">
            <a:spLocks/>
          </p:cNvSpPr>
          <p:nvPr/>
        </p:nvSpPr>
        <p:spPr>
          <a:xfrm>
            <a:off x="933450" y="4213226"/>
            <a:ext cx="10515600" cy="914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WORKFLOW #1 – SIMPLE LOGIN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38200" y="5128208"/>
            <a:ext cx="10515600" cy="3003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‘Harshini’ logs in – Expected outcome is the Welcome message on the main screen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222748" y="6301740"/>
            <a:ext cx="9890054" cy="14472"/>
          </a:xfrm>
          <a:prstGeom prst="line">
            <a:avLst/>
          </a:prstGeom>
          <a:ln w="12700">
            <a:solidFill>
              <a:srgbClr val="FBC277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86546" y="6394527"/>
            <a:ext cx="9826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Donald Bren School of Information and Computer Sciences, University of California, Irvine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9" y="5718591"/>
            <a:ext cx="1031362" cy="10313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1440" y="5837747"/>
            <a:ext cx="1216275" cy="912206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435935" y="1329070"/>
            <a:ext cx="11323674" cy="31897"/>
          </a:xfrm>
          <a:prstGeom prst="line">
            <a:avLst/>
          </a:prstGeom>
          <a:ln w="28575">
            <a:solidFill>
              <a:srgbClr val="FBC27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05938" y="4970969"/>
            <a:ext cx="11323674" cy="31897"/>
          </a:xfrm>
          <a:prstGeom prst="line">
            <a:avLst/>
          </a:prstGeom>
          <a:ln w="28575">
            <a:solidFill>
              <a:srgbClr val="FBC27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14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498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WORKFLOW #2 – MSG IMMEDIATELY DELIVERED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2950" y="1530349"/>
            <a:ext cx="10515600" cy="48418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‘Harshini’ logged in from Workflow #1.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‘Harshini’ sends “Hello” to ‘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Vignesh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’ at DBH 3011.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‘Harshini’ logs off.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Expected Outcome – Message to ‘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Vignesh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’ is queued.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‘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Vignesh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’ logs in – Message is delivered since Location matches!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‘Harshini’ logs back in.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‘Harshini’ receives an ACK message.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22748" y="6311900"/>
            <a:ext cx="9890054" cy="14472"/>
          </a:xfrm>
          <a:prstGeom prst="line">
            <a:avLst/>
          </a:prstGeom>
          <a:ln w="12700">
            <a:solidFill>
              <a:srgbClr val="FBC277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86546" y="6404687"/>
            <a:ext cx="9826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Donald Bren School of Information and Computer Sciences, University of California, Irvine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9" y="5728751"/>
            <a:ext cx="1031362" cy="10313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1440" y="5847907"/>
            <a:ext cx="1216275" cy="91220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435935" y="1196990"/>
            <a:ext cx="11323674" cy="31897"/>
          </a:xfrm>
          <a:prstGeom prst="line">
            <a:avLst/>
          </a:prstGeom>
          <a:ln w="28575">
            <a:solidFill>
              <a:srgbClr val="FBC27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15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WORKFLOW #3 – MSG. DELIVERED AFTER LOCATION CHANGE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‘Harshini’ still logged in.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‘Harshini’ sends “Hello” to ‘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Vignesh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’ at DBH 5055.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Expected Outcome – Message to ‘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Vignesh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’ is queued.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‘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Vignesh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’ logs in – Message is not delivered since Location does not match!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Location for ‘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Vignesh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’ changed to DBH 5055.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Expected Outcome – Message is now delivered.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‘Harshini’ receives an ACK message.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22748" y="6301740"/>
            <a:ext cx="9890054" cy="14472"/>
          </a:xfrm>
          <a:prstGeom prst="line">
            <a:avLst/>
          </a:prstGeom>
          <a:ln w="12700">
            <a:solidFill>
              <a:srgbClr val="FBC277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86546" y="6394527"/>
            <a:ext cx="9826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Donald Bren School of Information and Computer Sciences, University of California, Irvine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9" y="5718591"/>
            <a:ext cx="1031362" cy="10313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1440" y="5837747"/>
            <a:ext cx="1216275" cy="9122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35935" y="1603390"/>
            <a:ext cx="11323674" cy="31897"/>
          </a:xfrm>
          <a:prstGeom prst="line">
            <a:avLst/>
          </a:prstGeom>
          <a:ln w="28575">
            <a:solidFill>
              <a:srgbClr val="FBC27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04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WORKFLOW #4 – TWO MESSAGES DELIVERED TOGETHER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‘Harshini’ and ‘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Vignesh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’ still logged in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‘Harshini’ sends two “Hello” messages to ‘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Vignesh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’ – with same Location DBH 2302.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Both Messages are added to the queue.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Change Location to DBH 2302.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Both Messages delivered to ‘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Vignesh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’ together!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Both ACKS received by ‘Harshini’!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222748" y="6311900"/>
            <a:ext cx="9890054" cy="14472"/>
          </a:xfrm>
          <a:prstGeom prst="line">
            <a:avLst/>
          </a:prstGeom>
          <a:ln w="12700">
            <a:solidFill>
              <a:srgbClr val="FBC277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86546" y="6404687"/>
            <a:ext cx="9826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Donald Bren School of Information and Computer Sciences, University of California, Irvine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9" y="5728751"/>
            <a:ext cx="1031362" cy="10313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1440" y="5847907"/>
            <a:ext cx="1216275" cy="91220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435935" y="1613550"/>
            <a:ext cx="11323674" cy="31897"/>
          </a:xfrm>
          <a:prstGeom prst="line">
            <a:avLst/>
          </a:prstGeom>
          <a:ln w="28575">
            <a:solidFill>
              <a:srgbClr val="FBC27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49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SYSTEM ARCHITECTURE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22748" y="6301740"/>
            <a:ext cx="9890054" cy="14472"/>
          </a:xfrm>
          <a:prstGeom prst="line">
            <a:avLst/>
          </a:prstGeom>
          <a:ln w="12700">
            <a:solidFill>
              <a:srgbClr val="FBC277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86546" y="6394527"/>
            <a:ext cx="9826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Donald Bren School of Information and Computer Sciences, University of California, Irvine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9" y="5718591"/>
            <a:ext cx="1031362" cy="10313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1440" y="5837747"/>
            <a:ext cx="1216275" cy="91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3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WORKFLOW #5 - MULTICAST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‘Harshini’  and ‘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Vignesh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’ logged in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‘Harshini’ sends a message “Hello” to two users:</a:t>
            </a:r>
          </a:p>
          <a:p>
            <a:pPr lvl="1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Vignesh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Madhur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At Location 3011.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Vignesh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immediately gets message – Harshini gets ACK.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Now,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Madhur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is logged in – Message is not delivered since location does not match.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Madhur’s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location changed to DBH 3011.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Message received by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Madhur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– ACK received by Harshini.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222748" y="6311900"/>
            <a:ext cx="9890054" cy="14472"/>
          </a:xfrm>
          <a:prstGeom prst="line">
            <a:avLst/>
          </a:prstGeom>
          <a:ln w="12700">
            <a:solidFill>
              <a:srgbClr val="FBC277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86546" y="6404687"/>
            <a:ext cx="9826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Donald Bren School of Information and Computer Sciences, University of California, Irvine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9" y="5728751"/>
            <a:ext cx="1031362" cy="10313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1440" y="5847907"/>
            <a:ext cx="1216275" cy="91220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435935" y="1318910"/>
            <a:ext cx="11323674" cy="31897"/>
          </a:xfrm>
          <a:prstGeom prst="line">
            <a:avLst/>
          </a:prstGeom>
          <a:ln w="28575">
            <a:solidFill>
              <a:srgbClr val="FBC27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73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WORKFLOW #6 – TIPPERs INTEGRATION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‘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Vignesh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’ logged in.</a:t>
            </a:r>
          </a:p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‘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Vignesh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’ sends a message “Hello” to ‘dhrubagh08@gmail.com’ with Location *******</a:t>
            </a:r>
          </a:p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‘dhrubagh08@gmail.com’ logs in and received the message</a:t>
            </a:r>
          </a:p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ACK sent to ‘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Vignesh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’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22748" y="6311900"/>
            <a:ext cx="9890054" cy="14472"/>
          </a:xfrm>
          <a:prstGeom prst="line">
            <a:avLst/>
          </a:prstGeom>
          <a:ln w="12700">
            <a:solidFill>
              <a:srgbClr val="FBC277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86546" y="6404687"/>
            <a:ext cx="9826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Donald Bren School of Information and Computer Sciences, University of California, Irvine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9" y="5728751"/>
            <a:ext cx="1031362" cy="103136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435935" y="1329070"/>
            <a:ext cx="11323674" cy="31897"/>
          </a:xfrm>
          <a:prstGeom prst="line">
            <a:avLst/>
          </a:prstGeom>
          <a:ln w="28575">
            <a:solidFill>
              <a:srgbClr val="FBC27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1440" y="5847907"/>
            <a:ext cx="1216275" cy="91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9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WORKFLOW #7 – TIPPERs MULTICAST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‘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Vignesh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’ logged in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‘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Vignesh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’ sends a message “Hello” to two users: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dhrubagh08@gmail.com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mbajaj.92@gmail.com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At Location ********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Both recipients receive the message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ACKs received by ‘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Vignesh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’ for both the messages!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22748" y="6311900"/>
            <a:ext cx="9890054" cy="14472"/>
          </a:xfrm>
          <a:prstGeom prst="line">
            <a:avLst/>
          </a:prstGeom>
          <a:ln w="12700">
            <a:solidFill>
              <a:srgbClr val="FBC277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86546" y="6404687"/>
            <a:ext cx="9826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Donald Bren School of Information and Computer Sciences, University of California, Irvine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9" y="5728751"/>
            <a:ext cx="1031362" cy="10313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1440" y="5847907"/>
            <a:ext cx="1216275" cy="91220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435935" y="1339230"/>
            <a:ext cx="11323674" cy="31897"/>
          </a:xfrm>
          <a:prstGeom prst="line">
            <a:avLst/>
          </a:prstGeom>
          <a:ln w="28575">
            <a:solidFill>
              <a:srgbClr val="FBC27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84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1533526"/>
            <a:ext cx="10515600" cy="3371850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SUGGESTIONS…?</a:t>
            </a:r>
            <a:br>
              <a:rPr lang="en-US" sz="4800" b="1" dirty="0">
                <a:solidFill>
                  <a:schemeClr val="bg1"/>
                </a:solidFill>
              </a:rPr>
            </a:b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QUESTIONS…?</a:t>
            </a:r>
            <a:br>
              <a:rPr lang="en-US" sz="4800" b="1" dirty="0">
                <a:solidFill>
                  <a:schemeClr val="bg1"/>
                </a:solidFill>
              </a:rPr>
            </a:b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ADDITIONAL WORKFLOWS…?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222748" y="6311900"/>
            <a:ext cx="9890054" cy="14472"/>
          </a:xfrm>
          <a:prstGeom prst="line">
            <a:avLst/>
          </a:prstGeom>
          <a:ln w="12700">
            <a:solidFill>
              <a:srgbClr val="FBC277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86546" y="6404687"/>
            <a:ext cx="9826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Donald Bren School of Information and Computer Sciences, University of California, Irvine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9" y="5728751"/>
            <a:ext cx="1031362" cy="1031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1440" y="5847907"/>
            <a:ext cx="1216275" cy="91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9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262341" y="3582059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6" name="Rectangle 5"/>
          <p:cNvSpPr/>
          <p:nvPr/>
        </p:nvSpPr>
        <p:spPr>
          <a:xfrm>
            <a:off x="791852" y="3657600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Harshini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4600" y="1958418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9262340" y="163376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Mercury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32" name="Arc 31"/>
          <p:cNvSpPr/>
          <p:nvPr/>
        </p:nvSpPr>
        <p:spPr>
          <a:xfrm>
            <a:off x="9173497" y="3972232"/>
            <a:ext cx="806245" cy="6882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544478" y="103695"/>
            <a:ext cx="8323868" cy="662704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55913" y="115477"/>
            <a:ext cx="2536079" cy="662704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40276" y="622169"/>
            <a:ext cx="320511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n w="5715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 SIDE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5792" y="3131545"/>
            <a:ext cx="3205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5715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1852" y="249101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Vignesh</a:t>
            </a:r>
          </a:p>
        </p:txBody>
      </p:sp>
    </p:spTree>
    <p:extLst>
      <p:ext uri="{BB962C8B-B14F-4D97-AF65-F5344CB8AC3E}">
        <p14:creationId xmlns:p14="http://schemas.microsoft.com/office/powerpoint/2010/main" val="151090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8" grpId="0" animBg="1"/>
      <p:bldP spid="9" grpId="0" animBg="1"/>
      <p:bldP spid="2" grpId="0" animBg="1"/>
      <p:bldP spid="63" grpId="0" animBg="1"/>
      <p:bldP spid="3" grpId="0"/>
      <p:bldP spid="64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262341" y="3582059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6" name="Rectangle 5"/>
          <p:cNvSpPr/>
          <p:nvPr/>
        </p:nvSpPr>
        <p:spPr>
          <a:xfrm>
            <a:off x="791852" y="3657600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Harshini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1852" y="249101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Vignesh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4600" y="1958418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9262340" y="249101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Mercury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32" name="Arc 31"/>
          <p:cNvSpPr/>
          <p:nvPr/>
        </p:nvSpPr>
        <p:spPr>
          <a:xfrm>
            <a:off x="9173497" y="3972232"/>
            <a:ext cx="806245" cy="6882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00571" y="4365523"/>
            <a:ext cx="111266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H="1">
            <a:off x="2800571" y="4608564"/>
            <a:ext cx="113369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13238" y="5713003"/>
            <a:ext cx="1990417" cy="766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Harshini</a:t>
            </a:r>
            <a:r>
              <a:rPr lang="en-US" dirty="0"/>
              <a:t> Logs In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5903655" y="3867665"/>
            <a:ext cx="3358685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5903657" y="4260915"/>
            <a:ext cx="3358683" cy="1054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543367" y="4516122"/>
            <a:ext cx="2053878" cy="1045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 Pending Messages for Harshini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61023" y="2609365"/>
            <a:ext cx="2053878" cy="1045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Pending Messages for Harshini?</a:t>
            </a:r>
          </a:p>
        </p:txBody>
      </p:sp>
    </p:spTree>
    <p:extLst>
      <p:ext uri="{BB962C8B-B14F-4D97-AF65-F5344CB8AC3E}">
        <p14:creationId xmlns:p14="http://schemas.microsoft.com/office/powerpoint/2010/main" val="80285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  <p:bldP spid="8" grpId="0" animBg="1"/>
      <p:bldP spid="9" grpId="0" animBg="1"/>
      <p:bldP spid="17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262341" y="3582059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6" name="Rectangle 5"/>
          <p:cNvSpPr/>
          <p:nvPr/>
        </p:nvSpPr>
        <p:spPr>
          <a:xfrm>
            <a:off x="791852" y="3657600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Harshini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1852" y="163376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Vignesh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4600" y="1958418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9262340" y="249101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Mercury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32" name="Arc 31"/>
          <p:cNvSpPr/>
          <p:nvPr/>
        </p:nvSpPr>
        <p:spPr>
          <a:xfrm>
            <a:off x="9173497" y="3972232"/>
            <a:ext cx="806245" cy="6882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00571" y="4365523"/>
            <a:ext cx="111266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13238" y="5324168"/>
            <a:ext cx="1990417" cy="1155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Harshini</a:t>
            </a:r>
            <a:r>
              <a:rPr lang="en-US" dirty="0"/>
              <a:t> Sending Message to Vignesh</a:t>
            </a:r>
          </a:p>
        </p:txBody>
      </p:sp>
    </p:spTree>
    <p:extLst>
      <p:ext uri="{BB962C8B-B14F-4D97-AF65-F5344CB8AC3E}">
        <p14:creationId xmlns:p14="http://schemas.microsoft.com/office/powerpoint/2010/main" val="373641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  <p:bldP spid="8" grpId="0" animBg="1"/>
      <p:bldP spid="9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262341" y="3582059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6" name="Rectangle 5"/>
          <p:cNvSpPr/>
          <p:nvPr/>
        </p:nvSpPr>
        <p:spPr>
          <a:xfrm>
            <a:off x="791852" y="3657600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Harshini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1852" y="249101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Vignesh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4600" y="1958418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9262340" y="249101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Mercury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32" name="Arc 31"/>
          <p:cNvSpPr/>
          <p:nvPr/>
        </p:nvSpPr>
        <p:spPr>
          <a:xfrm>
            <a:off x="9173497" y="3972232"/>
            <a:ext cx="806245" cy="6882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00571" y="4365523"/>
            <a:ext cx="111266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13238" y="5324168"/>
            <a:ext cx="1990417" cy="1155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Harshini</a:t>
            </a:r>
            <a:r>
              <a:rPr lang="en-US" dirty="0"/>
              <a:t> Sending Message to Vignesh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5903655" y="3867665"/>
            <a:ext cx="3358685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>
            <a:off x="8626185" y="5171768"/>
            <a:ext cx="6296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362335" y="4970206"/>
            <a:ext cx="560439" cy="1622323"/>
            <a:chOff x="8362335" y="4970206"/>
            <a:chExt cx="560439" cy="1622323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8657303" y="4970206"/>
              <a:ext cx="0" cy="1494504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8362335" y="6376219"/>
              <a:ext cx="560439" cy="2163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8440994" y="6091084"/>
              <a:ext cx="46211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436080" y="5997679"/>
              <a:ext cx="46211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440999" y="5904272"/>
              <a:ext cx="46211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436083" y="5604388"/>
              <a:ext cx="46211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972224" y="4675239"/>
            <a:ext cx="3009627" cy="1168447"/>
            <a:chOff x="5972224" y="4675239"/>
            <a:chExt cx="3009627" cy="1168447"/>
          </a:xfrm>
        </p:grpSpPr>
        <p:sp>
          <p:nvSpPr>
            <p:cNvPr id="24" name="Oval 23"/>
            <p:cNvSpPr/>
            <p:nvPr/>
          </p:nvSpPr>
          <p:spPr>
            <a:xfrm rot="19216839">
              <a:off x="5972224" y="4909620"/>
              <a:ext cx="1605832" cy="934066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Vignesh’s</a:t>
              </a:r>
              <a:r>
                <a:rPr lang="en-US" dirty="0"/>
                <a:t> Queue</a:t>
              </a:r>
            </a:p>
          </p:txBody>
        </p:sp>
        <p:sp>
          <p:nvSpPr>
            <p:cNvPr id="25" name="Arc 24"/>
            <p:cNvSpPr/>
            <p:nvPr/>
          </p:nvSpPr>
          <p:spPr>
            <a:xfrm>
              <a:off x="7083432" y="4675239"/>
              <a:ext cx="1898419" cy="452748"/>
            </a:xfrm>
            <a:prstGeom prst="arc">
              <a:avLst>
                <a:gd name="adj1" fmla="val 11413808"/>
                <a:gd name="adj2" fmla="val 878637"/>
              </a:avLst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Arrow Connector 25"/>
          <p:cNvCxnSpPr>
            <a:cxnSpLocks/>
          </p:cNvCxnSpPr>
          <p:nvPr/>
        </p:nvCxnSpPr>
        <p:spPr>
          <a:xfrm flipH="1">
            <a:off x="8646505" y="5324168"/>
            <a:ext cx="62961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97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  <p:bldP spid="8" grpId="0" animBg="1"/>
      <p:bldP spid="9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262341" y="3582059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6" name="Rectangle 5"/>
          <p:cNvSpPr/>
          <p:nvPr/>
        </p:nvSpPr>
        <p:spPr>
          <a:xfrm>
            <a:off x="791852" y="3657600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Harshini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1852" y="163376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Vignesh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4600" y="1958418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9262340" y="249101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Mercury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32" name="Arc 31"/>
          <p:cNvSpPr/>
          <p:nvPr/>
        </p:nvSpPr>
        <p:spPr>
          <a:xfrm>
            <a:off x="9173497" y="3972232"/>
            <a:ext cx="806245" cy="6882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00571" y="4365523"/>
            <a:ext cx="111266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>
            <a:off x="8626185" y="5171768"/>
            <a:ext cx="62961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362335" y="4970206"/>
            <a:ext cx="560439" cy="1622323"/>
            <a:chOff x="8362335" y="4970206"/>
            <a:chExt cx="560439" cy="1622323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8657303" y="4970206"/>
              <a:ext cx="0" cy="1494504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8362335" y="6376219"/>
              <a:ext cx="560439" cy="2163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8440994" y="6091084"/>
              <a:ext cx="46211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436080" y="5997679"/>
              <a:ext cx="46211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440999" y="5904272"/>
              <a:ext cx="46211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436083" y="5604388"/>
              <a:ext cx="46211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972224" y="4675239"/>
            <a:ext cx="3009627" cy="1168447"/>
            <a:chOff x="5972224" y="4675239"/>
            <a:chExt cx="3009627" cy="1168447"/>
          </a:xfrm>
        </p:grpSpPr>
        <p:sp>
          <p:nvSpPr>
            <p:cNvPr id="24" name="Oval 23"/>
            <p:cNvSpPr/>
            <p:nvPr/>
          </p:nvSpPr>
          <p:spPr>
            <a:xfrm rot="19216839">
              <a:off x="5972224" y="4909620"/>
              <a:ext cx="1605832" cy="934066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Vignesh’s</a:t>
              </a:r>
              <a:r>
                <a:rPr lang="en-US" dirty="0"/>
                <a:t> Queue</a:t>
              </a:r>
            </a:p>
          </p:txBody>
        </p:sp>
        <p:sp>
          <p:nvSpPr>
            <p:cNvPr id="25" name="Arc 24"/>
            <p:cNvSpPr/>
            <p:nvPr/>
          </p:nvSpPr>
          <p:spPr>
            <a:xfrm>
              <a:off x="7083432" y="4675239"/>
              <a:ext cx="1898419" cy="452748"/>
            </a:xfrm>
            <a:prstGeom prst="arc">
              <a:avLst>
                <a:gd name="adj1" fmla="val 11413808"/>
                <a:gd name="adj2" fmla="val 878637"/>
              </a:avLst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2801933" y="2964426"/>
            <a:ext cx="111266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939249" y="852616"/>
            <a:ext cx="1990417" cy="793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Vignesh Logs In</a:t>
            </a:r>
          </a:p>
        </p:txBody>
      </p:sp>
    </p:spTree>
    <p:extLst>
      <p:ext uri="{BB962C8B-B14F-4D97-AF65-F5344CB8AC3E}">
        <p14:creationId xmlns:p14="http://schemas.microsoft.com/office/powerpoint/2010/main" val="416658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  <p:bldP spid="8" grpId="0" animBg="1"/>
      <p:bldP spid="9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262341" y="3582059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6" name="Rectangle 5"/>
          <p:cNvSpPr/>
          <p:nvPr/>
        </p:nvSpPr>
        <p:spPr>
          <a:xfrm>
            <a:off x="791852" y="3657600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Harshini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1852" y="249101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Vignesh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4600" y="1958418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9262340" y="249101"/>
            <a:ext cx="1989055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Mercury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32" name="Arc 31"/>
          <p:cNvSpPr/>
          <p:nvPr/>
        </p:nvSpPr>
        <p:spPr>
          <a:xfrm>
            <a:off x="9173497" y="3972232"/>
            <a:ext cx="806245" cy="6882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00571" y="4365523"/>
            <a:ext cx="111266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5903655" y="3867665"/>
            <a:ext cx="3358685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>
            <a:off x="8626185" y="5171768"/>
            <a:ext cx="62961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362335" y="4970206"/>
            <a:ext cx="560439" cy="1622323"/>
            <a:chOff x="8362335" y="4970206"/>
            <a:chExt cx="560439" cy="1622323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8657303" y="4970206"/>
              <a:ext cx="0" cy="1494504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8362335" y="6376219"/>
              <a:ext cx="560439" cy="2163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8440994" y="6091084"/>
              <a:ext cx="46211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436080" y="5997679"/>
              <a:ext cx="46211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440999" y="5904272"/>
              <a:ext cx="46211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436083" y="5604388"/>
              <a:ext cx="46211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972224" y="4675239"/>
            <a:ext cx="3009627" cy="1168447"/>
            <a:chOff x="5972224" y="4675239"/>
            <a:chExt cx="3009627" cy="1168447"/>
          </a:xfrm>
        </p:grpSpPr>
        <p:sp>
          <p:nvSpPr>
            <p:cNvPr id="24" name="Oval 23"/>
            <p:cNvSpPr/>
            <p:nvPr/>
          </p:nvSpPr>
          <p:spPr>
            <a:xfrm rot="19216839">
              <a:off x="5972224" y="4909620"/>
              <a:ext cx="1605832" cy="934066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Vignesh’s</a:t>
              </a:r>
              <a:r>
                <a:rPr lang="en-US" dirty="0"/>
                <a:t> Queue</a:t>
              </a:r>
            </a:p>
          </p:txBody>
        </p:sp>
        <p:sp>
          <p:nvSpPr>
            <p:cNvPr id="25" name="Arc 24"/>
            <p:cNvSpPr/>
            <p:nvPr/>
          </p:nvSpPr>
          <p:spPr>
            <a:xfrm>
              <a:off x="7083432" y="4675239"/>
              <a:ext cx="1898419" cy="452748"/>
            </a:xfrm>
            <a:prstGeom prst="arc">
              <a:avLst>
                <a:gd name="adj1" fmla="val 11413808"/>
                <a:gd name="adj2" fmla="val 878637"/>
              </a:avLst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2801933" y="2964426"/>
            <a:ext cx="111266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92499" y="3342810"/>
            <a:ext cx="3139538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Pending messages for </a:t>
            </a:r>
            <a:r>
              <a:rPr lang="en-US" dirty="0" err="1"/>
              <a:t>Vignesh</a:t>
            </a:r>
            <a:r>
              <a:rPr lang="en-US" dirty="0"/>
              <a:t>?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655735" y="1132598"/>
            <a:ext cx="1765682" cy="1923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 Informs Probe Manager that Vignesh has Logged In</a:t>
            </a:r>
          </a:p>
        </p:txBody>
      </p:sp>
    </p:spTree>
    <p:extLst>
      <p:ext uri="{BB962C8B-B14F-4D97-AF65-F5344CB8AC3E}">
        <p14:creationId xmlns:p14="http://schemas.microsoft.com/office/powerpoint/2010/main" val="184496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  <p:bldP spid="8" grpId="0" animBg="1"/>
      <p:bldP spid="9" grpId="0" animBg="1"/>
      <p:bldP spid="2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243082" y="3582059"/>
            <a:ext cx="2027574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6" name="Rectangle 5"/>
          <p:cNvSpPr/>
          <p:nvPr/>
        </p:nvSpPr>
        <p:spPr>
          <a:xfrm>
            <a:off x="772593" y="3657600"/>
            <a:ext cx="2027574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Harshini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2593" y="249101"/>
            <a:ext cx="2027574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Vignesh</a:t>
            </a:r>
          </a:p>
        </p:txBody>
      </p:sp>
      <p:sp>
        <p:nvSpPr>
          <p:cNvPr id="8" name="Rectangle 7"/>
          <p:cNvSpPr/>
          <p:nvPr/>
        </p:nvSpPr>
        <p:spPr>
          <a:xfrm>
            <a:off x="3895341" y="1958418"/>
            <a:ext cx="2027574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9243081" y="163376"/>
            <a:ext cx="2027574" cy="2941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Mercury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32" name="Arc 31"/>
          <p:cNvSpPr/>
          <p:nvPr/>
        </p:nvSpPr>
        <p:spPr>
          <a:xfrm>
            <a:off x="9173497" y="3972232"/>
            <a:ext cx="806245" cy="6882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789797" y="4365523"/>
            <a:ext cx="1123441" cy="0"/>
          </a:xfrm>
          <a:prstGeom prst="straightConnector1">
            <a:avLst/>
          </a:prstGeom>
          <a:ln w="38100">
            <a:noFill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>
            <a:off x="8626185" y="5171768"/>
            <a:ext cx="629618" cy="0"/>
          </a:xfrm>
          <a:prstGeom prst="straightConnector1">
            <a:avLst/>
          </a:prstGeom>
          <a:ln w="38100">
            <a:noFill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356909" y="4970206"/>
            <a:ext cx="571292" cy="1622323"/>
            <a:chOff x="8362335" y="4970206"/>
            <a:chExt cx="560439" cy="1622323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8657303" y="4970206"/>
              <a:ext cx="0" cy="1494504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8362335" y="6376219"/>
              <a:ext cx="560439" cy="2163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8440994" y="6091084"/>
              <a:ext cx="46211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436080" y="5997679"/>
              <a:ext cx="46211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440999" y="5904272"/>
              <a:ext cx="46211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436083" y="5604388"/>
              <a:ext cx="46211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943084" y="4675239"/>
            <a:ext cx="3067908" cy="1168447"/>
            <a:chOff x="5972224" y="4675239"/>
            <a:chExt cx="3009627" cy="1168447"/>
          </a:xfrm>
        </p:grpSpPr>
        <p:sp>
          <p:nvSpPr>
            <p:cNvPr id="24" name="Oval 23"/>
            <p:cNvSpPr/>
            <p:nvPr/>
          </p:nvSpPr>
          <p:spPr>
            <a:xfrm rot="19216839">
              <a:off x="5972224" y="4909620"/>
              <a:ext cx="1605832" cy="934066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Vignesh’s</a:t>
              </a:r>
              <a:r>
                <a:rPr lang="en-US" dirty="0"/>
                <a:t> Queue</a:t>
              </a:r>
            </a:p>
          </p:txBody>
        </p:sp>
        <p:sp>
          <p:nvSpPr>
            <p:cNvPr id="25" name="Arc 24"/>
            <p:cNvSpPr/>
            <p:nvPr/>
          </p:nvSpPr>
          <p:spPr>
            <a:xfrm>
              <a:off x="7083432" y="4675239"/>
              <a:ext cx="1898419" cy="452748"/>
            </a:xfrm>
            <a:prstGeom prst="arc">
              <a:avLst>
                <a:gd name="adj1" fmla="val 11413808"/>
                <a:gd name="adj2" fmla="val 878637"/>
              </a:avLst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Arrow Connector 25"/>
          <p:cNvCxnSpPr>
            <a:cxnSpLocks/>
          </p:cNvCxnSpPr>
          <p:nvPr/>
        </p:nvCxnSpPr>
        <p:spPr>
          <a:xfrm flipH="1">
            <a:off x="2780907" y="2684207"/>
            <a:ext cx="1133693" cy="0"/>
          </a:xfrm>
          <a:prstGeom prst="straightConnector1">
            <a:avLst/>
          </a:prstGeom>
          <a:ln w="38100">
            <a:noFill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791159" y="2964426"/>
            <a:ext cx="1123441" cy="0"/>
          </a:xfrm>
          <a:prstGeom prst="straightConnector1">
            <a:avLst/>
          </a:prstGeom>
          <a:ln w="38100">
            <a:noFill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endCxn id="9" idx="2"/>
          </p:cNvCxnSpPr>
          <p:nvPr/>
        </p:nvCxnSpPr>
        <p:spPr>
          <a:xfrm flipH="1" flipV="1">
            <a:off x="10256868" y="3104539"/>
            <a:ext cx="3" cy="477522"/>
          </a:xfrm>
          <a:prstGeom prst="straightConnector1">
            <a:avLst/>
          </a:prstGeom>
          <a:ln w="38100">
            <a:noFill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658351" y="3712142"/>
            <a:ext cx="2303660" cy="923330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Messages sent to Mercury to be Delivered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799957" y="4396003"/>
            <a:ext cx="112344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8636345" y="5202248"/>
            <a:ext cx="62961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 flipH="1">
            <a:off x="2791067" y="2714687"/>
            <a:ext cx="113369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801319" y="2994906"/>
            <a:ext cx="112344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 flipH="1" flipV="1">
            <a:off x="10267028" y="3094379"/>
            <a:ext cx="3" cy="47752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99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  <p:bldP spid="8" grpId="0" animBg="1"/>
      <p:bldP spid="9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</TotalTime>
  <Words>979</Words>
  <Application>Microsoft Office PowerPoint</Application>
  <PresentationFormat>Widescreen</PresentationFormat>
  <Paragraphs>175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CONTEXT AWARE MESSAGING</vt:lpstr>
      <vt:lpstr>SYSTEM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SAMPLE WORKFLOWS</vt:lpstr>
      <vt:lpstr>INITIAL DATABASE</vt:lpstr>
      <vt:lpstr>WORKFLOW #2 – MSG IMMEDIATELY DELIVERED</vt:lpstr>
      <vt:lpstr>WORKFLOW #3 – MSG. DELIVERED AFTER LOCATION CHANGE</vt:lpstr>
      <vt:lpstr>WORKFLOW #4 – TWO MESSAGES DELIVERED TOGETHER</vt:lpstr>
      <vt:lpstr>WORKFLOW #5 - MULTICAST</vt:lpstr>
      <vt:lpstr>WORKFLOW #6 – TIPPERs INTEGRATION</vt:lpstr>
      <vt:lpstr>WORKFLOW #7 – TIPPERs MULTICAST</vt:lpstr>
      <vt:lpstr>SUGGESTIONS…?  QUESTIONS…?  ADDITIONAL WORKFLOWS…?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BASED MESSENGER</dc:title>
  <dc:creator>harshini Shah</dc:creator>
  <cp:lastModifiedBy>harshini Shah</cp:lastModifiedBy>
  <cp:revision>45</cp:revision>
  <dcterms:created xsi:type="dcterms:W3CDTF">2017-06-04T18:44:32Z</dcterms:created>
  <dcterms:modified xsi:type="dcterms:W3CDTF">2017-06-10T08:32:14Z</dcterms:modified>
</cp:coreProperties>
</file>