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8" r:id="rId3"/>
    <p:sldId id="259" r:id="rId4"/>
    <p:sldId id="260" r:id="rId5"/>
    <p:sldId id="297" r:id="rId6"/>
    <p:sldId id="261" r:id="rId7"/>
    <p:sldId id="298" r:id="rId8"/>
    <p:sldId id="301" r:id="rId9"/>
    <p:sldId id="299" r:id="rId10"/>
    <p:sldId id="300" r:id="rId11"/>
    <p:sldId id="302" r:id="rId12"/>
    <p:sldId id="303" r:id="rId13"/>
    <p:sldId id="304" r:id="rId14"/>
    <p:sldId id="305" r:id="rId15"/>
    <p:sldId id="306" r:id="rId16"/>
    <p:sldId id="307" r:id="rId17"/>
    <p:sldId id="308" r:id="rId18"/>
  </p:sldIdLst>
  <p:sldSz cx="9144000" cy="5143500" type="screen16x9"/>
  <p:notesSz cx="6858000" cy="9144000"/>
  <p:embeddedFontLst>
    <p:embeddedFont>
      <p:font typeface="Advent Pro SemiBold" panose="020B0604020202020204" charset="0"/>
      <p:regular r:id="rId20"/>
      <p:bold r:id="rId21"/>
      <p:italic r:id="rId22"/>
      <p:boldItalic r:id="rId23"/>
    </p:embeddedFont>
    <p:embeddedFont>
      <p:font typeface="Fira Sans Condensed Medium" panose="020B0603050000020004" pitchFamily="3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Maven Pro" panose="020B0604020202020204" charset="0"/>
      <p:regular r:id="rId32"/>
      <p:bold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72ECC-D214-48C8-9455-289A80F48EDF}">
  <a:tblStyle styleId="{F3972ECC-D214-48C8-9455-289A80F48E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3"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4858358" y="4007098"/>
            <a:ext cx="2143146" cy="104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Harshini.M</a:t>
            </a:r>
          </a:p>
          <a:p>
            <a:pPr marL="0" lvl="0" indent="0" algn="l" rtl="0">
              <a:spcBef>
                <a:spcPts val="0"/>
              </a:spcBef>
              <a:spcAft>
                <a:spcPts val="0"/>
              </a:spcAft>
              <a:buNone/>
            </a:pPr>
            <a:r>
              <a:rPr lang="en-US" dirty="0"/>
              <a:t>2101102038</a:t>
            </a:r>
          </a:p>
          <a:p>
            <a:pPr marL="0" lvl="0" indent="0" algn="l" rtl="0">
              <a:spcBef>
                <a:spcPts val="0"/>
              </a:spcBef>
              <a:spcAft>
                <a:spcPts val="0"/>
              </a:spcAft>
              <a:buNone/>
            </a:pPr>
            <a:r>
              <a:rPr lang="en-US" dirty="0"/>
              <a:t>IoT-A</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REACT </a:t>
            </a:r>
            <a:r>
              <a:rPr lang="en" dirty="0">
                <a:solidFill>
                  <a:schemeClr val="accent2"/>
                </a:solidFill>
              </a:rPr>
              <a:t>COMPONENTS</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342A29-22B5-D651-57E7-E8EAA166AD5D}"/>
              </a:ext>
            </a:extLst>
          </p:cNvPr>
          <p:cNvPicPr>
            <a:picLocks noChangeAspect="1"/>
          </p:cNvPicPr>
          <p:nvPr/>
        </p:nvPicPr>
        <p:blipFill>
          <a:blip r:embed="rId2"/>
          <a:stretch>
            <a:fillRect/>
          </a:stretch>
        </p:blipFill>
        <p:spPr>
          <a:xfrm>
            <a:off x="401121" y="233206"/>
            <a:ext cx="8173591" cy="2238687"/>
          </a:xfrm>
          <a:prstGeom prst="rect">
            <a:avLst/>
          </a:prstGeom>
        </p:spPr>
      </p:pic>
      <p:pic>
        <p:nvPicPr>
          <p:cNvPr id="5" name="Picture 4">
            <a:extLst>
              <a:ext uri="{FF2B5EF4-FFF2-40B4-BE49-F238E27FC236}">
                <a16:creationId xmlns:a16="http://schemas.microsoft.com/office/drawing/2014/main" id="{34B1C034-E2C0-6F51-2244-F5E352B262F4}"/>
              </a:ext>
            </a:extLst>
          </p:cNvPr>
          <p:cNvPicPr>
            <a:picLocks noChangeAspect="1"/>
          </p:cNvPicPr>
          <p:nvPr/>
        </p:nvPicPr>
        <p:blipFill>
          <a:blip r:embed="rId3"/>
          <a:stretch>
            <a:fillRect/>
          </a:stretch>
        </p:blipFill>
        <p:spPr>
          <a:xfrm>
            <a:off x="401121" y="2338544"/>
            <a:ext cx="7944093" cy="2571750"/>
          </a:xfrm>
          <a:prstGeom prst="rect">
            <a:avLst/>
          </a:prstGeom>
        </p:spPr>
      </p:pic>
    </p:spTree>
    <p:extLst>
      <p:ext uri="{BB962C8B-B14F-4D97-AF65-F5344CB8AC3E}">
        <p14:creationId xmlns:p14="http://schemas.microsoft.com/office/powerpoint/2010/main" val="249277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D6ACA0-9F63-36DE-091D-328D11DD8C8F}"/>
              </a:ext>
            </a:extLst>
          </p:cNvPr>
          <p:cNvPicPr>
            <a:picLocks noChangeAspect="1"/>
          </p:cNvPicPr>
          <p:nvPr/>
        </p:nvPicPr>
        <p:blipFill>
          <a:blip r:embed="rId2"/>
          <a:stretch>
            <a:fillRect/>
          </a:stretch>
        </p:blipFill>
        <p:spPr>
          <a:xfrm>
            <a:off x="489968" y="924051"/>
            <a:ext cx="8164064" cy="2896004"/>
          </a:xfrm>
          <a:prstGeom prst="rect">
            <a:avLst/>
          </a:prstGeom>
        </p:spPr>
      </p:pic>
    </p:spTree>
    <p:extLst>
      <p:ext uri="{BB962C8B-B14F-4D97-AF65-F5344CB8AC3E}">
        <p14:creationId xmlns:p14="http://schemas.microsoft.com/office/powerpoint/2010/main" val="197704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33734-1EF5-F6B6-57BA-3F86E375335E}"/>
              </a:ext>
            </a:extLst>
          </p:cNvPr>
          <p:cNvPicPr>
            <a:picLocks noChangeAspect="1"/>
          </p:cNvPicPr>
          <p:nvPr/>
        </p:nvPicPr>
        <p:blipFill>
          <a:blip r:embed="rId2"/>
          <a:stretch>
            <a:fillRect/>
          </a:stretch>
        </p:blipFill>
        <p:spPr>
          <a:xfrm>
            <a:off x="420600" y="474692"/>
            <a:ext cx="2038635" cy="3715268"/>
          </a:xfrm>
          <a:prstGeom prst="rect">
            <a:avLst/>
          </a:prstGeom>
        </p:spPr>
      </p:pic>
      <p:pic>
        <p:nvPicPr>
          <p:cNvPr id="5" name="Picture 4">
            <a:extLst>
              <a:ext uri="{FF2B5EF4-FFF2-40B4-BE49-F238E27FC236}">
                <a16:creationId xmlns:a16="http://schemas.microsoft.com/office/drawing/2014/main" id="{9B91A967-2B48-7DD1-708C-509E2D397C68}"/>
              </a:ext>
            </a:extLst>
          </p:cNvPr>
          <p:cNvPicPr>
            <a:picLocks noChangeAspect="1"/>
          </p:cNvPicPr>
          <p:nvPr/>
        </p:nvPicPr>
        <p:blipFill>
          <a:blip r:embed="rId3"/>
          <a:stretch>
            <a:fillRect/>
          </a:stretch>
        </p:blipFill>
        <p:spPr>
          <a:xfrm>
            <a:off x="2602877" y="701007"/>
            <a:ext cx="6204791" cy="3262638"/>
          </a:xfrm>
          <a:prstGeom prst="rect">
            <a:avLst/>
          </a:prstGeom>
        </p:spPr>
      </p:pic>
    </p:spTree>
    <p:extLst>
      <p:ext uri="{BB962C8B-B14F-4D97-AF65-F5344CB8AC3E}">
        <p14:creationId xmlns:p14="http://schemas.microsoft.com/office/powerpoint/2010/main" val="189204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8914E2-4B31-C959-FBED-09364C60D81B}"/>
              </a:ext>
            </a:extLst>
          </p:cNvPr>
          <p:cNvPicPr>
            <a:picLocks noChangeAspect="1"/>
          </p:cNvPicPr>
          <p:nvPr/>
        </p:nvPicPr>
        <p:blipFill>
          <a:blip r:embed="rId2"/>
          <a:stretch>
            <a:fillRect/>
          </a:stretch>
        </p:blipFill>
        <p:spPr>
          <a:xfrm>
            <a:off x="1991065" y="168165"/>
            <a:ext cx="4824338" cy="4807169"/>
          </a:xfrm>
          <a:prstGeom prst="rect">
            <a:avLst/>
          </a:prstGeom>
        </p:spPr>
      </p:pic>
    </p:spTree>
    <p:extLst>
      <p:ext uri="{BB962C8B-B14F-4D97-AF65-F5344CB8AC3E}">
        <p14:creationId xmlns:p14="http://schemas.microsoft.com/office/powerpoint/2010/main" val="295027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8163F2-7A8B-7710-9B80-618B9DFD76EB}"/>
              </a:ext>
            </a:extLst>
          </p:cNvPr>
          <p:cNvPicPr>
            <a:picLocks noChangeAspect="1"/>
          </p:cNvPicPr>
          <p:nvPr/>
        </p:nvPicPr>
        <p:blipFill>
          <a:blip r:embed="rId2"/>
          <a:stretch>
            <a:fillRect/>
          </a:stretch>
        </p:blipFill>
        <p:spPr>
          <a:xfrm>
            <a:off x="194584" y="872359"/>
            <a:ext cx="5745598" cy="3557810"/>
          </a:xfrm>
          <a:prstGeom prst="rect">
            <a:avLst/>
          </a:prstGeom>
        </p:spPr>
      </p:pic>
      <p:pic>
        <p:nvPicPr>
          <p:cNvPr id="5" name="Picture 4">
            <a:extLst>
              <a:ext uri="{FF2B5EF4-FFF2-40B4-BE49-F238E27FC236}">
                <a16:creationId xmlns:a16="http://schemas.microsoft.com/office/drawing/2014/main" id="{F975A40E-2938-859C-990A-5AF782472201}"/>
              </a:ext>
            </a:extLst>
          </p:cNvPr>
          <p:cNvPicPr>
            <a:picLocks noChangeAspect="1"/>
          </p:cNvPicPr>
          <p:nvPr/>
        </p:nvPicPr>
        <p:blipFill>
          <a:blip r:embed="rId3"/>
          <a:stretch>
            <a:fillRect/>
          </a:stretch>
        </p:blipFill>
        <p:spPr>
          <a:xfrm>
            <a:off x="6158201" y="1047622"/>
            <a:ext cx="2791215" cy="1829055"/>
          </a:xfrm>
          <a:prstGeom prst="rect">
            <a:avLst/>
          </a:prstGeom>
        </p:spPr>
      </p:pic>
    </p:spTree>
    <p:extLst>
      <p:ext uri="{BB962C8B-B14F-4D97-AF65-F5344CB8AC3E}">
        <p14:creationId xmlns:p14="http://schemas.microsoft.com/office/powerpoint/2010/main" val="220355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D31EF-4067-B009-40A2-D909FA89D477}"/>
              </a:ext>
            </a:extLst>
          </p:cNvPr>
          <p:cNvPicPr>
            <a:picLocks noChangeAspect="1"/>
          </p:cNvPicPr>
          <p:nvPr/>
        </p:nvPicPr>
        <p:blipFill>
          <a:blip r:embed="rId2"/>
          <a:stretch>
            <a:fillRect/>
          </a:stretch>
        </p:blipFill>
        <p:spPr>
          <a:xfrm>
            <a:off x="2013288" y="97237"/>
            <a:ext cx="5117423" cy="4949025"/>
          </a:xfrm>
          <a:prstGeom prst="rect">
            <a:avLst/>
          </a:prstGeom>
        </p:spPr>
      </p:pic>
    </p:spTree>
    <p:extLst>
      <p:ext uri="{BB962C8B-B14F-4D97-AF65-F5344CB8AC3E}">
        <p14:creationId xmlns:p14="http://schemas.microsoft.com/office/powerpoint/2010/main" val="263497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E172D-C54C-6DDD-6707-EA6D5B95EC50}"/>
              </a:ext>
            </a:extLst>
          </p:cNvPr>
          <p:cNvPicPr>
            <a:picLocks noChangeAspect="1"/>
          </p:cNvPicPr>
          <p:nvPr/>
        </p:nvPicPr>
        <p:blipFill>
          <a:blip r:embed="rId2"/>
          <a:stretch>
            <a:fillRect/>
          </a:stretch>
        </p:blipFill>
        <p:spPr>
          <a:xfrm>
            <a:off x="1009153" y="366404"/>
            <a:ext cx="7125694" cy="4410691"/>
          </a:xfrm>
          <a:prstGeom prst="rect">
            <a:avLst/>
          </a:prstGeom>
        </p:spPr>
      </p:pic>
    </p:spTree>
    <p:extLst>
      <p:ext uri="{BB962C8B-B14F-4D97-AF65-F5344CB8AC3E}">
        <p14:creationId xmlns:p14="http://schemas.microsoft.com/office/powerpoint/2010/main" val="17186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4A05A-1339-46A0-B483-DA2BC23A5BFC}"/>
              </a:ext>
            </a:extLst>
          </p:cNvPr>
          <p:cNvSpPr txBox="1"/>
          <p:nvPr/>
        </p:nvSpPr>
        <p:spPr>
          <a:xfrm>
            <a:off x="2259724" y="1639614"/>
            <a:ext cx="5948855" cy="1323439"/>
          </a:xfrm>
          <a:prstGeom prst="rect">
            <a:avLst/>
          </a:prstGeom>
          <a:noFill/>
        </p:spPr>
        <p:txBody>
          <a:bodyPr wrap="square" rtlCol="0">
            <a:spAutoFit/>
          </a:bodyPr>
          <a:lstStyle/>
          <a:p>
            <a:r>
              <a:rPr lang="en-US" sz="8000" dirty="0">
                <a:solidFill>
                  <a:schemeClr val="bg1"/>
                </a:solidFill>
              </a:rPr>
              <a:t>Thank you</a:t>
            </a:r>
          </a:p>
        </p:txBody>
      </p:sp>
    </p:spTree>
    <p:extLst>
      <p:ext uri="{BB962C8B-B14F-4D97-AF65-F5344CB8AC3E}">
        <p14:creationId xmlns:p14="http://schemas.microsoft.com/office/powerpoint/2010/main" val="106682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02641" y="3529254"/>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Example codes and demonstrations</a:t>
            </a:r>
            <a:endParaRPr dirty="0"/>
          </a:p>
        </p:txBody>
      </p:sp>
      <p:sp>
        <p:nvSpPr>
          <p:cNvPr id="473" name="Google Shape;473;p27"/>
          <p:cNvSpPr txBox="1">
            <a:spLocks noGrp="1"/>
          </p:cNvSpPr>
          <p:nvPr>
            <p:ph type="ctrTitle" idx="4"/>
          </p:nvPr>
        </p:nvSpPr>
        <p:spPr>
          <a:xfrm>
            <a:off x="3942827" y="3529254"/>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Why are they useful?</a:t>
            </a:r>
            <a:endParaRPr dirty="0"/>
          </a:p>
        </p:txBody>
      </p:sp>
      <p:sp>
        <p:nvSpPr>
          <p:cNvPr id="474" name="Google Shape;474;p27"/>
          <p:cNvSpPr txBox="1">
            <a:spLocks noGrp="1"/>
          </p:cNvSpPr>
          <p:nvPr>
            <p:ph type="ctrTitle"/>
          </p:nvPr>
        </p:nvSpPr>
        <p:spPr>
          <a:xfrm>
            <a:off x="1121896" y="3529254"/>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are react Components?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58905" y="989482"/>
            <a:ext cx="3933372" cy="3213988"/>
          </a:xfrm>
          <a:prstGeom prst="rect">
            <a:avLst/>
          </a:prstGeom>
        </p:spPr>
        <p:txBody>
          <a:bodyPr spcFirstLastPara="1" wrap="square" lIns="91425" tIns="91425" rIns="91425" bIns="91425" anchor="t" anchorCtr="0">
            <a:noAutofit/>
          </a:bodyPr>
          <a:lstStyle/>
          <a:p>
            <a:pPr marL="285750" indent="-285750"/>
            <a:r>
              <a:rPr lang="en-US" sz="1700" b="0" i="0" dirty="0">
                <a:solidFill>
                  <a:schemeClr val="bg1">
                    <a:lumMod val="95000"/>
                  </a:schemeClr>
                </a:solidFill>
                <a:effectLst/>
                <a:latin typeface="Söhne"/>
              </a:rPr>
              <a:t>React components are like building blocks that help developers create different parts of a web page. They are like small, self-contained pieces of code that handle specific tasks or show specific things on the screen.</a:t>
            </a:r>
          </a:p>
          <a:p>
            <a:pPr marL="285750" indent="-285750"/>
            <a:endParaRPr lang="en-US" sz="1700" b="0" i="0" dirty="0">
              <a:solidFill>
                <a:schemeClr val="bg1">
                  <a:lumMod val="95000"/>
                </a:schemeClr>
              </a:solidFill>
              <a:effectLst/>
              <a:latin typeface="Söhne"/>
            </a:endParaRPr>
          </a:p>
          <a:p>
            <a:pPr marL="285750" indent="-285750"/>
            <a:r>
              <a:rPr lang="en-US" sz="1700" i="0" dirty="0">
                <a:solidFill>
                  <a:schemeClr val="bg1">
                    <a:lumMod val="95000"/>
                  </a:schemeClr>
                </a:solidFill>
                <a:effectLst/>
                <a:latin typeface="Söhne"/>
              </a:rPr>
              <a:t>Components are independent and reusable bits of code. They serve the same purpose as JavaScript functions, but work in isolation and return HTML.</a:t>
            </a:r>
            <a:endParaRPr sz="1700" dirty="0">
              <a:solidFill>
                <a:schemeClr val="bg1">
                  <a:lumMod val="95000"/>
                </a:schemeClr>
              </a:solidFill>
              <a:latin typeface="Söhne"/>
            </a:endParaRPr>
          </a:p>
        </p:txBody>
      </p:sp>
      <p:sp>
        <p:nvSpPr>
          <p:cNvPr id="507" name="Google Shape;507;p28"/>
          <p:cNvSpPr txBox="1">
            <a:spLocks noGrp="1"/>
          </p:cNvSpPr>
          <p:nvPr>
            <p:ph type="ctrTitle"/>
          </p:nvPr>
        </p:nvSpPr>
        <p:spPr>
          <a:xfrm>
            <a:off x="618825" y="371750"/>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Definition :</a:t>
            </a:r>
            <a:endParaRPr dirty="0"/>
          </a:p>
        </p:txBody>
      </p:sp>
      <p:grpSp>
        <p:nvGrpSpPr>
          <p:cNvPr id="508" name="Google Shape;508;p28"/>
          <p:cNvGrpSpPr/>
          <p:nvPr/>
        </p:nvGrpSpPr>
        <p:grpSpPr>
          <a:xfrm>
            <a:off x="4834662"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Benefits of using React JS in the dynamic world of web development -  Mobinius : Mobinius">
            <a:extLst>
              <a:ext uri="{FF2B5EF4-FFF2-40B4-BE49-F238E27FC236}">
                <a16:creationId xmlns:a16="http://schemas.microsoft.com/office/drawing/2014/main" id="{39DFC6C0-5D88-FE25-4D82-D862F78965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247" r="7555"/>
          <a:stretch/>
        </p:blipFill>
        <p:spPr bwMode="auto">
          <a:xfrm>
            <a:off x="5360582" y="1156114"/>
            <a:ext cx="2060027" cy="2880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98108" y="157906"/>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TYPES OF REACT COMPONENTS</a:t>
            </a:r>
            <a:endParaRPr dirty="0"/>
          </a:p>
        </p:txBody>
      </p:sp>
      <p:sp>
        <p:nvSpPr>
          <p:cNvPr id="572" name="Google Shape;572;p29"/>
          <p:cNvSpPr txBox="1">
            <a:spLocks noGrp="1"/>
          </p:cNvSpPr>
          <p:nvPr>
            <p:ph type="ctrTitle"/>
          </p:nvPr>
        </p:nvSpPr>
        <p:spPr>
          <a:xfrm>
            <a:off x="585765" y="1052371"/>
            <a:ext cx="325988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Functional Components</a:t>
            </a:r>
            <a:endParaRPr dirty="0"/>
          </a:p>
        </p:txBody>
      </p:sp>
      <p:sp>
        <p:nvSpPr>
          <p:cNvPr id="573" name="Google Shape;573;p29"/>
          <p:cNvSpPr txBox="1">
            <a:spLocks noGrp="1"/>
          </p:cNvSpPr>
          <p:nvPr>
            <p:ph type="subTitle" idx="1"/>
          </p:nvPr>
        </p:nvSpPr>
        <p:spPr>
          <a:xfrm>
            <a:off x="431237" y="1715801"/>
            <a:ext cx="3640754"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These are also known as Stateless Components .They are simple JavaScript functions that take input data (props) and return a React element to describe what should be rendered on the screen. Functional components are used for presenting static content and don't have their state. They are easier to read, test, and maintain.</a:t>
            </a:r>
            <a:endParaRPr dirty="0"/>
          </a:p>
        </p:txBody>
      </p:sp>
      <p:sp>
        <p:nvSpPr>
          <p:cNvPr id="574" name="Google Shape;574;p29"/>
          <p:cNvSpPr txBox="1">
            <a:spLocks noGrp="1"/>
          </p:cNvSpPr>
          <p:nvPr>
            <p:ph type="ctrTitle" idx="2"/>
          </p:nvPr>
        </p:nvSpPr>
        <p:spPr>
          <a:xfrm>
            <a:off x="5693893" y="1119163"/>
            <a:ext cx="2648727"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Class Components</a:t>
            </a:r>
            <a:endParaRPr dirty="0"/>
          </a:p>
        </p:txBody>
      </p:sp>
      <p:cxnSp>
        <p:nvCxnSpPr>
          <p:cNvPr id="592" name="Google Shape;592;p29"/>
          <p:cNvCxnSpPr>
            <a:cxnSpLocks/>
          </p:cNvCxnSpPr>
          <p:nvPr/>
        </p:nvCxnSpPr>
        <p:spPr>
          <a:xfrm rot="10800000" flipH="1" flipV="1">
            <a:off x="534947" y="1544540"/>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7462454" y="1739459"/>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E5C4EE58-8AEE-07C0-AC7C-70C32385AD20}"/>
              </a:ext>
            </a:extLst>
          </p:cNvPr>
          <p:cNvSpPr txBox="1"/>
          <p:nvPr/>
        </p:nvSpPr>
        <p:spPr>
          <a:xfrm>
            <a:off x="4296141" y="1833440"/>
            <a:ext cx="4511134"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1D5DB"/>
                </a:solidFill>
                <a:effectLst/>
                <a:latin typeface="Söhne"/>
              </a:rPr>
              <a:t>These are also known as Stateful Components . Class components are created using ES6 classes and can maintain their state using the </a:t>
            </a:r>
            <a:r>
              <a:rPr kumimoji="0" lang="en-US" altLang="en-US" b="1" i="0" u="none" strike="noStrike" cap="none" normalizeH="0" baseline="0" dirty="0">
                <a:ln>
                  <a:noFill/>
                </a:ln>
                <a:solidFill>
                  <a:schemeClr val="tx1"/>
                </a:solidFill>
                <a:effectLst/>
                <a:latin typeface="Söhne Mono"/>
              </a:rPr>
              <a:t>state</a:t>
            </a:r>
            <a:r>
              <a:rPr kumimoji="0" lang="en-US" altLang="en-US" sz="1400" b="0" i="0" u="none" strike="noStrike" cap="none" normalizeH="0" baseline="0" dirty="0">
                <a:ln>
                  <a:noFill/>
                </a:ln>
                <a:solidFill>
                  <a:srgbClr val="D1D5DB"/>
                </a:solidFill>
                <a:effectLst/>
                <a:latin typeface="Söhne"/>
              </a:rPr>
              <a:t> object. They have more features and are commonly used when a component needs to manage complex state, handle lifecycle methods, or use local state and logic.</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EF94-84D8-DE9F-AD33-522FBAE266C9}"/>
              </a:ext>
            </a:extLst>
          </p:cNvPr>
          <p:cNvSpPr>
            <a:spLocks noGrp="1"/>
          </p:cNvSpPr>
          <p:nvPr>
            <p:ph type="ctrTitle"/>
          </p:nvPr>
        </p:nvSpPr>
        <p:spPr>
          <a:xfrm>
            <a:off x="618824" y="411675"/>
            <a:ext cx="7369037" cy="577800"/>
          </a:xfrm>
        </p:spPr>
        <p:txBody>
          <a:bodyPr/>
          <a:lstStyle/>
          <a:p>
            <a:r>
              <a:rPr lang="en-US" dirty="0"/>
              <a:t>Examples of Functional and Class Component</a:t>
            </a:r>
          </a:p>
        </p:txBody>
      </p:sp>
      <p:pic>
        <p:nvPicPr>
          <p:cNvPr id="3" name="Picture 2">
            <a:extLst>
              <a:ext uri="{FF2B5EF4-FFF2-40B4-BE49-F238E27FC236}">
                <a16:creationId xmlns:a16="http://schemas.microsoft.com/office/drawing/2014/main" id="{F1AE609B-60B7-BE65-7D7B-6AAB06527EC1}"/>
              </a:ext>
            </a:extLst>
          </p:cNvPr>
          <p:cNvPicPr>
            <a:picLocks noChangeAspect="1"/>
          </p:cNvPicPr>
          <p:nvPr/>
        </p:nvPicPr>
        <p:blipFill>
          <a:blip r:embed="rId2"/>
          <a:stretch>
            <a:fillRect/>
          </a:stretch>
        </p:blipFill>
        <p:spPr>
          <a:xfrm>
            <a:off x="178234" y="1366345"/>
            <a:ext cx="4204581" cy="2340359"/>
          </a:xfrm>
          <a:prstGeom prst="rect">
            <a:avLst/>
          </a:prstGeom>
        </p:spPr>
      </p:pic>
      <p:pic>
        <p:nvPicPr>
          <p:cNvPr id="4" name="Picture 3">
            <a:extLst>
              <a:ext uri="{FF2B5EF4-FFF2-40B4-BE49-F238E27FC236}">
                <a16:creationId xmlns:a16="http://schemas.microsoft.com/office/drawing/2014/main" id="{0E148ECF-3231-5275-8635-3C8FAB155073}"/>
              </a:ext>
            </a:extLst>
          </p:cNvPr>
          <p:cNvPicPr>
            <a:picLocks noChangeAspect="1"/>
          </p:cNvPicPr>
          <p:nvPr/>
        </p:nvPicPr>
        <p:blipFill>
          <a:blip r:embed="rId3"/>
          <a:stretch>
            <a:fillRect/>
          </a:stretch>
        </p:blipFill>
        <p:spPr>
          <a:xfrm>
            <a:off x="4461558" y="1103586"/>
            <a:ext cx="4230495" cy="3819197"/>
          </a:xfrm>
          <a:prstGeom prst="rect">
            <a:avLst/>
          </a:prstGeom>
        </p:spPr>
      </p:pic>
    </p:spTree>
    <p:extLst>
      <p:ext uri="{BB962C8B-B14F-4D97-AF65-F5344CB8AC3E}">
        <p14:creationId xmlns:p14="http://schemas.microsoft.com/office/powerpoint/2010/main" val="237059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Why React Components?</a:t>
            </a:r>
            <a:endParaRPr sz="3000" dirty="0"/>
          </a:p>
        </p:txBody>
      </p:sp>
      <p:sp>
        <p:nvSpPr>
          <p:cNvPr id="601" name="Google Shape;601;p30"/>
          <p:cNvSpPr txBox="1">
            <a:spLocks noGrp="1"/>
          </p:cNvSpPr>
          <p:nvPr>
            <p:ph type="ctrTitle" idx="2"/>
          </p:nvPr>
        </p:nvSpPr>
        <p:spPr>
          <a:xfrm>
            <a:off x="5870896" y="1533418"/>
            <a:ext cx="2248617"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Easy to understand and collaborate</a:t>
            </a:r>
            <a:br>
              <a:rPr lang="en-US" dirty="0"/>
            </a:br>
            <a:endParaRPr dirty="0"/>
          </a:p>
        </p:txBody>
      </p:sp>
      <p:sp>
        <p:nvSpPr>
          <p:cNvPr id="602" name="Google Shape;602;p30"/>
          <p:cNvSpPr txBox="1">
            <a:spLocks noGrp="1"/>
          </p:cNvSpPr>
          <p:nvPr>
            <p:ph type="ctrTitle" idx="4"/>
          </p:nvPr>
        </p:nvSpPr>
        <p:spPr>
          <a:xfrm>
            <a:off x="1257503" y="286030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Reusability</a:t>
            </a:r>
            <a:endParaRPr dirty="0"/>
          </a:p>
        </p:txBody>
      </p:sp>
      <p:sp>
        <p:nvSpPr>
          <p:cNvPr id="603" name="Google Shape;603;p30"/>
          <p:cNvSpPr txBox="1">
            <a:spLocks noGrp="1"/>
          </p:cNvSpPr>
          <p:nvPr>
            <p:ph type="subTitle" idx="7"/>
          </p:nvPr>
        </p:nvSpPr>
        <p:spPr>
          <a:xfrm>
            <a:off x="5796612" y="3432097"/>
            <a:ext cx="2847707"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Since components are small and focused, they are easier to maintain and update. If you need to change something, you can do it in one place (the component) rather than searching through a large codebase.</a:t>
            </a:r>
            <a:endParaRPr dirty="0"/>
          </a:p>
        </p:txBody>
      </p:sp>
      <p:sp>
        <p:nvSpPr>
          <p:cNvPr id="604" name="Google Shape;604;p30"/>
          <p:cNvSpPr txBox="1">
            <a:spLocks noGrp="1"/>
          </p:cNvSpPr>
          <p:nvPr>
            <p:ph type="ctrTitle"/>
          </p:nvPr>
        </p:nvSpPr>
        <p:spPr>
          <a:xfrm>
            <a:off x="1221634" y="10774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Modularity</a:t>
            </a:r>
            <a:endParaRPr dirty="0"/>
          </a:p>
        </p:txBody>
      </p:sp>
      <p:sp>
        <p:nvSpPr>
          <p:cNvPr id="605" name="Google Shape;605;p30"/>
          <p:cNvSpPr txBox="1">
            <a:spLocks noGrp="1"/>
          </p:cNvSpPr>
          <p:nvPr>
            <p:ph type="subTitle" idx="1"/>
          </p:nvPr>
        </p:nvSpPr>
        <p:spPr>
          <a:xfrm>
            <a:off x="674785" y="1583612"/>
            <a:ext cx="27530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Components break down a web page into smaller, manageable parts. It's like having LEGO blocks that you can put together to build something bigger and more complex.</a:t>
            </a:r>
            <a:endParaRPr dirty="0"/>
          </a:p>
        </p:txBody>
      </p:sp>
      <p:sp>
        <p:nvSpPr>
          <p:cNvPr id="606" name="Google Shape;606;p30"/>
          <p:cNvSpPr txBox="1">
            <a:spLocks noGrp="1"/>
          </p:cNvSpPr>
          <p:nvPr>
            <p:ph type="subTitle" idx="3"/>
          </p:nvPr>
        </p:nvSpPr>
        <p:spPr>
          <a:xfrm>
            <a:off x="5945774" y="1792085"/>
            <a:ext cx="2956487"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Components make the code easier to read and understand. Each component focuses on a specific task, making it clear what it does and how it works.</a:t>
            </a:r>
            <a:endParaRPr dirty="0"/>
          </a:p>
        </p:txBody>
      </p:sp>
      <p:sp>
        <p:nvSpPr>
          <p:cNvPr id="607" name="Google Shape;607;p30"/>
          <p:cNvSpPr txBox="1">
            <a:spLocks noGrp="1"/>
          </p:cNvSpPr>
          <p:nvPr>
            <p:ph type="subTitle" idx="5"/>
          </p:nvPr>
        </p:nvSpPr>
        <p:spPr>
          <a:xfrm>
            <a:off x="697938" y="3421394"/>
            <a:ext cx="27530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Once you create a component, you can use it as many times as you want in different parts of your website. It's like having a favorite LEGO piece that you can use in multiple structures.</a:t>
            </a:r>
            <a:endParaRPr dirty="0"/>
          </a:p>
        </p:txBody>
      </p:sp>
      <p:sp>
        <p:nvSpPr>
          <p:cNvPr id="608" name="Google Shape;608;p30"/>
          <p:cNvSpPr txBox="1">
            <a:spLocks noGrp="1"/>
          </p:cNvSpPr>
          <p:nvPr>
            <p:ph type="ctrTitle" idx="6"/>
          </p:nvPr>
        </p:nvSpPr>
        <p:spPr>
          <a:xfrm>
            <a:off x="6054554" y="2877440"/>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Maintenance</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661D-741D-EA2F-0C98-2F2B0E48131C}"/>
              </a:ext>
            </a:extLst>
          </p:cNvPr>
          <p:cNvSpPr>
            <a:spLocks noGrp="1"/>
          </p:cNvSpPr>
          <p:nvPr>
            <p:ph type="ctrTitle"/>
          </p:nvPr>
        </p:nvSpPr>
        <p:spPr>
          <a:xfrm>
            <a:off x="377087" y="156026"/>
            <a:ext cx="4727700" cy="577800"/>
          </a:xfrm>
        </p:spPr>
        <p:txBody>
          <a:bodyPr/>
          <a:lstStyle/>
          <a:p>
            <a:r>
              <a:rPr lang="en-US" dirty="0"/>
              <a:t>Example Code</a:t>
            </a:r>
          </a:p>
        </p:txBody>
      </p:sp>
      <p:pic>
        <p:nvPicPr>
          <p:cNvPr id="4" name="Picture 3">
            <a:extLst>
              <a:ext uri="{FF2B5EF4-FFF2-40B4-BE49-F238E27FC236}">
                <a16:creationId xmlns:a16="http://schemas.microsoft.com/office/drawing/2014/main" id="{50107AA9-7DE8-1225-DFE5-329997C9AD33}"/>
              </a:ext>
            </a:extLst>
          </p:cNvPr>
          <p:cNvPicPr>
            <a:picLocks noChangeAspect="1"/>
          </p:cNvPicPr>
          <p:nvPr/>
        </p:nvPicPr>
        <p:blipFill>
          <a:blip r:embed="rId2"/>
          <a:stretch>
            <a:fillRect/>
          </a:stretch>
        </p:blipFill>
        <p:spPr>
          <a:xfrm>
            <a:off x="73573" y="840468"/>
            <a:ext cx="8849710" cy="4147006"/>
          </a:xfrm>
          <a:prstGeom prst="rect">
            <a:avLst/>
          </a:prstGeom>
        </p:spPr>
      </p:pic>
    </p:spTree>
    <p:extLst>
      <p:ext uri="{BB962C8B-B14F-4D97-AF65-F5344CB8AC3E}">
        <p14:creationId xmlns:p14="http://schemas.microsoft.com/office/powerpoint/2010/main" val="127959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F0A88C-655B-BE36-F2BF-3893F0E63E48}"/>
              </a:ext>
            </a:extLst>
          </p:cNvPr>
          <p:cNvPicPr>
            <a:picLocks noChangeAspect="1"/>
          </p:cNvPicPr>
          <p:nvPr/>
        </p:nvPicPr>
        <p:blipFill>
          <a:blip r:embed="rId2"/>
          <a:stretch>
            <a:fillRect/>
          </a:stretch>
        </p:blipFill>
        <p:spPr>
          <a:xfrm>
            <a:off x="1765736" y="181915"/>
            <a:ext cx="4414011" cy="4779669"/>
          </a:xfrm>
          <a:prstGeom prst="rect">
            <a:avLst/>
          </a:prstGeom>
        </p:spPr>
      </p:pic>
    </p:spTree>
    <p:extLst>
      <p:ext uri="{BB962C8B-B14F-4D97-AF65-F5344CB8AC3E}">
        <p14:creationId xmlns:p14="http://schemas.microsoft.com/office/powerpoint/2010/main" val="394955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E0E734-BE6E-8315-01F9-835048BA4AB5}"/>
              </a:ext>
            </a:extLst>
          </p:cNvPr>
          <p:cNvPicPr>
            <a:picLocks noChangeAspect="1"/>
          </p:cNvPicPr>
          <p:nvPr/>
        </p:nvPicPr>
        <p:blipFill>
          <a:blip r:embed="rId2"/>
          <a:stretch>
            <a:fillRect/>
          </a:stretch>
        </p:blipFill>
        <p:spPr>
          <a:xfrm>
            <a:off x="180747" y="349985"/>
            <a:ext cx="8782506" cy="4443530"/>
          </a:xfrm>
          <a:prstGeom prst="rect">
            <a:avLst/>
          </a:prstGeom>
        </p:spPr>
      </p:pic>
    </p:spTree>
    <p:extLst>
      <p:ext uri="{BB962C8B-B14F-4D97-AF65-F5344CB8AC3E}">
        <p14:creationId xmlns:p14="http://schemas.microsoft.com/office/powerpoint/2010/main" val="154129525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375</Words>
  <Application>Microsoft Office PowerPoint</Application>
  <PresentationFormat>On-screen Show (16:9)</PresentationFormat>
  <Paragraphs>32</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Fira Sans Condensed Medium</vt:lpstr>
      <vt:lpstr>Fira Sans Extra Condensed Medium</vt:lpstr>
      <vt:lpstr>Maven Pro</vt:lpstr>
      <vt:lpstr>Söhne</vt:lpstr>
      <vt:lpstr>Arial</vt:lpstr>
      <vt:lpstr>Söhne Mono</vt:lpstr>
      <vt:lpstr>Advent Pro SemiBold</vt:lpstr>
      <vt:lpstr>Share Tech</vt:lpstr>
      <vt:lpstr>Data Science Consulting by Slidesgo</vt:lpstr>
      <vt:lpstr>REACT COMPONENTS</vt:lpstr>
      <vt:lpstr>Example codes and demonstrations</vt:lpstr>
      <vt:lpstr>Definition :</vt:lpstr>
      <vt:lpstr>TYPES OF REACT COMPONENTS</vt:lpstr>
      <vt:lpstr>Examples of Functional and Class Component</vt:lpstr>
      <vt:lpstr>Why React Components?</vt:lpstr>
      <vt:lpstr>Example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COMPONENTS</dc:title>
  <dc:creator>HP</dc:creator>
  <cp:lastModifiedBy>Harshini Manivannan</cp:lastModifiedBy>
  <cp:revision>2</cp:revision>
  <dcterms:modified xsi:type="dcterms:W3CDTF">2023-07-30T12:46:42Z</dcterms:modified>
</cp:coreProperties>
</file>