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8/26/2025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085753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46137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65559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579559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69946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74979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35782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2" name="对象"/>
          <p:cNvSpPr>
            <a:spLocks noGrp="1"/>
          </p:cNvSpPr>
          <p:nvPr>
            <p:ph type="sldImg"/>
          </p:nvPr>
        </p:nvSpPr>
        <p:spPr>
          <a:xfrm rot="0">
            <a:off x="4038600" y="857250"/>
            <a:ext cx="4114800" cy="2314575"/>
          </a:xfrm>
          <a:prstGeom prst="rect"/>
          <a:noFill/>
          <a:ln w="12700" cmpd="sng" cap="flat">
            <a:noFill/>
            <a:prstDash val="solid"/>
            <a:miter/>
          </a:ln>
        </p:spPr>
      </p:sp>
      <p:sp>
        <p:nvSpPr>
          <p:cNvPr id="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3737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6" name="对象"/>
          <p:cNvSpPr>
            <a:spLocks noGrp="1"/>
          </p:cNvSpPr>
          <p:nvPr>
            <p:ph type="sldImg"/>
          </p:nvPr>
        </p:nvSpPr>
        <p:spPr>
          <a:xfrm rot="0">
            <a:off x="4038600" y="857250"/>
            <a:ext cx="4114800" cy="2314575"/>
          </a:xfrm>
          <a:prstGeom prst="rect"/>
          <a:noFill/>
          <a:ln w="12700" cmpd="sng" cap="flat">
            <a:noFill/>
            <a:prstDash val="solid"/>
            <a:miter/>
          </a:ln>
        </p:spPr>
      </p:sp>
      <p:sp>
        <p:nvSpPr>
          <p:cNvPr id="1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57696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381836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6" name="对象"/>
          <p:cNvSpPr>
            <a:spLocks noGrp="1"/>
          </p:cNvSpPr>
          <p:nvPr>
            <p:ph type="sldImg"/>
          </p:nvPr>
        </p:nvSpPr>
        <p:spPr>
          <a:xfrm rot="0">
            <a:off x="4038600" y="857250"/>
            <a:ext cx="4114800" cy="2314575"/>
          </a:xfrm>
          <a:prstGeom prst="rect"/>
          <a:noFill/>
          <a:ln w="12700" cmpd="sng" cap="flat">
            <a:noFill/>
            <a:prstDash val="solid"/>
            <a:miter/>
          </a:ln>
        </p:spPr>
      </p:sp>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039012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85046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061812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347803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2223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028403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6386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03470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99829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80298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152510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25142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21689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3824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572346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36852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3535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66850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8/26/2025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471944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3.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916266" y="3066504"/>
            <a:ext cx="9362943"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Harshini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24131061802522023 AND 235D0EFDF2D6205A69C4787645A3FC1F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Computer Science (II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 Shree Raghavendra Arts and Science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Keezhamoongiladi, Affiliated to Annamalai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University, Chidambram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3" name="文本框"/>
          <p:cNvSpPr txBox="1">
            <a:spLocks/>
          </p:cNvSpPr>
          <p:nvPr/>
        </p:nvSpPr>
        <p:spPr>
          <a:xfrm rot="0">
            <a:off x="5471802" y="280144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58818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6" name="图片"/>
          <p:cNvPicPr>
            <a:picLocks noChangeAspect="1"/>
          </p:cNvPicPr>
          <p:nvPr/>
        </p:nvPicPr>
        <p:blipFill>
          <a:blip r:embed="rId2" cstate="print"/>
          <a:stretch>
            <a:fillRect/>
          </a:stretch>
        </p:blipFill>
        <p:spPr>
          <a:xfrm rot="0">
            <a:off x="2064061" y="1657324"/>
            <a:ext cx="7415887" cy="4003641"/>
          </a:xfrm>
          <a:prstGeom prst="rect"/>
          <a:noFill/>
          <a:ln w="12700" cmpd="sng" cap="flat">
            <a:noFill/>
            <a:prstDash val="sysDash"/>
            <a:miter/>
          </a:ln>
        </p:spPr>
      </p:pic>
    </p:spTree>
    <p:extLst>
      <p:ext uri="{BB962C8B-B14F-4D97-AF65-F5344CB8AC3E}">
        <p14:creationId xmlns:p14="http://schemas.microsoft.com/office/powerpoint/2010/main" val="9090181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64856" y="623565"/>
            <a:ext cx="6771121" cy="819150"/>
          </a:xfrm>
          <a:prstGeom prst="rect"/>
          <a:noFill/>
          <a:ln w="12700" cmpd="sng" cap="flat">
            <a:noFill/>
            <a:prstDash val="solid"/>
            <a:miter/>
          </a:ln>
        </p:spPr>
        <p:txBody>
          <a:bodyPr vert="horz" wrap="square" lIns="0" tIns="0" rIns="0" bIns="0" anchor="t" anchorCtr="0">
            <a:prstTxWarp prst="textNoShape"/>
            <a:spAutoFit/>
          </a:bodyPr>
          <a:lstStyle/>
          <a:p>
            <a:r>
              <a:rPr lang="en-US" altLang="zh-CN" sz="5400" b="1"/>
              <a:t>Result and Screenshot </a:t>
            </a:r>
            <a:endParaRPr lang="zh-CN" altLang="en-US" sz="17200" b="1"/>
          </a:p>
        </p:txBody>
      </p:sp>
      <p:pic>
        <p:nvPicPr>
          <p:cNvPr id="202" name="图片"/>
          <p:cNvPicPr>
            <a:picLocks noChangeAspect="1"/>
          </p:cNvPicPr>
          <p:nvPr/>
        </p:nvPicPr>
        <p:blipFill>
          <a:blip r:embed="rId1" cstate="print"/>
          <a:stretch>
            <a:fillRect/>
          </a:stretch>
        </p:blipFill>
        <p:spPr>
          <a:xfrm rot="0">
            <a:off x="952485" y="1557028"/>
            <a:ext cx="8383465" cy="5471916"/>
          </a:xfrm>
          <a:prstGeom prst="rect"/>
          <a:noFill/>
          <a:ln w="12700" cmpd="sng" cap="flat">
            <a:noFill/>
            <a:prstDash val="solid"/>
            <a:miter/>
          </a:ln>
        </p:spPr>
      </p:pic>
    </p:spTree>
    <p:extLst>
      <p:ext uri="{BB962C8B-B14F-4D97-AF65-F5344CB8AC3E}">
        <p14:creationId xmlns:p14="http://schemas.microsoft.com/office/powerpoint/2010/main" val="451920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3" name="文本框"/>
          <p:cNvSpPr>
            <a:spLocks noGrp="1"/>
          </p:cNvSpPr>
          <p:nvPr>
            <p:ph type="title"/>
          </p:nvPr>
        </p:nvSpPr>
        <p:spPr>
          <a:xfrm rot="0">
            <a:off x="755332" y="385444"/>
            <a:ext cx="7932628" cy="723900"/>
          </a:xfrm>
          <a:prstGeom prst="rect"/>
          <a:noFill/>
          <a:ln w="12700" cmpd="sng" cap="flat">
            <a:noFill/>
            <a:prstDash val="solid"/>
            <a:miter/>
          </a:ln>
        </p:spPr>
        <p:txBody>
          <a:bodyPr vert="horz" wrap="square" lIns="0" tIns="0" rIns="0" bIns="0" anchor="t" anchorCtr="0">
            <a:prstTxWarp prst="textNoShape"/>
            <a:spAutoFit/>
          </a:bodyPr>
          <a:lstStyle/>
          <a:p>
            <a:r>
              <a:rPr lang="en-US" altLang="zh-CN" sz="4800" b="1"/>
              <a:t>Result and Screenshot </a:t>
            </a:r>
            <a:endParaRPr lang="zh-CN" altLang="en-US" sz="27600" b="1"/>
          </a:p>
        </p:txBody>
      </p:sp>
      <p:pic>
        <p:nvPicPr>
          <p:cNvPr id="205" name="图片"/>
          <p:cNvPicPr>
            <a:picLocks noChangeAspect="1"/>
          </p:cNvPicPr>
          <p:nvPr/>
        </p:nvPicPr>
        <p:blipFill>
          <a:blip r:embed="rId1" cstate="print"/>
          <a:stretch>
            <a:fillRect/>
          </a:stretch>
        </p:blipFill>
        <p:spPr>
          <a:xfrm rot="0">
            <a:off x="914386" y="1416405"/>
            <a:ext cx="6871488" cy="4917622"/>
          </a:xfrm>
          <a:prstGeom prst="rect"/>
          <a:noFill/>
          <a:ln w="12700" cmpd="sng" cap="flat">
            <a:noFill/>
            <a:prstDash val="solid"/>
            <a:miter/>
          </a:ln>
        </p:spPr>
      </p:pic>
      <p:sp>
        <p:nvSpPr>
          <p:cNvPr id="206" name="文本框"/>
          <p:cNvSpPr txBox="1">
            <a:spLocks/>
          </p:cNvSpPr>
          <p:nvPr/>
        </p:nvSpPr>
        <p:spPr>
          <a:xfrm rot="0">
            <a:off x="5471802" y="280144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5807088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336087" y="1695450"/>
            <a:ext cx="8783867" cy="3821518"/>
          </a:xfrm>
          <a:custGeom>
            <a:gdLst>
              <a:gd name="T1" fmla="*/ 0 w 21600"/>
              <a:gd name="T2" fmla="*/ 0 h 21600"/>
              <a:gd name="T3" fmla="*/ 21600 w 21600"/>
              <a:gd name="T4" fmla="*/ 21600 h 21600"/>
            </a:gdLst>
            <a:rect l="T1" t="T2" r="T3" b="T4"/>
            <a:pathLst>
              <a:path w="21600" h="21600">
                <a:moveTo>
                  <a:pt x="21599" y="0"/>
                </a:moveTo>
                <a:lnTo>
                  <a:pt x="0" y="0"/>
                </a:lnTo>
                <a:lnTo>
                  <a:pt x="0" y="21600"/>
                </a:lnTo>
                <a:lnTo>
                  <a:pt x="21599" y="21600"/>
                </a:lnTo>
                <a:lnTo>
                  <a:pt x="21599" y="0"/>
                </a:lnTo>
                <a:close/>
              </a:path>
            </a:pathLst>
          </a:custGeom>
          <a:no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698182" y="480692"/>
            <a:ext cx="3165851"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文本框"/>
          <p:cNvSpPr txBox="1">
            <a:spLocks/>
          </p:cNvSpPr>
          <p:nvPr/>
        </p:nvSpPr>
        <p:spPr>
          <a:xfrm rot="0">
            <a:off x="5471802" y="280144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8" name="文本框"/>
          <p:cNvSpPr txBox="1">
            <a:spLocks/>
          </p:cNvSpPr>
          <p:nvPr/>
        </p:nvSpPr>
        <p:spPr>
          <a:xfrm rot="0">
            <a:off x="623258" y="1800153"/>
            <a:ext cx="7915380" cy="4291965"/>
          </a:xfrm>
          <a:prstGeom prst="rect"/>
          <a:solidFill>
            <a:srgbClr val="FFFFFF"/>
          </a:solidFill>
          <a:ln w="25400" cmpd="sng" cap="flat">
            <a:noFill/>
            <a:prstDash val="sysDot"/>
            <a:miter/>
          </a:ln>
        </p:spPr>
        <p:txBody>
          <a:bodyPr vert="horz" wrap="square" lIns="91440" tIns="45720" rIns="91440" bIns="45720" anchor="b" anchorCtr="0">
            <a:prstTxWarp prst="textNoShape"/>
            <a:spAutoFit/>
          </a:bodyPr>
          <a:lstStyle/>
          <a:p>
            <a:pPr marL="0" indent="0" algn="l">
              <a:lnSpc>
                <a:spcPct val="100000"/>
              </a:lnSpc>
              <a:spcBef>
                <a:spcPts val="0"/>
              </a:spcBef>
              <a:spcAft>
                <a:spcPts val="0"/>
              </a:spcAft>
              <a:buNone/>
            </a:pPr>
            <a:r>
              <a:rPr lang="en-US" altLang="zh-CN" sz="4000" b="0" i="1" u="none" strike="noStrike" kern="1200" cap="none" spc="0" baseline="0">
                <a:solidFill>
                  <a:srgbClr val="A658DF"/>
                </a:solidFill>
                <a:latin typeface="Droid Sans" pitchFamily="0" charset="0"/>
                <a:ea typeface="宋体" pitchFamily="0" charset="0"/>
                <a:cs typeface="Lucida Sans"/>
              </a:rPr>
              <a:t>The Digital Portfolio successfully demonstrates the use of web development technologies to create a professional online presence. It helps in showcasing skills, projects, and personal interests in a modern and accessible way.</a:t>
            </a:r>
            <a:endParaRPr lang="zh-CN" altLang="en-US" sz="4000" b="0" i="1" u="none" strike="noStrike" kern="1200" cap="none" spc="0" baseline="0">
              <a:solidFill>
                <a:srgbClr val="A658DF"/>
              </a:solidFill>
              <a:latin typeface="Droid Sans" pitchFamily="0" charset="0"/>
              <a:ea typeface="宋体" pitchFamily="0" charset="0"/>
              <a:cs typeface="Lucida Sans"/>
            </a:endParaRPr>
          </a:p>
        </p:txBody>
      </p:sp>
      <p:sp>
        <p:nvSpPr>
          <p:cNvPr id="180" name="文本框"/>
          <p:cNvSpPr txBox="1">
            <a:spLocks/>
          </p:cNvSpPr>
          <p:nvPr/>
        </p:nvSpPr>
        <p:spPr>
          <a:xfrm rot="0">
            <a:off x="5662299" y="2991938"/>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5" name="文本框"/>
          <p:cNvSpPr txBox="1">
            <a:spLocks/>
          </p:cNvSpPr>
          <p:nvPr/>
        </p:nvSpPr>
        <p:spPr>
          <a:xfrm rot="0">
            <a:off x="5852796" y="3182435"/>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6" name="文本框"/>
          <p:cNvSpPr txBox="1">
            <a:spLocks/>
          </p:cNvSpPr>
          <p:nvPr/>
        </p:nvSpPr>
        <p:spPr>
          <a:xfrm rot="0">
            <a:off x="6043293" y="3372932"/>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4236709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7" name="文本框"/>
          <p:cNvSpPr>
            <a:spLocks noGrp="1"/>
          </p:cNvSpPr>
          <p:nvPr>
            <p:ph type="title"/>
          </p:nvPr>
        </p:nvSpPr>
        <p:spPr>
          <a:xfrm rot="0">
            <a:off x="412437" y="185422"/>
            <a:ext cx="8563519" cy="723900"/>
          </a:xfrm>
          <a:prstGeom prst="rect"/>
          <a:noFill/>
          <a:ln w="12700" cmpd="sng" cap="flat">
            <a:noFill/>
            <a:prstDash val="solid"/>
            <a:miter/>
          </a:ln>
        </p:spPr>
        <p:txBody>
          <a:bodyPr vert="horz" wrap="square" lIns="0" tIns="0" rIns="0" bIns="0" anchor="t" anchorCtr="0">
            <a:prstTxWarp prst="textNoShape"/>
            <a:spAutoFit/>
          </a:bodyPr>
          <a:lstStyle/>
          <a:p>
            <a:r>
              <a:rPr lang="en-US" altLang="zh-CN" sz="4800" b="1"/>
              <a:t>GitHub link</a:t>
            </a:r>
            <a:endParaRPr lang="zh-CN" altLang="en-US" sz="4800" b="1"/>
          </a:p>
        </p:txBody>
      </p:sp>
      <p:sp>
        <p:nvSpPr>
          <p:cNvPr id="209" name="文本框"/>
          <p:cNvSpPr txBox="1">
            <a:spLocks/>
          </p:cNvSpPr>
          <p:nvPr/>
        </p:nvSpPr>
        <p:spPr>
          <a:xfrm rot="0">
            <a:off x="623651" y="1553685"/>
            <a:ext cx="7917237" cy="11772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rgbClr val="A658DF"/>
                </a:solidFill>
                <a:latin typeface="Droid Sans" pitchFamily="0" charset="0"/>
                <a:ea typeface="宋体" pitchFamily="0" charset="0"/>
                <a:cs typeface="Lucida Sans"/>
              </a:rPr>
              <a:t>https://github.com/harshini12082007/Harshini-TNSDC-FWD-DP</a:t>
            </a:r>
            <a:endParaRPr lang="zh-CN" altLang="en-US" sz="3600" b="0" i="0" u="none" strike="noStrike" kern="1200" cap="none" spc="0" baseline="0">
              <a:solidFill>
                <a:srgbClr val="A658DF"/>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217769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7448612" y="0"/>
            <a:ext cx="4743794" cy="6858466"/>
            <a:chOff x="7448612" y="0"/>
            <a:chExt cx="4743794" cy="6858466"/>
          </a:xfrm>
        </p:grpSpPr>
        <p:sp>
          <p:nvSpPr>
            <p:cNvPr id="6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6"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6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0"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4" name="文本框"/>
          <p:cNvSpPr txBox="1">
            <a:spLocks/>
          </p:cNvSpPr>
          <p:nvPr/>
        </p:nvSpPr>
        <p:spPr>
          <a:xfrm rot="0">
            <a:off x="1420271" y="1772757"/>
            <a:ext cx="6043708" cy="4615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000" b="0" i="0" u="none" strike="noStrike" kern="1200" cap="none" spc="0" baseline="0">
                <a:solidFill>
                  <a:srgbClr val="A658DF"/>
                </a:solidFill>
                <a:latin typeface="Droid Sans" pitchFamily="0" charset="0"/>
                <a:ea typeface="宋体" pitchFamily="0" charset="0"/>
                <a:cs typeface="Droid Sans" pitchFamily="0" charset="0"/>
              </a:rPr>
              <a:t>“Design and Development of a Digital Portfolio Website”</a:t>
            </a:r>
            <a:endParaRPr lang="en-US" altLang="zh-CN" sz="60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6000" b="0" i="0" u="none" strike="noStrike" kern="1200" cap="none" spc="0" baseline="0">
              <a:solidFill>
                <a:srgbClr val="A658DF"/>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523196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4" cy="6858466"/>
            <a:chOff x="7448612" y="0"/>
            <a:chExt cx="4743794"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Results and Screenshots</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rPr>
              <a:t>Github Link</a:t>
            </a:r>
            <a:endParaRPr lang="en-US" altLang="zh-CN" sz="2800" b="0" i="0" u="none" strike="noStrike" kern="1200" cap="none" spc="0" baseline="0">
              <a:solidFill>
                <a:srgbClr val="A658D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rgbClr val="A658D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951806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1" name="组合"/>
          <p:cNvGrpSpPr>
            <a:grpSpLocks/>
          </p:cNvGrpSpPr>
          <p:nvPr/>
        </p:nvGrpSpPr>
        <p:grpSpPr>
          <a:xfrm>
            <a:off x="7991475" y="2933700"/>
            <a:ext cx="2762249" cy="3257550"/>
            <a:chOff x="7991475" y="2933700"/>
            <a:chExt cx="2762249" cy="3257550"/>
          </a:xfrm>
        </p:grpSpPr>
        <p:sp>
          <p:nvSpPr>
            <p:cNvPr id="10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3"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5" name="文本框"/>
          <p:cNvSpPr txBox="1">
            <a:spLocks/>
          </p:cNvSpPr>
          <p:nvPr/>
        </p:nvSpPr>
        <p:spPr>
          <a:xfrm rot="0">
            <a:off x="1052269" y="1696558"/>
            <a:ext cx="5979716" cy="4463415"/>
          </a:xfrm>
          <a:prstGeom prst="rect"/>
          <a:noFill/>
          <a:ln w="12700" cmpd="sng" cap="flat">
            <a:noFill/>
            <a:prstDash val="sysDash"/>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In today’s digital world, having an online portfolio is essential for students to showcase their skills, projects, and achievements. Traditional resumes are static, whereas digital portfolios allow interactive, visually appealing, and accessible self-presentation.</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3200" b="0" i="0" u="none" strike="noStrike" kern="1200" cap="none" spc="0" baseline="0">
              <a:solidFill>
                <a:srgbClr val="A658DF"/>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776927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4" name="文本框"/>
          <p:cNvSpPr txBox="1">
            <a:spLocks/>
          </p:cNvSpPr>
          <p:nvPr/>
        </p:nvSpPr>
        <p:spPr>
          <a:xfrm rot="0">
            <a:off x="985595" y="1848955"/>
            <a:ext cx="7918361" cy="4291965"/>
          </a:xfrm>
          <a:prstGeom prst="rect"/>
          <a:solidFill>
            <a:srgbClr val="FFFFFF"/>
          </a:solidFill>
          <a:ln w="25400" cmpd="sng" cap="flat">
            <a:noFill/>
            <a:prstDash val="sysDash"/>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rgbClr val="A658DF"/>
                </a:solidFill>
                <a:latin typeface="Droid Sans" pitchFamily="0" charset="0"/>
                <a:ea typeface="宋体" pitchFamily="0" charset="0"/>
                <a:cs typeface="Lucida Sans"/>
              </a:rPr>
              <a:t>This project is a Digital Portfolio Website designed using HTML, CSS, and JavaScript.</a:t>
            </a:r>
            <a:endParaRPr lang="en-US" altLang="zh-CN" sz="40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4000" b="0" i="0" u="none" strike="noStrike" kern="1200" cap="none" spc="0" baseline="0">
                <a:solidFill>
                  <a:srgbClr val="A658DF"/>
                </a:solidFill>
                <a:latin typeface="Droid Sans" pitchFamily="0" charset="0"/>
                <a:ea typeface="宋体" pitchFamily="0" charset="0"/>
                <a:cs typeface="Lucida Sans"/>
              </a:rPr>
              <a:t>It highlights personal details, skills, hobbies, and academic projects in a clean, user-friendly design.</a:t>
            </a:r>
            <a:endParaRPr lang="en-US" altLang="zh-CN" sz="40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4000" b="0" i="0" u="none" strike="noStrike" kern="1200" cap="none" spc="0" baseline="0">
              <a:solidFill>
                <a:srgbClr val="A658DF"/>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442789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3" name="文本框"/>
          <p:cNvSpPr txBox="1">
            <a:spLocks/>
          </p:cNvSpPr>
          <p:nvPr/>
        </p:nvSpPr>
        <p:spPr>
          <a:xfrm rot="0">
            <a:off x="1414214" y="1629884"/>
            <a:ext cx="5689770" cy="4806315"/>
          </a:xfrm>
          <a:prstGeom prst="rect"/>
          <a:noFill/>
          <a:ln w="12700" cmpd="sng" cap="flat">
            <a:noFill/>
            <a:prstDash val="sysDash"/>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A658DF"/>
                </a:solidFill>
                <a:latin typeface="Droid Sans" pitchFamily="0" charset="0"/>
                <a:ea typeface="宋体" pitchFamily="0" charset="0"/>
                <a:cs typeface="Lucida Sans"/>
              </a:rPr>
              <a:t>Students who want to showcase their academic and project work</a:t>
            </a:r>
            <a:endParaRPr lang="en-US" altLang="zh-CN" sz="28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rgbClr val="A658DF"/>
                </a:solidFill>
                <a:latin typeface="Droid Sans" pitchFamily="0" charset="0"/>
                <a:ea typeface="宋体" pitchFamily="0" charset="0"/>
                <a:cs typeface="Lucida Sans"/>
              </a:rPr>
              <a:t>Recruiters &amp; employers looking for candidate profiles</a:t>
            </a:r>
            <a:endParaRPr lang="en-US" altLang="zh-CN" sz="28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rgbClr val="A658DF"/>
                </a:solidFill>
                <a:latin typeface="Droid Sans" pitchFamily="0" charset="0"/>
                <a:ea typeface="宋体" pitchFamily="0" charset="0"/>
                <a:cs typeface="Lucida Sans"/>
              </a:rPr>
              <a:t>Teachers &amp; mentors for project evaluation</a:t>
            </a:r>
            <a:endParaRPr lang="en-US" altLang="zh-CN" sz="28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rgbClr val="A658DF"/>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rgbClr val="A658DF"/>
                </a:solidFill>
                <a:latin typeface="Droid Sans" pitchFamily="0" charset="0"/>
                <a:ea typeface="宋体" pitchFamily="0" charset="0"/>
                <a:cs typeface="Lucida Sans"/>
              </a:rPr>
              <a:t>General audience exploring student achievements</a:t>
            </a:r>
            <a:endParaRPr lang="zh-CN" altLang="en-US" sz="2800" b="0" i="0" u="none" strike="noStrike" kern="1200" cap="none" spc="0" baseline="0">
              <a:solidFill>
                <a:srgbClr val="A658DF"/>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06432906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1" name="文本框"/>
          <p:cNvSpPr txBox="1">
            <a:spLocks/>
          </p:cNvSpPr>
          <p:nvPr/>
        </p:nvSpPr>
        <p:spPr>
          <a:xfrm rot="0">
            <a:off x="3357284" y="2134701"/>
            <a:ext cx="4750484" cy="4434840"/>
          </a:xfrm>
          <a:prstGeom prst="rect"/>
          <a:noFill/>
          <a:ln w="12700" cmpd="sng" cap="flat">
            <a:noFill/>
            <a:prstDash val="sysDash"/>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A658DF"/>
                </a:solidFill>
                <a:latin typeface="Droid Sans" pitchFamily="0" charset="0"/>
                <a:ea typeface="宋体" pitchFamily="0" charset="0"/>
                <a:cs typeface="Droid Sans" pitchFamily="0" charset="0"/>
              </a:rPr>
              <a:t>HTML5 – Structure of the webpage</a:t>
            </a: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A658DF"/>
                </a:solidFill>
                <a:latin typeface="Droid Sans" pitchFamily="0" charset="0"/>
                <a:ea typeface="宋体" pitchFamily="0" charset="0"/>
                <a:cs typeface="Droid Sans" pitchFamily="0" charset="0"/>
              </a:rPr>
              <a:t>CSS3 – Styling and responsive design</a:t>
            </a: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A658DF"/>
                </a:solidFill>
                <a:latin typeface="Droid Sans" pitchFamily="0" charset="0"/>
                <a:ea typeface="宋体" pitchFamily="0" charset="0"/>
                <a:cs typeface="Droid Sans" pitchFamily="0" charset="0"/>
              </a:rPr>
              <a:t>JavaScript – Interactivity</a:t>
            </a: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A658DF"/>
                </a:solidFill>
                <a:latin typeface="Droid Sans" pitchFamily="0" charset="0"/>
                <a:ea typeface="宋体" pitchFamily="0" charset="0"/>
                <a:cs typeface="Droid Sans" pitchFamily="0" charset="0"/>
              </a:rPr>
              <a:t>VS Code – Development environment</a:t>
            </a: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A658DF"/>
                </a:solidFill>
                <a:latin typeface="Droid Sans" pitchFamily="0" charset="0"/>
                <a:ea typeface="宋体" pitchFamily="0" charset="0"/>
                <a:cs typeface="Droid Sans" pitchFamily="0" charset="0"/>
              </a:rPr>
              <a:t>GitHub – Hosting and version control</a:t>
            </a:r>
            <a:endParaRPr lang="zh-CN" altLang="en-US" sz="2400" b="0" i="0" u="none" strike="noStrike" kern="1200" cap="none" spc="0" baseline="0">
              <a:solidFill>
                <a:srgbClr val="A658DF"/>
              </a:solidFill>
              <a:latin typeface="Droid Sans" pitchFamily="0" charset="0"/>
              <a:ea typeface="宋体" pitchFamily="0" charset="0"/>
              <a:cs typeface="Lucida Sans"/>
            </a:endParaRPr>
          </a:p>
        </p:txBody>
      </p:sp>
      <p:sp>
        <p:nvSpPr>
          <p:cNvPr id="192" name="文本框"/>
          <p:cNvSpPr txBox="1">
            <a:spLocks/>
          </p:cNvSpPr>
          <p:nvPr/>
        </p:nvSpPr>
        <p:spPr>
          <a:xfrm rot="0">
            <a:off x="4152029" y="2801441"/>
            <a:ext cx="250901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679054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文本框"/>
          <p:cNvSpPr txBox="1">
            <a:spLocks/>
          </p:cNvSpPr>
          <p:nvPr/>
        </p:nvSpPr>
        <p:spPr>
          <a:xfrm rot="0">
            <a:off x="1204667" y="1125066"/>
            <a:ext cx="7483293" cy="5434966"/>
          </a:xfrm>
          <a:prstGeom prst="rect"/>
          <a:noFill/>
          <a:ln w="12700" cmpd="sng" cap="flat">
            <a:noFill/>
            <a:prstDash val="sysDash"/>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Header &amp; Navigation Bar – Quick links to Home, About, Projects</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Home Section – Introduction with name &amp; tagline</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About Section – Educational background, skills, hobbies</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Projects Section – Mini project details with descriptions</a:t>
            </a:r>
            <a:endParaRPr lang="zh-CN" altLang="en-US" sz="3200" b="0" i="0" u="none" strike="noStrike" kern="1200" cap="none" spc="0" baseline="0">
              <a:solidFill>
                <a:srgbClr val="A658DF"/>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684680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文本框"/>
          <p:cNvSpPr txBox="1">
            <a:spLocks/>
          </p:cNvSpPr>
          <p:nvPr/>
        </p:nvSpPr>
        <p:spPr>
          <a:xfrm rot="0">
            <a:off x="5471802" y="280144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8" name="文本框"/>
          <p:cNvSpPr txBox="1">
            <a:spLocks/>
          </p:cNvSpPr>
          <p:nvPr/>
        </p:nvSpPr>
        <p:spPr>
          <a:xfrm rot="0">
            <a:off x="2347650" y="2925264"/>
            <a:ext cx="648430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9" name="文本框"/>
          <p:cNvSpPr txBox="1">
            <a:spLocks/>
          </p:cNvSpPr>
          <p:nvPr/>
        </p:nvSpPr>
        <p:spPr>
          <a:xfrm rot="0">
            <a:off x="1271341" y="1267939"/>
            <a:ext cx="7345746" cy="5434966"/>
          </a:xfrm>
          <a:prstGeom prst="rect"/>
          <a:noFill/>
          <a:ln w="12700" cmpd="sng" cap="flat">
            <a:noFill/>
            <a:prstDash val="sysDash"/>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Responsive and clean UI</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Easy navigation with links to different sections</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Skills and hobbies highlighted</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Showcases mini projects (Portfolio &amp; To-Do List App)</a:t>
            </a: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3200" b="0" i="0" u="none" strike="noStrike" kern="1200" cap="none" spc="0" baseline="0">
              <a:solidFill>
                <a:srgbClr val="A658DF"/>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3200" b="0" i="0" u="none" strike="noStrike" kern="1200" cap="none" spc="0" baseline="0">
                <a:solidFill>
                  <a:srgbClr val="A658DF"/>
                </a:solidFill>
                <a:latin typeface="Droid Sans" pitchFamily="0" charset="0"/>
                <a:ea typeface="宋体" pitchFamily="0" charset="0"/>
                <a:cs typeface="Droid Sans" pitchFamily="0" charset="0"/>
              </a:rPr>
              <a:t>Interactive and engaging design</a:t>
            </a:r>
            <a:endParaRPr lang="zh-CN" altLang="en-US" sz="3200" b="0" i="0" u="none" strike="noStrike" kern="1200" cap="none" spc="0" baseline="0">
              <a:solidFill>
                <a:srgbClr val="A658DF"/>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752959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2025-08-26T13:50:24Z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