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699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82955"/>
            <a:ext cx="11075035" cy="12108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4707" y="1387538"/>
            <a:ext cx="8221345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362055" y="6475579"/>
            <a:ext cx="1644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549" rIns="0" bIns="0" rtlCol="0" vert="horz">
            <a:spAutoFit/>
          </a:bodyPr>
          <a:lstStyle/>
          <a:p>
            <a:pPr marL="380111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dirty="0"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635250" y="3332797"/>
            <a:ext cx="7980680" cy="1860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STUDENT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NAME: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Harshini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KP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dirty="0" sz="2400">
                <a:latin typeface="Calibri"/>
                <a:cs typeface="Calibri"/>
              </a:rPr>
              <a:t>REGISTER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NMID: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asbruaz2428c0474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  <a:spcBef>
                <a:spcPts val="50"/>
              </a:spcBef>
            </a:pPr>
            <a:r>
              <a:rPr dirty="0" sz="2400" spc="-35">
                <a:latin typeface="Calibri"/>
                <a:cs typeface="Calibri"/>
              </a:rPr>
              <a:t>DEPARTMENT: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II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B.Sc.AIML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930"/>
              </a:lnSpc>
              <a:spcBef>
                <a:spcPts val="35"/>
              </a:spcBef>
            </a:pPr>
            <a:r>
              <a:rPr dirty="0" sz="2400">
                <a:latin typeface="Calibri"/>
                <a:cs typeface="Calibri"/>
              </a:rPr>
              <a:t>COLLEGE: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KPR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College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Arts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Science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Research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/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Bharathiar university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40409" y="6472554"/>
            <a:ext cx="1790064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4269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dirty="0"/>
              <a:t>RESULTS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SCREENSHOTS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6375" y="1714500"/>
            <a:ext cx="7467600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762000"/>
            <a:ext cx="838200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367157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10"/>
              <a:t>CONCLUSION</a:t>
            </a:r>
            <a:endParaRPr sz="4800"/>
          </a:p>
        </p:txBody>
      </p:sp>
      <p:sp>
        <p:nvSpPr>
          <p:cNvPr id="6" name="object 6" descr="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226060">
              <a:lnSpc>
                <a:spcPct val="100099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10"/>
              <a:t> </a:t>
            </a:r>
            <a:r>
              <a:rPr dirty="0" b="1">
                <a:latin typeface="Calibri"/>
                <a:cs typeface="Calibri"/>
              </a:rPr>
              <a:t>Research</a:t>
            </a:r>
            <a:r>
              <a:rPr dirty="0" spc="-65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Scholar</a:t>
            </a:r>
            <a:r>
              <a:rPr dirty="0" spc="-40" b="1">
                <a:latin typeface="Calibri"/>
                <a:cs typeface="Calibri"/>
              </a:rPr>
              <a:t> </a:t>
            </a:r>
            <a:r>
              <a:rPr dirty="0" spc="-10" b="1">
                <a:latin typeface="Calibri"/>
                <a:cs typeface="Calibri"/>
              </a:rPr>
              <a:t>Portfolio</a:t>
            </a:r>
            <a:r>
              <a:rPr dirty="0" spc="-40" b="1">
                <a:latin typeface="Calibri"/>
                <a:cs typeface="Calibri"/>
              </a:rPr>
              <a:t> </a:t>
            </a:r>
            <a:r>
              <a:rPr dirty="0"/>
              <a:t>project</a:t>
            </a:r>
            <a:r>
              <a:rPr dirty="0" spc="-5"/>
              <a:t> </a:t>
            </a:r>
            <a:r>
              <a:rPr dirty="0"/>
              <a:t>serves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 spc="-10"/>
              <a:t>comprehensive</a:t>
            </a:r>
            <a:r>
              <a:rPr dirty="0" spc="-65"/>
              <a:t> </a:t>
            </a:r>
            <a:r>
              <a:rPr dirty="0"/>
              <a:t>digital</a:t>
            </a:r>
            <a:r>
              <a:rPr dirty="0" spc="-35"/>
              <a:t> </a:t>
            </a:r>
            <a:r>
              <a:rPr dirty="0" spc="-10"/>
              <a:t>platform </a:t>
            </a:r>
            <a:r>
              <a:rPr dirty="0"/>
              <a:t>designed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document,</a:t>
            </a:r>
            <a:r>
              <a:rPr dirty="0" spc="-40"/>
              <a:t> </a:t>
            </a:r>
            <a:r>
              <a:rPr dirty="0" spc="-10"/>
              <a:t>organize,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showcase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academic</a:t>
            </a:r>
            <a:r>
              <a:rPr dirty="0" spc="-50"/>
              <a:t> </a:t>
            </a:r>
            <a:r>
              <a:rPr dirty="0"/>
              <a:t>journey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10"/>
              <a:t>scholarly contributions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75"/>
              <a:t> </a:t>
            </a:r>
            <a:r>
              <a:rPr dirty="0"/>
              <a:t>research</a:t>
            </a:r>
            <a:r>
              <a:rPr dirty="0" spc="45"/>
              <a:t> </a:t>
            </a:r>
            <a:r>
              <a:rPr dirty="0" spc="-10"/>
              <a:t>scholars.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45"/>
              <a:t> </a:t>
            </a:r>
            <a:r>
              <a:rPr dirty="0" spc="-10"/>
              <a:t>integrating</a:t>
            </a:r>
            <a:r>
              <a:rPr dirty="0" spc="-70"/>
              <a:t> </a:t>
            </a:r>
            <a:r>
              <a:rPr dirty="0" spc="-10"/>
              <a:t>structured</a:t>
            </a:r>
            <a:r>
              <a:rPr dirty="0" spc="-25"/>
              <a:t> </a:t>
            </a:r>
            <a:r>
              <a:rPr dirty="0"/>
              <a:t>sections</a:t>
            </a:r>
            <a:r>
              <a:rPr dirty="0" spc="-10"/>
              <a:t> </a:t>
            </a:r>
            <a:r>
              <a:rPr dirty="0"/>
              <a:t>such</a:t>
            </a:r>
            <a:r>
              <a:rPr dirty="0" spc="-30"/>
              <a:t> </a:t>
            </a:r>
            <a:r>
              <a:rPr dirty="0"/>
              <a:t>as</a:t>
            </a:r>
            <a:r>
              <a:rPr dirty="0" spc="-10"/>
              <a:t> research publications,</a:t>
            </a:r>
            <a:r>
              <a:rPr dirty="0" spc="-20"/>
              <a:t> </a:t>
            </a:r>
            <a:r>
              <a:rPr dirty="0"/>
              <a:t>projects,</a:t>
            </a:r>
            <a:r>
              <a:rPr dirty="0" spc="-15"/>
              <a:t> </a:t>
            </a:r>
            <a:r>
              <a:rPr dirty="0"/>
              <a:t>academic</a:t>
            </a:r>
            <a:r>
              <a:rPr dirty="0" spc="-35"/>
              <a:t> </a:t>
            </a:r>
            <a:r>
              <a:rPr dirty="0" spc="-10"/>
              <a:t>achievements,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skills,</a:t>
            </a:r>
            <a:r>
              <a:rPr dirty="0" spc="-85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portfolio</a:t>
            </a:r>
            <a:r>
              <a:rPr dirty="0" spc="-60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 spc="-20"/>
              <a:t>only </a:t>
            </a:r>
            <a:r>
              <a:rPr dirty="0"/>
              <a:t>enhances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20"/>
              <a:t> </a:t>
            </a:r>
            <a:r>
              <a:rPr dirty="0"/>
              <a:t>visibility</a:t>
            </a:r>
            <a:r>
              <a:rPr dirty="0" spc="-45"/>
              <a:t> </a:t>
            </a:r>
            <a:r>
              <a:rPr dirty="0"/>
              <a:t>of a</a:t>
            </a:r>
            <a:r>
              <a:rPr dirty="0" spc="-15"/>
              <a:t> </a:t>
            </a:r>
            <a:r>
              <a:rPr dirty="0"/>
              <a:t>scholar's</a:t>
            </a:r>
            <a:r>
              <a:rPr dirty="0" spc="-10"/>
              <a:t> </a:t>
            </a:r>
            <a:r>
              <a:rPr dirty="0"/>
              <a:t>work</a:t>
            </a:r>
            <a:r>
              <a:rPr dirty="0" spc="-45"/>
              <a:t> </a:t>
            </a:r>
            <a:r>
              <a:rPr dirty="0"/>
              <a:t>but</a:t>
            </a:r>
            <a:r>
              <a:rPr dirty="0" spc="-55"/>
              <a:t> </a:t>
            </a:r>
            <a:r>
              <a:rPr dirty="0"/>
              <a:t>also</a:t>
            </a:r>
            <a:r>
              <a:rPr dirty="0" spc="-25"/>
              <a:t> </a:t>
            </a:r>
            <a:r>
              <a:rPr dirty="0" spc="-10"/>
              <a:t>facilitates</a:t>
            </a:r>
            <a:r>
              <a:rPr dirty="0" spc="-80"/>
              <a:t> </a:t>
            </a:r>
            <a:r>
              <a:rPr dirty="0" spc="-10"/>
              <a:t>collaboration,</a:t>
            </a:r>
            <a:r>
              <a:rPr dirty="0" spc="-50"/>
              <a:t> </a:t>
            </a:r>
            <a:r>
              <a:rPr dirty="0" spc="-10"/>
              <a:t>evaluation,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career</a:t>
            </a:r>
            <a:r>
              <a:rPr dirty="0" spc="-30"/>
              <a:t> </a:t>
            </a:r>
            <a:r>
              <a:rPr dirty="0" spc="-10"/>
              <a:t>development.</a:t>
            </a:r>
          </a:p>
          <a:p>
            <a:pPr marL="12700" marR="6350">
              <a:lnSpc>
                <a:spcPct val="100800"/>
              </a:lnSpc>
            </a:pPr>
            <a:r>
              <a:rPr dirty="0"/>
              <a:t>Through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use</a:t>
            </a:r>
            <a:r>
              <a:rPr dirty="0" spc="-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modern</a:t>
            </a:r>
            <a:r>
              <a:rPr dirty="0" spc="-55"/>
              <a:t> </a:t>
            </a:r>
            <a:r>
              <a:rPr dirty="0"/>
              <a:t>web</a:t>
            </a:r>
            <a:r>
              <a:rPr dirty="0" spc="-45"/>
              <a:t> </a:t>
            </a:r>
            <a:r>
              <a:rPr dirty="0"/>
              <a:t>technologies</a:t>
            </a:r>
            <a:r>
              <a:rPr dirty="0" spc="-35"/>
              <a:t> </a:t>
            </a:r>
            <a:r>
              <a:rPr dirty="0"/>
              <a:t>like</a:t>
            </a:r>
            <a:r>
              <a:rPr dirty="0" spc="-10"/>
              <a:t> </a:t>
            </a:r>
            <a:r>
              <a:rPr dirty="0"/>
              <a:t>HTML,</a:t>
            </a:r>
            <a:r>
              <a:rPr dirty="0" spc="-5"/>
              <a:t> </a:t>
            </a:r>
            <a:r>
              <a:rPr dirty="0"/>
              <a:t>CSS,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JavaScript,</a:t>
            </a:r>
            <a:r>
              <a:rPr dirty="0" spc="-75"/>
              <a:t> </a:t>
            </a:r>
            <a:r>
              <a:rPr dirty="0" spc="-25"/>
              <a:t>the </a:t>
            </a:r>
            <a:r>
              <a:rPr dirty="0" spc="-10"/>
              <a:t>portfolio</a:t>
            </a:r>
            <a:r>
              <a:rPr dirty="0" spc="-50"/>
              <a:t> </a:t>
            </a:r>
            <a:r>
              <a:rPr dirty="0"/>
              <a:t>ensures</a:t>
            </a:r>
            <a:r>
              <a:rPr dirty="0" spc="-30"/>
              <a:t> </a:t>
            </a:r>
            <a:r>
              <a:rPr dirty="0"/>
              <a:t>an</a:t>
            </a:r>
            <a:r>
              <a:rPr dirty="0" spc="20"/>
              <a:t> </a:t>
            </a:r>
            <a:r>
              <a:rPr dirty="0" spc="-10"/>
              <a:t>interactive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20"/>
              <a:t> </a:t>
            </a:r>
            <a:r>
              <a:rPr dirty="0"/>
              <a:t>user-friendly</a:t>
            </a:r>
            <a:r>
              <a:rPr dirty="0" spc="-65"/>
              <a:t> </a:t>
            </a:r>
            <a:r>
              <a:rPr dirty="0"/>
              <a:t>experience,</a:t>
            </a:r>
            <a:r>
              <a:rPr dirty="0" spc="-65"/>
              <a:t> </a:t>
            </a:r>
            <a:r>
              <a:rPr dirty="0"/>
              <a:t>while</a:t>
            </a:r>
            <a:r>
              <a:rPr dirty="0" spc="-65"/>
              <a:t> </a:t>
            </a:r>
            <a:r>
              <a:rPr dirty="0" spc="-10"/>
              <a:t>maintaining </a:t>
            </a:r>
            <a:r>
              <a:rPr dirty="0"/>
              <a:t>academic</a:t>
            </a:r>
            <a:r>
              <a:rPr dirty="0" spc="-10"/>
              <a:t> professionalism.</a:t>
            </a:r>
            <a:r>
              <a:rPr dirty="0" spc="5"/>
              <a:t> </a:t>
            </a:r>
            <a:r>
              <a:rPr dirty="0" spc="-10"/>
              <a:t>Features</a:t>
            </a:r>
            <a:r>
              <a:rPr dirty="0" spc="-85"/>
              <a:t> </a:t>
            </a:r>
            <a:r>
              <a:rPr dirty="0"/>
              <a:t>such</a:t>
            </a:r>
            <a:r>
              <a:rPr dirty="0" spc="-40"/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smooth</a:t>
            </a:r>
            <a:r>
              <a:rPr dirty="0" spc="-35"/>
              <a:t> </a:t>
            </a:r>
            <a:r>
              <a:rPr dirty="0" spc="-10"/>
              <a:t>navigation,</a:t>
            </a:r>
            <a:r>
              <a:rPr dirty="0" spc="5"/>
              <a:t> </a:t>
            </a:r>
            <a:r>
              <a:rPr dirty="0"/>
              <a:t>dynamic</a:t>
            </a:r>
            <a:r>
              <a:rPr dirty="0" spc="-5"/>
              <a:t> </a:t>
            </a:r>
            <a:r>
              <a:rPr dirty="0" spc="-20"/>
              <a:t>content</a:t>
            </a:r>
            <a:r>
              <a:rPr dirty="0" spc="-65"/>
              <a:t> </a:t>
            </a:r>
            <a:r>
              <a:rPr dirty="0" spc="-10"/>
              <a:t>display,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responsive</a:t>
            </a:r>
            <a:r>
              <a:rPr dirty="0" spc="-10"/>
              <a:t> </a:t>
            </a:r>
            <a:r>
              <a:rPr dirty="0"/>
              <a:t>design</a:t>
            </a:r>
            <a:r>
              <a:rPr dirty="0" spc="15"/>
              <a:t> </a:t>
            </a:r>
            <a:r>
              <a:rPr dirty="0" spc="-10"/>
              <a:t>contribute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polished</a:t>
            </a:r>
            <a:r>
              <a:rPr dirty="0" spc="20"/>
              <a:t> </a:t>
            </a:r>
            <a:r>
              <a:rPr dirty="0" spc="-10"/>
              <a:t>presentation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scholar's</a:t>
            </a:r>
            <a:r>
              <a:rPr dirty="0" spc="-35"/>
              <a:t> </a:t>
            </a:r>
            <a:r>
              <a:rPr dirty="0" spc="-10"/>
              <a:t>profile.</a:t>
            </a:r>
          </a:p>
          <a:p>
            <a:pPr marL="12700">
              <a:lnSpc>
                <a:spcPts val="2100"/>
              </a:lnSpc>
            </a:pPr>
            <a:r>
              <a:rPr dirty="0" spc="-10"/>
              <a:t>Overall,</a:t>
            </a:r>
            <a:r>
              <a:rPr dirty="0" spc="-75"/>
              <a:t> </a:t>
            </a:r>
            <a:r>
              <a:rPr dirty="0"/>
              <a:t>this</a:t>
            </a:r>
            <a:r>
              <a:rPr dirty="0" spc="-30"/>
              <a:t> </a:t>
            </a:r>
            <a:r>
              <a:rPr dirty="0"/>
              <a:t>project</a:t>
            </a:r>
            <a:r>
              <a:rPr dirty="0" spc="-10"/>
              <a:t> </a:t>
            </a:r>
            <a:r>
              <a:rPr dirty="0"/>
              <a:t>bridges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gap</a:t>
            </a:r>
            <a:r>
              <a:rPr dirty="0" spc="-45"/>
              <a:t> </a:t>
            </a:r>
            <a:r>
              <a:rPr dirty="0" spc="-10"/>
              <a:t>between</a:t>
            </a:r>
            <a:r>
              <a:rPr dirty="0" spc="-45"/>
              <a:t> </a:t>
            </a:r>
            <a:r>
              <a:rPr dirty="0"/>
              <a:t>traditional</a:t>
            </a:r>
            <a:r>
              <a:rPr dirty="0" spc="-40"/>
              <a:t> </a:t>
            </a:r>
            <a:r>
              <a:rPr dirty="0"/>
              <a:t>academic</a:t>
            </a:r>
            <a:r>
              <a:rPr dirty="0" spc="-85"/>
              <a:t> </a:t>
            </a:r>
            <a:r>
              <a:rPr dirty="0"/>
              <a:t>resumes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20"/>
              <a:t> </a:t>
            </a:r>
            <a:r>
              <a:rPr dirty="0" spc="-10"/>
              <a:t>dynamic</a:t>
            </a:r>
          </a:p>
          <a:p>
            <a:pPr marL="12700" marR="267970">
              <a:lnSpc>
                <a:spcPct val="100800"/>
              </a:lnSpc>
            </a:pPr>
            <a:r>
              <a:rPr dirty="0"/>
              <a:t>digital</a:t>
            </a:r>
            <a:r>
              <a:rPr dirty="0" spc="-40"/>
              <a:t> </a:t>
            </a:r>
            <a:r>
              <a:rPr dirty="0"/>
              <a:t>identities,</a:t>
            </a:r>
            <a:r>
              <a:rPr dirty="0" spc="5"/>
              <a:t> </a:t>
            </a:r>
            <a:r>
              <a:rPr dirty="0" spc="-10"/>
              <a:t>empowering</a:t>
            </a:r>
            <a:r>
              <a:rPr dirty="0" spc="-90"/>
              <a:t> </a:t>
            </a:r>
            <a:r>
              <a:rPr dirty="0"/>
              <a:t>research</a:t>
            </a:r>
            <a:r>
              <a:rPr dirty="0" spc="25"/>
              <a:t> </a:t>
            </a:r>
            <a:r>
              <a:rPr dirty="0" spc="-10"/>
              <a:t>scholars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present</a:t>
            </a:r>
            <a:r>
              <a:rPr dirty="0" spc="-70"/>
              <a:t> </a:t>
            </a:r>
            <a:r>
              <a:rPr dirty="0"/>
              <a:t>their</a:t>
            </a:r>
            <a:r>
              <a:rPr dirty="0" spc="-30"/>
              <a:t> </a:t>
            </a:r>
            <a:r>
              <a:rPr dirty="0"/>
              <a:t>work</a:t>
            </a:r>
            <a:r>
              <a:rPr dirty="0" spc="-60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 spc="-10"/>
              <a:t>meaningful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impactful</a:t>
            </a:r>
            <a:r>
              <a:rPr dirty="0" spc="-35"/>
              <a:t> </a:t>
            </a:r>
            <a:r>
              <a:rPr dirty="0"/>
              <a:t>way</a:t>
            </a:r>
            <a:r>
              <a:rPr dirty="0" spc="1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digital</a:t>
            </a:r>
            <a:r>
              <a:rPr dirty="0" spc="-30"/>
              <a:t> </a:t>
            </a:r>
            <a:r>
              <a:rPr dirty="0" spc="-20"/>
              <a:t>era.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dirty="0" spc="-180"/>
              <a:t> </a:t>
            </a:r>
            <a:r>
              <a:rPr dirty="0" spc="-10"/>
              <a:t>TITLE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778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55650" y="1688782"/>
            <a:ext cx="59950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Research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Scholar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Portfolio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using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HTML,CSS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JAVASCRIPT.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7797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dirty="0" sz="4800" spc="-10"/>
              <a:t>AGENDA</a:t>
            </a:r>
            <a:endParaRPr sz="4800"/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dirty="0" spc="-10"/>
              <a:t>PROBLEM</a:t>
            </a:r>
            <a:r>
              <a:rPr dirty="0"/>
              <a:t>	</a:t>
            </a:r>
            <a:r>
              <a:rPr dirty="0" spc="-80"/>
              <a:t>STATEMENT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50900" y="1389951"/>
            <a:ext cx="7116445" cy="3877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dirty="0" sz="1800">
                <a:latin typeface="Calibri"/>
                <a:cs typeface="Calibri"/>
              </a:rPr>
              <a:t>Despite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critical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importance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systematically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tracking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academic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growth, publications,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research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contributions,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development,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many </a:t>
            </a:r>
            <a:r>
              <a:rPr dirty="0" sz="1800" spc="-10">
                <a:latin typeface="Calibri"/>
                <a:cs typeface="Calibri"/>
              </a:rPr>
              <a:t>research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scholars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lack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centralized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standardized </a:t>
            </a:r>
            <a:r>
              <a:rPr dirty="0" sz="1800" spc="-10">
                <a:latin typeface="Calibri"/>
                <a:cs typeface="Calibri"/>
              </a:rPr>
              <a:t>portfolio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system.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This </a:t>
            </a:r>
            <a:r>
              <a:rPr dirty="0" sz="1800">
                <a:latin typeface="Calibri"/>
                <a:cs typeface="Calibri"/>
              </a:rPr>
              <a:t>results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fragmented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documentation,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reduced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visibility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research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output,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missed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opportunities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collaboration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funding.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Furthermore, </a:t>
            </a:r>
            <a:r>
              <a:rPr dirty="0" sz="1800">
                <a:latin typeface="Calibri"/>
                <a:cs typeface="Calibri"/>
              </a:rPr>
              <a:t>traditional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methods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maintaining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academic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records—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spreadsheets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word-</a:t>
            </a:r>
            <a:r>
              <a:rPr dirty="0" sz="1800" spc="-10">
                <a:latin typeface="Calibri"/>
                <a:cs typeface="Calibri"/>
              </a:rPr>
              <a:t>processed</a:t>
            </a:r>
            <a:r>
              <a:rPr dirty="0" sz="1800" spc="-20">
                <a:latin typeface="Calibri"/>
                <a:cs typeface="Calibri"/>
              </a:rPr>
              <a:t> CVs—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often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inefficient,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non-</a:t>
            </a:r>
            <a:r>
              <a:rPr dirty="0" sz="1800" spc="-10">
                <a:latin typeface="Calibri"/>
                <a:cs typeface="Calibri"/>
              </a:rPr>
              <a:t>interactive,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fail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capture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dynamic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evolving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nature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scholar’s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work.</a:t>
            </a:r>
            <a:endParaRPr sz="1800">
              <a:latin typeface="Calibri"/>
              <a:cs typeface="Calibri"/>
            </a:endParaRPr>
          </a:p>
          <a:p>
            <a:pPr marL="12700" marR="27305">
              <a:lnSpc>
                <a:spcPct val="100099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pressing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comprehensive,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digital, 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customizable </a:t>
            </a:r>
            <a:r>
              <a:rPr dirty="0" sz="1800">
                <a:latin typeface="Calibri"/>
                <a:cs typeface="Calibri"/>
              </a:rPr>
              <a:t>Research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Scholar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Portfolio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consolidates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academic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research accomplishments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supports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real-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updates,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review integration,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metrics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visualization.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system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would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enhance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researcher's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academic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identity,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improve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discoverability,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streamline </a:t>
            </a:r>
            <a:r>
              <a:rPr dirty="0" sz="1800">
                <a:latin typeface="Calibri"/>
                <a:cs typeface="Calibri"/>
              </a:rPr>
              <a:t>career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advancement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dirty="0" spc="-10"/>
              <a:t>PROJECT</a:t>
            </a:r>
            <a:r>
              <a:rPr dirty="0"/>
              <a:t>	</a:t>
            </a:r>
            <a:r>
              <a:rPr dirty="0" spc="-10"/>
              <a:t>OVERVIEW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19150" y="1692592"/>
            <a:ext cx="7900670" cy="2987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Research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Scholar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Portfolio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digital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platform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centralize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showcase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academic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journey,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research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outputs,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professional</a:t>
            </a:r>
            <a:r>
              <a:rPr dirty="0" sz="1800" spc="5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accomplishments</a:t>
            </a:r>
            <a:r>
              <a:rPr dirty="0" sz="1800">
                <a:latin typeface="Calibri"/>
                <a:cs typeface="Calibri"/>
              </a:rPr>
              <a:t> of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individual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scholars.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primary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goal of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develop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intuitive,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user-</a:t>
            </a:r>
            <a:r>
              <a:rPr dirty="0" sz="1800" spc="-10">
                <a:latin typeface="Calibri"/>
                <a:cs typeface="Calibri"/>
              </a:rPr>
              <a:t>friendly,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customizable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portfolio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system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allows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research </a:t>
            </a:r>
            <a:r>
              <a:rPr dirty="0" sz="1800">
                <a:latin typeface="Calibri"/>
                <a:cs typeface="Calibri"/>
              </a:rPr>
              <a:t>scholars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document,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manage,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present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academic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profile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structured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dynamic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way.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25"/>
              </a:spcBef>
            </a:pPr>
            <a:endParaRPr sz="1800">
              <a:latin typeface="Calibri"/>
              <a:cs typeface="Calibri"/>
            </a:endParaRPr>
          </a:p>
          <a:p>
            <a:pPr marL="777240" indent="-88900">
              <a:lnSpc>
                <a:spcPct val="100000"/>
              </a:lnSpc>
              <a:buSzPct val="94444"/>
              <a:buFont typeface="Arial"/>
              <a:buChar char="•"/>
              <a:tabLst>
                <a:tab pos="777240" algn="l"/>
              </a:tabLst>
            </a:pPr>
            <a:r>
              <a:rPr dirty="0" sz="1800" b="1">
                <a:latin typeface="Arial"/>
                <a:cs typeface="Arial"/>
              </a:rPr>
              <a:t>Frontend: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React.js</a:t>
            </a:r>
            <a:r>
              <a:rPr dirty="0" sz="1800" spc="-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</a:t>
            </a:r>
            <a:r>
              <a:rPr dirty="0" sz="1800" spc="-1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Angular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HTML5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</a:t>
            </a:r>
            <a:r>
              <a:rPr dirty="0" sz="1800" spc="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CSS3</a:t>
            </a:r>
            <a:endParaRPr sz="1800">
              <a:latin typeface="Arial"/>
              <a:cs typeface="Arial"/>
            </a:endParaRPr>
          </a:p>
          <a:p>
            <a:pPr marL="777240" indent="-88900">
              <a:lnSpc>
                <a:spcPct val="100000"/>
              </a:lnSpc>
              <a:spcBef>
                <a:spcPts val="20"/>
              </a:spcBef>
              <a:buSzPct val="94444"/>
              <a:buFont typeface="Arial"/>
              <a:buChar char="•"/>
              <a:tabLst>
                <a:tab pos="777240" algn="l"/>
              </a:tabLst>
            </a:pPr>
            <a:r>
              <a:rPr dirty="0" sz="1800" b="1">
                <a:latin typeface="Arial"/>
                <a:cs typeface="Arial"/>
              </a:rPr>
              <a:t>Backend: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Node.js /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Django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Spring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Boot</a:t>
            </a:r>
            <a:endParaRPr sz="1800">
              <a:latin typeface="Arial"/>
              <a:cs typeface="Arial"/>
            </a:endParaRPr>
          </a:p>
          <a:p>
            <a:pPr marL="777240" indent="-88900">
              <a:lnSpc>
                <a:spcPct val="100000"/>
              </a:lnSpc>
              <a:spcBef>
                <a:spcPts val="15"/>
              </a:spcBef>
              <a:buSzPct val="94444"/>
              <a:buFont typeface="Arial"/>
              <a:buChar char="•"/>
              <a:tabLst>
                <a:tab pos="777240" algn="l"/>
              </a:tabLst>
            </a:pPr>
            <a:r>
              <a:rPr dirty="0" sz="1800" b="1">
                <a:latin typeface="Arial"/>
                <a:cs typeface="Arial"/>
              </a:rPr>
              <a:t>Database: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MongoDB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MySQL</a:t>
            </a:r>
            <a:r>
              <a:rPr dirty="0" sz="1800" spc="-8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</a:t>
            </a:r>
            <a:r>
              <a:rPr dirty="0" sz="1800" spc="3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PostgreSQL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962336"/>
            <a:ext cx="1052830" cy="2896235"/>
            <a:chOff x="0" y="3962336"/>
            <a:chExt cx="1052830" cy="28962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3962336"/>
              <a:ext cx="585787" cy="48101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4505261"/>
              <a:ext cx="585787" cy="48101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5057838"/>
              <a:ext cx="585787" cy="48101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5" y="5610225"/>
              <a:ext cx="585787" cy="4810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1124" rIns="0" bIns="0" rtlCol="0" vert="horz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dirty="0" sz="3200" spc="-10"/>
              <a:t>WHO</a:t>
            </a:r>
            <a:r>
              <a:rPr dirty="0" sz="3200" spc="-235"/>
              <a:t> </a:t>
            </a:r>
            <a:r>
              <a:rPr dirty="0" sz="3200"/>
              <a:t>ARE</a:t>
            </a:r>
            <a:r>
              <a:rPr dirty="0" sz="3200" spc="-85"/>
              <a:t> </a:t>
            </a:r>
            <a:r>
              <a:rPr dirty="0" sz="3200"/>
              <a:t>THE</a:t>
            </a:r>
            <a:r>
              <a:rPr dirty="0" sz="3200" spc="-65"/>
              <a:t> </a:t>
            </a:r>
            <a:r>
              <a:rPr dirty="0" sz="3200"/>
              <a:t>END</a:t>
            </a:r>
            <a:r>
              <a:rPr dirty="0" sz="3200" spc="-70"/>
              <a:t> </a:t>
            </a:r>
            <a:r>
              <a:rPr dirty="0" sz="3200" spc="-10"/>
              <a:t>USERS?</a:t>
            </a:r>
            <a:endParaRPr sz="3200"/>
          </a:p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6725" y="2314511"/>
            <a:ext cx="585787" cy="48101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6725" y="2866961"/>
            <a:ext cx="585787" cy="48101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6725" y="3409886"/>
            <a:ext cx="585787" cy="48101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536257" y="1540192"/>
            <a:ext cx="9185910" cy="469773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21285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portfolio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useful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individuals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institutions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 document,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showcase,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recognize </a:t>
            </a:r>
            <a:r>
              <a:rPr dirty="0" sz="1800">
                <a:latin typeface="Calibri"/>
                <a:cs typeface="Calibri"/>
              </a:rPr>
              <a:t>academic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research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contributions.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 helps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bridge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gap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between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scholars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academic/research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community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while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supporting </a:t>
            </a:r>
            <a:r>
              <a:rPr dirty="0" sz="1800" spc="-10">
                <a:latin typeface="Calibri"/>
                <a:cs typeface="Calibri"/>
              </a:rPr>
              <a:t>professional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growth,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collaboration,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visibility.</a:t>
            </a:r>
            <a:endParaRPr sz="1800">
              <a:latin typeface="Calibri"/>
              <a:cs typeface="Calibri"/>
            </a:endParaRPr>
          </a:p>
          <a:p>
            <a:pPr marL="12700" marR="413384">
              <a:lnSpc>
                <a:spcPts val="2180"/>
              </a:lnSpc>
              <a:spcBef>
                <a:spcPts val="70"/>
              </a:spcBef>
              <a:tabLst>
                <a:tab pos="433070" algn="l"/>
              </a:tabLst>
            </a:pPr>
            <a:r>
              <a:rPr dirty="0" sz="1800" spc="-50" b="1">
                <a:latin typeface="Calibri"/>
                <a:cs typeface="Calibri"/>
              </a:rPr>
              <a:t>.</a:t>
            </a:r>
            <a:r>
              <a:rPr dirty="0" sz="1800" b="1">
                <a:latin typeface="Calibri"/>
                <a:cs typeface="Calibri"/>
              </a:rPr>
              <a:t>	Research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Scholars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Ph.D.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Candidates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45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track 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present</a:t>
            </a:r>
            <a:r>
              <a:rPr dirty="0" sz="1800" spc="-10">
                <a:latin typeface="Calibri"/>
                <a:cs typeface="Calibri"/>
              </a:rPr>
              <a:t> research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work,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publications, </a:t>
            </a:r>
            <a:r>
              <a:rPr dirty="0" sz="1800">
                <a:latin typeface="Calibri"/>
                <a:cs typeface="Calibri"/>
              </a:rPr>
              <a:t>projects,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academic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milestones.</a:t>
            </a:r>
            <a:endParaRPr sz="1800">
              <a:latin typeface="Calibri"/>
              <a:cs typeface="Calibri"/>
            </a:endParaRPr>
          </a:p>
          <a:p>
            <a:pPr marL="12700" marR="974725">
              <a:lnSpc>
                <a:spcPts val="2100"/>
              </a:lnSpc>
              <a:spcBef>
                <a:spcPts val="65"/>
              </a:spcBef>
              <a:tabLst>
                <a:tab pos="433070" algn="l"/>
              </a:tabLst>
            </a:pPr>
            <a:r>
              <a:rPr dirty="0" sz="1800" spc="-50" b="1">
                <a:latin typeface="Calibri"/>
                <a:cs typeface="Calibri"/>
              </a:rPr>
              <a:t>.</a:t>
            </a:r>
            <a:r>
              <a:rPr dirty="0" sz="1800" b="1">
                <a:latin typeface="Calibri"/>
                <a:cs typeface="Calibri"/>
              </a:rPr>
              <a:t>	Academic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Institutions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Universities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evaluating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research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progress,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supporting </a:t>
            </a:r>
            <a:r>
              <a:rPr dirty="0" sz="1800">
                <a:latin typeface="Calibri"/>
                <a:cs typeface="Calibri"/>
              </a:rPr>
              <a:t>supervision,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generating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reports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accreditation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rankings.</a:t>
            </a:r>
            <a:endParaRPr sz="1800">
              <a:latin typeface="Calibri"/>
              <a:cs typeface="Calibri"/>
            </a:endParaRPr>
          </a:p>
          <a:p>
            <a:pPr marL="12700" marR="628015">
              <a:lnSpc>
                <a:spcPts val="2180"/>
              </a:lnSpc>
              <a:spcBef>
                <a:spcPts val="15"/>
              </a:spcBef>
              <a:tabLst>
                <a:tab pos="433070" algn="l"/>
              </a:tabLst>
            </a:pPr>
            <a:r>
              <a:rPr dirty="0" sz="1800" spc="-50" b="1">
                <a:latin typeface="Calibri"/>
                <a:cs typeface="Calibri"/>
              </a:rPr>
              <a:t>.</a:t>
            </a:r>
            <a:r>
              <a:rPr dirty="0" sz="1800" b="1">
                <a:latin typeface="Calibri"/>
                <a:cs typeface="Calibri"/>
              </a:rPr>
              <a:t>	Funding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Agencies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Grant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Committees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45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assess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quality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impact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scholar's research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before</a:t>
            </a:r>
            <a:r>
              <a:rPr dirty="0" sz="1800" spc="-10">
                <a:latin typeface="Calibri"/>
                <a:cs typeface="Calibri"/>
              </a:rPr>
              <a:t> awarding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grants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fellowships.</a:t>
            </a:r>
            <a:endParaRPr sz="1800">
              <a:latin typeface="Calibri"/>
              <a:cs typeface="Calibri"/>
            </a:endParaRPr>
          </a:p>
          <a:p>
            <a:pPr marL="12700" marR="475615">
              <a:lnSpc>
                <a:spcPts val="2100"/>
              </a:lnSpc>
              <a:spcBef>
                <a:spcPts val="60"/>
              </a:spcBef>
              <a:tabLst>
                <a:tab pos="433070" algn="l"/>
              </a:tabLst>
            </a:pPr>
            <a:r>
              <a:rPr dirty="0" sz="1800" spc="-50" b="1">
                <a:latin typeface="Calibri"/>
                <a:cs typeface="Calibri"/>
              </a:rPr>
              <a:t>.</a:t>
            </a:r>
            <a:r>
              <a:rPr dirty="0" sz="1800" b="1">
                <a:latin typeface="Calibri"/>
                <a:cs typeface="Calibri"/>
              </a:rPr>
              <a:t>	</a:t>
            </a:r>
            <a:r>
              <a:rPr dirty="0" sz="1800" spc="-10" b="1">
                <a:latin typeface="Calibri"/>
                <a:cs typeface="Calibri"/>
              </a:rPr>
              <a:t>Professors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Research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Supervisors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45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monitor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student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progress,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provide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feedback,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evaluate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contributions.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80"/>
              </a:lnSpc>
              <a:spcBef>
                <a:spcPts val="15"/>
              </a:spcBef>
              <a:tabLst>
                <a:tab pos="433070" algn="l"/>
              </a:tabLst>
            </a:pPr>
            <a:r>
              <a:rPr dirty="0" sz="1800" spc="-50" b="1">
                <a:latin typeface="Calibri"/>
                <a:cs typeface="Calibri"/>
              </a:rPr>
              <a:t>.</a:t>
            </a:r>
            <a:r>
              <a:rPr dirty="0" sz="1800" b="1">
                <a:latin typeface="Calibri"/>
                <a:cs typeface="Calibri"/>
              </a:rPr>
              <a:t>	</a:t>
            </a:r>
            <a:r>
              <a:rPr dirty="0" sz="1800" spc="-10" b="1">
                <a:latin typeface="Calibri"/>
                <a:cs typeface="Calibri"/>
              </a:rPr>
              <a:t>Collaborators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Research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Groups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45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identify</a:t>
            </a:r>
            <a:r>
              <a:rPr dirty="0" sz="1800" spc="-10">
                <a:latin typeface="Calibri"/>
                <a:cs typeface="Calibri"/>
              </a:rPr>
              <a:t> potential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partners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interdisciplinary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research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collaborative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opportunities.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  <a:tabLst>
                <a:tab pos="433070" algn="l"/>
              </a:tabLst>
            </a:pPr>
            <a:r>
              <a:rPr dirty="0" sz="1800" spc="-50" b="1">
                <a:latin typeface="Calibri"/>
                <a:cs typeface="Calibri"/>
              </a:rPr>
              <a:t>.</a:t>
            </a:r>
            <a:r>
              <a:rPr dirty="0" sz="1800" b="1">
                <a:latin typeface="Calibri"/>
                <a:cs typeface="Calibri"/>
              </a:rPr>
              <a:t>	</a:t>
            </a:r>
            <a:r>
              <a:rPr dirty="0" sz="1800" spc="-10" b="1">
                <a:latin typeface="Calibri"/>
                <a:cs typeface="Calibri"/>
              </a:rPr>
              <a:t>Conference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Organizers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Journal</a:t>
            </a:r>
            <a:r>
              <a:rPr dirty="0" sz="1800" spc="2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Editors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45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verify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credentials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invite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qualified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reviewers,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spc="-10">
                <a:latin typeface="Calibri"/>
                <a:cs typeface="Calibri"/>
              </a:rPr>
              <a:t>speakers,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authors.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  <a:tabLst>
                <a:tab pos="433070" algn="l"/>
              </a:tabLst>
            </a:pPr>
            <a:r>
              <a:rPr dirty="0" sz="1800" spc="-50" b="1">
                <a:latin typeface="Calibri"/>
                <a:cs typeface="Calibri"/>
              </a:rPr>
              <a:t>.</a:t>
            </a:r>
            <a:r>
              <a:rPr dirty="0" sz="1800" b="1">
                <a:latin typeface="Calibri"/>
                <a:cs typeface="Calibri"/>
              </a:rPr>
              <a:t>	Employers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Academia</a:t>
            </a:r>
            <a:r>
              <a:rPr dirty="0" sz="1800" spc="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Industry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45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evaluate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scholar’s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expertise,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research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background,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suitability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roles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research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development.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806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-5"/>
              <a:t> </a:t>
            </a:r>
            <a:r>
              <a:rPr dirty="0" sz="3600"/>
              <a:t>AND</a:t>
            </a:r>
            <a:r>
              <a:rPr dirty="0" sz="3600" spc="4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55650" y="1996376"/>
            <a:ext cx="6327775" cy="140716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35560" indent="-10160">
              <a:lnSpc>
                <a:spcPct val="100800"/>
              </a:lnSpc>
              <a:spcBef>
                <a:spcPts val="85"/>
              </a:spcBef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 b="1">
                <a:latin typeface="Arial"/>
                <a:cs typeface="Arial"/>
              </a:rPr>
              <a:t>	</a:t>
            </a:r>
            <a:r>
              <a:rPr dirty="0" sz="1800" b="1">
                <a:latin typeface="Arial"/>
                <a:cs typeface="Arial"/>
              </a:rPr>
              <a:t>HTML5</a:t>
            </a:r>
            <a:r>
              <a:rPr dirty="0" sz="1800" spc="-5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Structure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portfolio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pages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(sections</a:t>
            </a:r>
            <a:r>
              <a:rPr dirty="0" sz="1800" spc="-7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 </a:t>
            </a:r>
            <a:r>
              <a:rPr dirty="0" sz="1800" spc="-10">
                <a:latin typeface="Arial"/>
                <a:cs typeface="Arial"/>
              </a:rPr>
              <a:t>profile, </a:t>
            </a:r>
            <a:r>
              <a:rPr dirty="0" sz="1800">
                <a:latin typeface="Arial"/>
                <a:cs typeface="Arial"/>
              </a:rPr>
              <a:t>publications,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etc.).</a:t>
            </a:r>
            <a:endParaRPr sz="1800">
              <a:latin typeface="Arial"/>
              <a:cs typeface="Arial"/>
            </a:endParaRPr>
          </a:p>
          <a:p>
            <a:pPr marL="91440" indent="-88900">
              <a:lnSpc>
                <a:spcPct val="100000"/>
              </a:lnSpc>
              <a:spcBef>
                <a:spcPts val="20"/>
              </a:spcBef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 b="1">
                <a:latin typeface="Arial"/>
                <a:cs typeface="Arial"/>
              </a:rPr>
              <a:t>CSS3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Styling,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layout,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animations,</a:t>
            </a:r>
            <a:r>
              <a:rPr dirty="0" sz="1800" spc="-5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responsiveness.</a:t>
            </a:r>
            <a:endParaRPr sz="1800">
              <a:latin typeface="Arial"/>
              <a:cs typeface="Arial"/>
            </a:endParaRPr>
          </a:p>
          <a:p>
            <a:pPr marL="12700" marR="5080" indent="-10160">
              <a:lnSpc>
                <a:spcPct val="100800"/>
              </a:lnSpc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 b="1">
                <a:latin typeface="Arial"/>
                <a:cs typeface="Arial"/>
              </a:rPr>
              <a:t>	</a:t>
            </a:r>
            <a:r>
              <a:rPr dirty="0" sz="1800" b="1">
                <a:latin typeface="Arial"/>
                <a:cs typeface="Arial"/>
              </a:rPr>
              <a:t>JavaScript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(Vanilla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JS)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–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Logic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interactivity</a:t>
            </a:r>
            <a:r>
              <a:rPr dirty="0" sz="1800" spc="-9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(e.g.,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toggles, </a:t>
            </a:r>
            <a:r>
              <a:rPr dirty="0" sz="1800">
                <a:latin typeface="Arial"/>
                <a:cs typeface="Arial"/>
              </a:rPr>
              <a:t>dynamic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content,</a:t>
            </a:r>
            <a:r>
              <a:rPr dirty="0" sz="1800" spc="-6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forms).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82955"/>
            <a:ext cx="746760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/>
              <a:t>POTFOLIO</a:t>
            </a:r>
            <a:r>
              <a:rPr dirty="0" sz="3950" spc="140"/>
              <a:t> </a:t>
            </a:r>
            <a:r>
              <a:rPr dirty="0" sz="3950"/>
              <a:t>DESIGN</a:t>
            </a:r>
            <a:r>
              <a:rPr dirty="0" sz="3950" spc="-25"/>
              <a:t> </a:t>
            </a:r>
            <a:r>
              <a:rPr dirty="0" sz="3950"/>
              <a:t>AND</a:t>
            </a:r>
            <a:r>
              <a:rPr dirty="0" sz="3950" spc="170"/>
              <a:t> </a:t>
            </a:r>
            <a:r>
              <a:rPr dirty="0" sz="3950" spc="-10"/>
              <a:t>LAYOUT</a:t>
            </a:r>
            <a:endParaRPr sz="3950"/>
          </a:p>
        </p:txBody>
      </p:sp>
      <p:sp>
        <p:nvSpPr>
          <p:cNvPr id="5" name="object 5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22692" y="1234757"/>
            <a:ext cx="9311005" cy="416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Header: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20"/>
              </a:spcBef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 spc="-10">
                <a:latin typeface="Calibri"/>
                <a:cs typeface="Calibri"/>
              </a:rPr>
              <a:t>Introduces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mission: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Dedicated</a:t>
            </a:r>
            <a:r>
              <a:rPr dirty="0" sz="1800" spc="-8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to</a:t>
            </a:r>
            <a:r>
              <a:rPr dirty="0" sz="1800" spc="-1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Research,</a:t>
            </a:r>
            <a:r>
              <a:rPr dirty="0" sz="1800" spc="-6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Innovation</a:t>
            </a:r>
            <a:r>
              <a:rPr dirty="0" sz="1800" spc="-1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&amp;</a:t>
            </a:r>
            <a:r>
              <a:rPr dirty="0" sz="1800" spc="-2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Academic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Excellence.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20"/>
              </a:spcBef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>
                <a:latin typeface="Calibri"/>
                <a:cs typeface="Calibri"/>
              </a:rPr>
              <a:t>Gives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visitors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immediate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idea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academic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identity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expertise.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10" b="1">
                <a:latin typeface="Calibri"/>
                <a:cs typeface="Calibri"/>
              </a:rPr>
              <a:t>About: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ts val="2130"/>
              </a:lnSpc>
              <a:spcBef>
                <a:spcPts val="20"/>
              </a:spcBef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>
                <a:latin typeface="Calibri"/>
                <a:cs typeface="Calibri"/>
              </a:rPr>
              <a:t>Briefly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explains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research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background,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academic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interests,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goals.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ts val="2130"/>
              </a:lnSpc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>
                <a:latin typeface="Calibri"/>
                <a:cs typeface="Calibri"/>
              </a:rPr>
              <a:t>Highlights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key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focus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areas: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thesis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topic,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research domains,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technical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skills,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academic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affiliations.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spcBef>
                <a:spcPts val="20"/>
              </a:spcBef>
              <a:buSzPct val="94444"/>
              <a:buFont typeface="Arial"/>
              <a:buChar char="•"/>
              <a:tabLst>
                <a:tab pos="91440" algn="l"/>
              </a:tabLst>
            </a:pPr>
            <a:r>
              <a:rPr dirty="0" sz="1800">
                <a:latin typeface="Calibri"/>
                <a:cs typeface="Calibri"/>
              </a:rPr>
              <a:t>Sets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context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scholarly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work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achievements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showcased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portfolio.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Experience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/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Sections:</a:t>
            </a:r>
            <a:endParaRPr sz="1800">
              <a:latin typeface="Calibri"/>
              <a:cs typeface="Calibri"/>
            </a:endParaRPr>
          </a:p>
          <a:p>
            <a:pPr marL="12700" marR="946785" indent="-3810">
              <a:lnSpc>
                <a:spcPct val="100800"/>
              </a:lnSpc>
              <a:buSzPct val="94444"/>
              <a:buAutoNum type="arabicPeriod"/>
              <a:tabLst>
                <a:tab pos="188595" algn="l"/>
              </a:tabLst>
            </a:pPr>
            <a:r>
              <a:rPr dirty="0" sz="1800" b="1">
                <a:latin typeface="Calibri"/>
                <a:cs typeface="Calibri"/>
              </a:rPr>
              <a:t>	</a:t>
            </a:r>
            <a:r>
              <a:rPr dirty="0" sz="1800" b="1">
                <a:latin typeface="Calibri"/>
                <a:cs typeface="Calibri"/>
              </a:rPr>
              <a:t>Research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Projects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Describes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current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completed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research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initiatives,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methodology, </a:t>
            </a:r>
            <a:r>
              <a:rPr dirty="0" sz="1800">
                <a:latin typeface="Calibri"/>
                <a:cs typeface="Calibri"/>
              </a:rPr>
              <a:t>outcomes,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role.</a:t>
            </a:r>
            <a:endParaRPr sz="1800">
              <a:latin typeface="Calibri"/>
              <a:cs typeface="Calibri"/>
            </a:endParaRPr>
          </a:p>
          <a:p>
            <a:pPr marL="12700" marR="111125" indent="-3810">
              <a:lnSpc>
                <a:spcPct val="100800"/>
              </a:lnSpc>
              <a:spcBef>
                <a:spcPts val="5"/>
              </a:spcBef>
              <a:buSzPct val="94444"/>
              <a:buAutoNum type="arabicPeriod"/>
              <a:tabLst>
                <a:tab pos="188595" algn="l"/>
              </a:tabLst>
            </a:pPr>
            <a:r>
              <a:rPr dirty="0" sz="1800" spc="-10" b="1">
                <a:latin typeface="Calibri"/>
                <a:cs typeface="Calibri"/>
              </a:rPr>
              <a:t>	</a:t>
            </a:r>
            <a:r>
              <a:rPr dirty="0" sz="1800" spc="-10" b="1">
                <a:latin typeface="Calibri"/>
                <a:cs typeface="Calibri"/>
              </a:rPr>
              <a:t>Publications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Presentations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Lists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journal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articles, </a:t>
            </a:r>
            <a:r>
              <a:rPr dirty="0" sz="1800" spc="-10">
                <a:latin typeface="Calibri"/>
                <a:cs typeface="Calibri"/>
              </a:rPr>
              <a:t>conference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papers,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posters,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invited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talks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citation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details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links.</a:t>
            </a:r>
            <a:endParaRPr sz="1800">
              <a:latin typeface="Calibri"/>
              <a:cs typeface="Calibri"/>
            </a:endParaRPr>
          </a:p>
          <a:p>
            <a:pPr marL="188595" indent="-179705">
              <a:lnSpc>
                <a:spcPts val="2105"/>
              </a:lnSpc>
              <a:buSzPct val="94444"/>
              <a:buAutoNum type="arabicPeriod"/>
              <a:tabLst>
                <a:tab pos="188595" algn="l"/>
              </a:tabLst>
            </a:pPr>
            <a:r>
              <a:rPr dirty="0" sz="1800" b="1">
                <a:latin typeface="Calibri"/>
                <a:cs typeface="Calibri"/>
              </a:rPr>
              <a:t>Academic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Background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Details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educational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qualifications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(Bachelors,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Masters,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Ph.D.),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institutions,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academic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milestones.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9050655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/>
              <a:t>FEATURES</a:t>
            </a:r>
            <a:r>
              <a:rPr dirty="0" sz="4800" spc="-70"/>
              <a:t> </a:t>
            </a:r>
            <a:r>
              <a:rPr dirty="0" sz="4800"/>
              <a:t>AND</a:t>
            </a:r>
            <a:r>
              <a:rPr dirty="0" sz="4800" spc="-10"/>
              <a:t> FUNCTIONALITY</a:t>
            </a:r>
            <a:endParaRPr sz="4800"/>
          </a:p>
        </p:txBody>
      </p:sp>
      <p:sp>
        <p:nvSpPr>
          <p:cNvPr id="3" name="object 3" descr=""/>
          <p:cNvSpPr txBox="1"/>
          <p:nvPr/>
        </p:nvSpPr>
        <p:spPr>
          <a:xfrm>
            <a:off x="1070292" y="1387538"/>
            <a:ext cx="10708640" cy="4697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0665" algn="l"/>
              </a:tabLst>
            </a:pPr>
            <a:r>
              <a:rPr dirty="0" sz="1800" spc="-10" b="1">
                <a:latin typeface="Calibri"/>
                <a:cs typeface="Calibri"/>
              </a:rPr>
              <a:t>Navigation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Bar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with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Smooth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Scrolling:</a:t>
            </a:r>
            <a:endParaRPr sz="1800">
              <a:latin typeface="Calibri"/>
              <a:cs typeface="Calibri"/>
            </a:endParaRPr>
          </a:p>
          <a:p>
            <a:pPr marL="12700" marR="210820">
              <a:lnSpc>
                <a:spcPts val="2180"/>
              </a:lnSpc>
              <a:spcBef>
                <a:spcPts val="75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fixed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navigation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allows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users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quickly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move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between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key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sections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(Home,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About,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Publications,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Projects, Contact).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 sz="1800">
                <a:latin typeface="Calibri"/>
                <a:cs typeface="Calibri"/>
              </a:rPr>
              <a:t>Smooth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scrolling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implemented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JavaScript,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providing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seamless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browsing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experience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without </a:t>
            </a:r>
            <a:r>
              <a:rPr dirty="0" sz="1800" spc="-10">
                <a:latin typeface="Calibri"/>
                <a:cs typeface="Calibri"/>
              </a:rPr>
              <a:t>sudden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10">
                <a:latin typeface="Calibri"/>
                <a:cs typeface="Calibri"/>
              </a:rPr>
              <a:t>jumps.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20"/>
              </a:spcBef>
              <a:buAutoNum type="arabicPeriod" startAt="2"/>
              <a:tabLst>
                <a:tab pos="240665" algn="l"/>
              </a:tabLst>
            </a:pPr>
            <a:r>
              <a:rPr dirty="0" sz="1800" b="1">
                <a:latin typeface="Calibri"/>
                <a:cs typeface="Calibri"/>
              </a:rPr>
              <a:t>Research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Showcase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Layout: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80"/>
              </a:lnSpc>
              <a:spcBef>
                <a:spcPts val="75"/>
              </a:spcBef>
            </a:pPr>
            <a:r>
              <a:rPr dirty="0" sz="1800">
                <a:latin typeface="Calibri"/>
                <a:cs typeface="Calibri"/>
              </a:rPr>
              <a:t>Research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outputs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(like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papers,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projects,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presentations)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presented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card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tabbed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layout,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card </a:t>
            </a:r>
            <a:r>
              <a:rPr dirty="0" sz="1800" spc="-10">
                <a:latin typeface="Calibri"/>
                <a:cs typeface="Calibri"/>
              </a:rPr>
              <a:t>representing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individual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contribution.</a:t>
            </a:r>
            <a:endParaRPr sz="1800">
              <a:latin typeface="Calibri"/>
              <a:cs typeface="Calibri"/>
            </a:endParaRPr>
          </a:p>
          <a:p>
            <a:pPr marL="12700" marR="647065">
              <a:lnSpc>
                <a:spcPts val="2100"/>
              </a:lnSpc>
              <a:spcBef>
                <a:spcPts val="60"/>
              </a:spcBef>
            </a:pPr>
            <a:r>
              <a:rPr dirty="0" sz="1800">
                <a:latin typeface="Calibri"/>
                <a:cs typeface="Calibri"/>
              </a:rPr>
              <a:t>Cards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include titles,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abstracts/summaries,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publication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links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(DOIs), 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dates</a:t>
            </a:r>
            <a:r>
              <a:rPr dirty="0" sz="1800" spc="-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ensure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clarity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credibility.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layout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structured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highlight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research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milestones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visually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appealing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organized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manner.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40"/>
              </a:spcBef>
              <a:buAutoNum type="arabicPeriod" startAt="3"/>
              <a:tabLst>
                <a:tab pos="240665" algn="l"/>
              </a:tabLst>
            </a:pPr>
            <a:r>
              <a:rPr dirty="0" sz="1800" spc="-10" b="1">
                <a:latin typeface="Calibri"/>
                <a:cs typeface="Calibri"/>
              </a:rPr>
              <a:t>Interactive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Elements:</a:t>
            </a:r>
            <a:endParaRPr sz="1800">
              <a:latin typeface="Calibri"/>
              <a:cs typeface="Calibri"/>
            </a:endParaRPr>
          </a:p>
          <a:p>
            <a:pPr marL="12700" marR="719455">
              <a:lnSpc>
                <a:spcPct val="100800"/>
              </a:lnSpc>
            </a:pPr>
            <a:r>
              <a:rPr dirty="0" sz="1800">
                <a:latin typeface="Calibri"/>
                <a:cs typeface="Calibri"/>
              </a:rPr>
              <a:t>Hover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effects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publication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project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cards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subtle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animations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(e.g.,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scaling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shadowing)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a </a:t>
            </a:r>
            <a:r>
              <a:rPr dirty="0" sz="1800">
                <a:latin typeface="Calibri"/>
                <a:cs typeface="Calibri"/>
              </a:rPr>
              <a:t>dynamic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experience.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5"/>
              </a:lnSpc>
            </a:pPr>
            <a:r>
              <a:rPr dirty="0" sz="1800" spc="-10">
                <a:latin typeface="Calibri"/>
                <a:cs typeface="Calibri"/>
              </a:rPr>
              <a:t>Interactive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CV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download,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ORCID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Google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Scholar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buttons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enhance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engagement.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Calibri"/>
                <a:cs typeface="Calibri"/>
              </a:rPr>
              <a:t>Section </a:t>
            </a:r>
            <a:r>
              <a:rPr dirty="0" sz="1800" spc="-10">
                <a:latin typeface="Calibri"/>
                <a:cs typeface="Calibri"/>
              </a:rPr>
              <a:t>transitions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animations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guide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visitor's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focus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without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overwhelming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interface.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2025-09-09T10:24:02Z</dcterms:created>
  <dcterms:modified xsi:type="dcterms:W3CDTF">2025-09-09T10:24:02Z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LastSaved">
    <vt:filetime>2025-09-09T00:00:00Z</vt:filetime>
  </property>
  <property fmtid="{D5CDD505-2E9C-101B-9397-08002B2CF9AE}" pid="4" name="Producer">
    <vt:lpwstr>3-Heights(TM) PDF Security Shell 4.8.25.2 (http://www.pdf-tools.com)</vt:lpwstr>
  </property>
</Properties>
</file>