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9"/>
  </p:notesMasterIdLst>
  <p:sldIdLst>
    <p:sldId id="256" r:id="rId5"/>
    <p:sldId id="2146847054" r:id="rId6"/>
    <p:sldId id="262" r:id="rId7"/>
    <p:sldId id="263" r:id="rId8"/>
    <p:sldId id="265" r:id="rId9"/>
    <p:sldId id="2146847057" r:id="rId10"/>
    <p:sldId id="2146847060" r:id="rId11"/>
    <p:sldId id="2146847063" r:id="rId12"/>
    <p:sldId id="2146847065" r:id="rId13"/>
    <p:sldId id="2146847064" r:id="rId14"/>
    <p:sldId id="2146847062" r:id="rId15"/>
    <p:sldId id="2146847061" r:id="rId16"/>
    <p:sldId id="2146847055" r:id="rId17"/>
    <p:sldId id="25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7" d="100"/>
          <a:sy n="77" d="100"/>
        </p:scale>
        <p:origin x="883"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19-02-2025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2/19/2025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2/19/2025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2/19/2025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2/19/2025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2/19/2025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2/19/2025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2/19/2025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2/19/2025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2/19/2025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2/19/2025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2/19/2025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2/19/2025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github.com/harshini200212/steganography.git"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smtClean="0">
                <a:solidFill>
                  <a:schemeClr val="accent1"/>
                </a:solidFill>
                <a:latin typeface="Arial" panose="020B0604020202020204" pitchFamily="34" charset="0"/>
                <a:cs typeface="Arial" panose="020B0604020202020204" pitchFamily="34" charset="0"/>
              </a:rPr>
              <a:t>Secure Data hiding in images using steganography</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smtClean="0">
                <a:solidFill>
                  <a:schemeClr val="accent1">
                    <a:lumMod val="75000"/>
                  </a:schemeClr>
                </a:solidFill>
                <a:latin typeface="Arial"/>
                <a:cs typeface="Arial"/>
              </a:rPr>
              <a:t>CAPSTONE PROJECT</a:t>
            </a:r>
            <a:endParaRPr lang="en-US" sz="3200" b="1" dirty="0">
              <a:solidFill>
                <a:schemeClr val="accent1">
                  <a:lumMod val="75000"/>
                </a:schemeClr>
              </a:solidFill>
              <a:latin typeface="Arial"/>
              <a:cs typeface="Arial"/>
            </a:endParaRPr>
          </a:p>
        </p:txBody>
      </p:sp>
      <p:sp>
        <p:nvSpPr>
          <p:cNvPr id="4" name="TextBox 3"/>
          <p:cNvSpPr txBox="1"/>
          <p:nvPr/>
        </p:nvSpPr>
        <p:spPr>
          <a:xfrm>
            <a:off x="3685803" y="4168921"/>
            <a:ext cx="7980183"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a:t>
            </a:r>
            <a:r>
              <a:rPr lang="en-US" sz="2000" b="1" dirty="0" smtClean="0">
                <a:solidFill>
                  <a:schemeClr val="accent1">
                    <a:lumMod val="75000"/>
                  </a:schemeClr>
                </a:solidFill>
                <a:latin typeface="Arial" pitchFamily="34" charset="0"/>
                <a:cs typeface="Arial" pitchFamily="34" charset="0"/>
              </a:rPr>
              <a:t>By: </a:t>
            </a:r>
            <a:r>
              <a:rPr lang="en-US" sz="2000" b="1" dirty="0" smtClean="0">
                <a:solidFill>
                  <a:schemeClr val="accent1">
                    <a:lumMod val="75000"/>
                  </a:schemeClr>
                </a:solidFill>
                <a:latin typeface="Arial" pitchFamily="34" charset="0"/>
                <a:cs typeface="Arial" pitchFamily="34" charset="0"/>
              </a:rPr>
              <a:t>Pendela Sri Harshini Lalitha</a:t>
            </a:r>
            <a:endParaRPr lang="en-US" sz="2000" b="1" dirty="0">
              <a:solidFill>
                <a:schemeClr val="accent1">
                  <a:lumMod val="75000"/>
                </a:schemeClr>
              </a:solidFill>
              <a:latin typeface="Arial" pitchFamily="34" charset="0"/>
              <a:cs typeface="Arial" pitchFamily="34" charset="0"/>
            </a:endParaRPr>
          </a:p>
          <a:p>
            <a:r>
              <a:rPr lang="en-US" sz="2000" b="1" dirty="0" smtClean="0">
                <a:solidFill>
                  <a:schemeClr val="accent1">
                    <a:lumMod val="75000"/>
                  </a:schemeClr>
                </a:solidFill>
                <a:latin typeface="Arial"/>
                <a:cs typeface="Arial"/>
              </a:rPr>
              <a:t>Student Name </a:t>
            </a:r>
            <a:r>
              <a:rPr lang="en-US" sz="2000" b="1" dirty="0">
                <a:solidFill>
                  <a:schemeClr val="accent1">
                    <a:lumMod val="75000"/>
                  </a:schemeClr>
                </a:solidFill>
                <a:latin typeface="Arial"/>
                <a:cs typeface="Arial"/>
              </a:rPr>
              <a:t>: </a:t>
            </a:r>
            <a:r>
              <a:rPr lang="en-US" sz="2000" b="1" dirty="0">
                <a:solidFill>
                  <a:schemeClr val="accent1">
                    <a:lumMod val="75000"/>
                  </a:schemeClr>
                </a:solidFill>
                <a:latin typeface="Arial" pitchFamily="34" charset="0"/>
                <a:cs typeface="Arial" pitchFamily="34" charset="0"/>
              </a:rPr>
              <a:t>Pendela Sri Harshini </a:t>
            </a:r>
            <a:r>
              <a:rPr lang="en-US" sz="2000" b="1" dirty="0" smtClean="0">
                <a:solidFill>
                  <a:schemeClr val="accent1">
                    <a:lumMod val="75000"/>
                  </a:schemeClr>
                </a:solidFill>
                <a:latin typeface="Arial" pitchFamily="34" charset="0"/>
                <a:cs typeface="Arial" pitchFamily="34" charset="0"/>
              </a:rPr>
              <a:t>Lalitha</a:t>
            </a:r>
            <a:endParaRPr lang="en-US" sz="2000" b="1" dirty="0">
              <a:solidFill>
                <a:schemeClr val="accent1">
                  <a:lumMod val="75000"/>
                </a:schemeClr>
              </a:solidFill>
              <a:latin typeface="Arial"/>
              <a:cs typeface="Arial"/>
            </a:endParaRPr>
          </a:p>
          <a:p>
            <a:r>
              <a:rPr lang="en-US" sz="2000" b="1" dirty="0" smtClean="0">
                <a:solidFill>
                  <a:schemeClr val="accent1">
                    <a:lumMod val="75000"/>
                  </a:schemeClr>
                </a:solidFill>
                <a:latin typeface="Arial"/>
                <a:cs typeface="Arial"/>
              </a:rPr>
              <a:t>College </a:t>
            </a:r>
            <a:r>
              <a:rPr lang="en-US" sz="2000" b="1" dirty="0">
                <a:solidFill>
                  <a:schemeClr val="accent1">
                    <a:lumMod val="75000"/>
                  </a:schemeClr>
                </a:solidFill>
                <a:latin typeface="Arial"/>
                <a:cs typeface="Arial"/>
              </a:rPr>
              <a:t>Name &amp; Department : </a:t>
            </a:r>
            <a:r>
              <a:rPr lang="en-US" sz="2000" b="1" dirty="0" smtClean="0">
                <a:solidFill>
                  <a:schemeClr val="accent1">
                    <a:lumMod val="75000"/>
                  </a:schemeClr>
                </a:solidFill>
                <a:latin typeface="Arial"/>
                <a:cs typeface="Arial"/>
              </a:rPr>
              <a:t>PBR Visvodaya institute of technology and science &amp; computer science and engineering</a:t>
            </a:r>
            <a:endParaRPr lang="en-US" sz="2000" b="1" dirty="0">
              <a:solidFill>
                <a:schemeClr val="accent1">
                  <a:lumMod val="75000"/>
                </a:schemeClr>
              </a:solidFill>
              <a:latin typeface="Arial"/>
              <a:cs typeface="Arial"/>
            </a:endParaRP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24948" y="673583"/>
            <a:ext cx="9173817" cy="5635630"/>
          </a:xfrm>
        </p:spPr>
      </p:pic>
    </p:spTree>
    <p:extLst>
      <p:ext uri="{BB962C8B-B14F-4D97-AF65-F5344CB8AC3E}">
        <p14:creationId xmlns:p14="http://schemas.microsoft.com/office/powerpoint/2010/main" val="34552189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a:xfrm>
            <a:off x="581192" y="1391478"/>
            <a:ext cx="11029615" cy="3440871"/>
          </a:xfrm>
        </p:spPr>
        <p:txBody>
          <a:bodyPr>
            <a:normAutofit/>
          </a:bodyPr>
          <a:lstStyle/>
          <a:p>
            <a:pPr marL="0" indent="0" algn="just">
              <a:buNone/>
            </a:pPr>
            <a:r>
              <a:rPr lang="en-US" sz="1800" dirty="0">
                <a:latin typeface="Times New Roman" panose="02020603050405020304" pitchFamily="18" charset="0"/>
                <a:cs typeface="Times New Roman" panose="02020603050405020304" pitchFamily="18" charset="0"/>
              </a:rPr>
              <a:t>Secure data hiding in images using steganography provides a powerful method for confidential communication by embedding secret information within digital images without altering their visual appearance. Unlike traditional encryption, which only secures data but does not conceal its existence, steganography ensures that sensitive information remains undetectable to unauthorized users. By utilizing techniques such as </a:t>
            </a:r>
            <a:r>
              <a:rPr lang="en-US" sz="1800" dirty="0" smtClean="0">
                <a:latin typeface="Times New Roman" panose="02020603050405020304" pitchFamily="18" charset="0"/>
                <a:cs typeface="Times New Roman" panose="02020603050405020304" pitchFamily="18" charset="0"/>
              </a:rPr>
              <a:t>Least </a:t>
            </a:r>
            <a:r>
              <a:rPr lang="en-US" sz="1800" dirty="0">
                <a:latin typeface="Times New Roman" panose="02020603050405020304" pitchFamily="18" charset="0"/>
                <a:cs typeface="Times New Roman" panose="02020603050405020304" pitchFamily="18" charset="0"/>
              </a:rPr>
              <a:t>Significant Bit (LSB) </a:t>
            </a:r>
            <a:r>
              <a:rPr lang="en-US" sz="1800" dirty="0" smtClean="0">
                <a:latin typeface="Times New Roman" panose="02020603050405020304" pitchFamily="18" charset="0"/>
                <a:cs typeface="Times New Roman" panose="02020603050405020304" pitchFamily="18" charset="0"/>
              </a:rPr>
              <a:t>substitution and cryptographic encryption, </a:t>
            </a:r>
            <a:r>
              <a:rPr lang="en-US" sz="1800" dirty="0">
                <a:latin typeface="Times New Roman" panose="02020603050405020304" pitchFamily="18" charset="0"/>
                <a:cs typeface="Times New Roman" panose="02020603050405020304" pitchFamily="18" charset="0"/>
              </a:rPr>
              <a:t>this approach enhances security, prevents steganalysis attacks, and ensures lossless data recovery.  The proposed system offers </a:t>
            </a:r>
            <a:r>
              <a:rPr lang="en-US" sz="1800" dirty="0" smtClean="0">
                <a:latin typeface="Times New Roman" panose="02020603050405020304" pitchFamily="18" charset="0"/>
                <a:cs typeface="Times New Roman" panose="02020603050405020304" pitchFamily="18" charset="0"/>
              </a:rPr>
              <a:t>high </a:t>
            </a:r>
            <a:r>
              <a:rPr lang="en-US" sz="1800" dirty="0">
                <a:latin typeface="Times New Roman" panose="02020603050405020304" pitchFamily="18" charset="0"/>
                <a:cs typeface="Times New Roman" panose="02020603050405020304" pitchFamily="18" charset="0"/>
              </a:rPr>
              <a:t>imperceptibility, robustness, and adaptability, making it suitable for applications in </a:t>
            </a:r>
            <a:r>
              <a:rPr lang="en-US" sz="1800" dirty="0" smtClean="0">
                <a:latin typeface="Times New Roman" panose="02020603050405020304" pitchFamily="18" charset="0"/>
                <a:cs typeface="Times New Roman" panose="02020603050405020304" pitchFamily="18" charset="0"/>
              </a:rPr>
              <a:t>military </a:t>
            </a:r>
            <a:r>
              <a:rPr lang="en-US" sz="1800" dirty="0">
                <a:latin typeface="Times New Roman" panose="02020603050405020304" pitchFamily="18" charset="0"/>
                <a:cs typeface="Times New Roman" panose="02020603050405020304" pitchFamily="18" charset="0"/>
              </a:rPr>
              <a:t>communications, secure messaging, copyright protection, and digital forensics. Despite its advantages, steganography has limitations, such as vulnerability to image compression and steganalysis techniques, which can be addressed through </a:t>
            </a:r>
            <a:r>
              <a:rPr lang="en-US" sz="1800" dirty="0" smtClean="0">
                <a:latin typeface="Times New Roman" panose="02020603050405020304" pitchFamily="18" charset="0"/>
                <a:cs typeface="Times New Roman" panose="02020603050405020304" pitchFamily="18" charset="0"/>
              </a:rPr>
              <a:t>advanced </a:t>
            </a:r>
            <a:r>
              <a:rPr lang="en-US" sz="1800" dirty="0">
                <a:latin typeface="Times New Roman" panose="02020603050405020304" pitchFamily="18" charset="0"/>
                <a:cs typeface="Times New Roman" panose="02020603050405020304" pitchFamily="18" charset="0"/>
              </a:rPr>
              <a:t>adaptive steganography methods and AI-powered security </a:t>
            </a:r>
            <a:r>
              <a:rPr lang="en-US" sz="1800" dirty="0" smtClean="0">
                <a:latin typeface="Times New Roman" panose="02020603050405020304" pitchFamily="18" charset="0"/>
                <a:cs typeface="Times New Roman" panose="02020603050405020304" pitchFamily="18" charset="0"/>
              </a:rPr>
              <a:t>enhancements.  </a:t>
            </a:r>
            <a:r>
              <a:rPr lang="en-US" sz="1800" dirty="0">
                <a:latin typeface="Times New Roman" panose="02020603050405020304" pitchFamily="18" charset="0"/>
                <a:cs typeface="Times New Roman" panose="02020603050405020304" pitchFamily="18" charset="0"/>
              </a:rPr>
              <a:t>Overall, this project demonstrates an effective and practical approach to </a:t>
            </a:r>
            <a:r>
              <a:rPr lang="en-US" sz="1800" dirty="0" smtClean="0">
                <a:latin typeface="Times New Roman" panose="02020603050405020304" pitchFamily="18" charset="0"/>
                <a:cs typeface="Times New Roman" panose="02020603050405020304" pitchFamily="18" charset="0"/>
              </a:rPr>
              <a:t>secure </a:t>
            </a:r>
            <a:r>
              <a:rPr lang="en-US" sz="1800" dirty="0">
                <a:latin typeface="Times New Roman" panose="02020603050405020304" pitchFamily="18" charset="0"/>
                <a:cs typeface="Times New Roman" panose="02020603050405020304" pitchFamily="18" charset="0"/>
              </a:rPr>
              <a:t>data transmission, ensuring confidentiality and integrity in digital </a:t>
            </a:r>
            <a:r>
              <a:rPr lang="en-US" sz="1800" dirty="0" smtClean="0">
                <a:latin typeface="Times New Roman" panose="02020603050405020304" pitchFamily="18" charset="0"/>
                <a:cs typeface="Times New Roman" panose="02020603050405020304" pitchFamily="18" charset="0"/>
              </a:rPr>
              <a:t>communications </a:t>
            </a:r>
            <a:r>
              <a:rPr lang="en-US" sz="1800" dirty="0">
                <a:latin typeface="Times New Roman" panose="02020603050405020304" pitchFamily="18" charset="0"/>
                <a:cs typeface="Times New Roman" panose="02020603050405020304" pitchFamily="18" charset="0"/>
              </a:rPr>
              <a:t>while minimizing the risk of detection.</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3388237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a:xfrm>
            <a:off x="581192" y="1441174"/>
            <a:ext cx="11029615" cy="856698"/>
          </a:xfrm>
        </p:spPr>
        <p:txBody>
          <a:bodyPr/>
          <a:lstStyle/>
          <a:p>
            <a:pPr marL="0" indent="0">
              <a:buNone/>
            </a:pPr>
            <a:r>
              <a:rPr lang="en-IN" dirty="0" smtClean="0">
                <a:hlinkClick r:id="rId2"/>
              </a:rPr>
              <a:t>http://github.com/harshini200212/steganography.git</a:t>
            </a:r>
            <a:endParaRPr lang="en-IN" dirty="0"/>
          </a:p>
        </p:txBody>
      </p:sp>
    </p:spTree>
    <p:extLst>
      <p:ext uri="{BB962C8B-B14F-4D97-AF65-F5344CB8AC3E}">
        <p14:creationId xmlns:p14="http://schemas.microsoft.com/office/powerpoint/2010/main" val="223066476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ormAutofit/>
          </a:bodyPr>
          <a:lstStyle/>
          <a:p>
            <a:pPr marL="305435" indent="-305435"/>
            <a:r>
              <a:rPr lang="en-US" sz="1800" dirty="0" smtClean="0">
                <a:latin typeface="Times New Roman" panose="02020603050405020304" pitchFamily="18" charset="0"/>
                <a:cs typeface="Times New Roman" panose="02020603050405020304" pitchFamily="18" charset="0"/>
              </a:rPr>
              <a:t>AI-driven </a:t>
            </a:r>
            <a:r>
              <a:rPr lang="en-US" sz="1800" dirty="0">
                <a:latin typeface="Times New Roman" panose="02020603050405020304" pitchFamily="18" charset="0"/>
                <a:cs typeface="Times New Roman" panose="02020603050405020304" pitchFamily="18" charset="0"/>
              </a:rPr>
              <a:t>adaptive </a:t>
            </a:r>
            <a:r>
              <a:rPr lang="en-US" sz="1800" dirty="0" smtClean="0">
                <a:latin typeface="Times New Roman" panose="02020603050405020304" pitchFamily="18" charset="0"/>
                <a:cs typeface="Times New Roman" panose="02020603050405020304" pitchFamily="18" charset="0"/>
              </a:rPr>
              <a:t>steganography</a:t>
            </a:r>
            <a:r>
              <a:rPr lang="en-US" sz="1800" dirty="0">
                <a:latin typeface="Times New Roman" panose="02020603050405020304" pitchFamily="18" charset="0"/>
                <a:cs typeface="Times New Roman" panose="02020603050405020304" pitchFamily="18" charset="0"/>
              </a:rPr>
              <a:t>:</a:t>
            </a:r>
            <a:r>
              <a:rPr lang="en-US" sz="1800" dirty="0" smtClean="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will enhance security by making hidden data undetectable to advanced steganalysis tools.  </a:t>
            </a:r>
          </a:p>
          <a:p>
            <a:pPr marL="305435" indent="-305435"/>
            <a:r>
              <a:rPr lang="en-US" sz="1800" dirty="0" smtClean="0">
                <a:latin typeface="Times New Roman" panose="02020603050405020304" pitchFamily="18" charset="0"/>
                <a:cs typeface="Times New Roman" panose="02020603050405020304" pitchFamily="18" charset="0"/>
              </a:rPr>
              <a:t>Blockchain integration: </a:t>
            </a:r>
            <a:r>
              <a:rPr lang="en-US" sz="1800" dirty="0">
                <a:latin typeface="Times New Roman" panose="02020603050405020304" pitchFamily="18" charset="0"/>
                <a:cs typeface="Times New Roman" panose="02020603050405020304" pitchFamily="18" charset="0"/>
              </a:rPr>
              <a:t>will ensure data integrity and prevent tampering by storing cryptographic hashes of hidden information.  </a:t>
            </a:r>
          </a:p>
          <a:p>
            <a:pPr marL="305435" indent="-305435"/>
            <a:r>
              <a:rPr lang="en-US" sz="1800" dirty="0" smtClean="0">
                <a:latin typeface="Times New Roman" panose="02020603050405020304" pitchFamily="18" charset="0"/>
                <a:cs typeface="Times New Roman" panose="02020603050405020304" pitchFamily="18" charset="0"/>
              </a:rPr>
              <a:t>Quantum cryptography</a:t>
            </a:r>
            <a:r>
              <a:rPr lang="en-US" sz="1800" dirty="0">
                <a:latin typeface="Times New Roman" panose="02020603050405020304" pitchFamily="18" charset="0"/>
                <a:cs typeface="Times New Roman" panose="02020603050405020304" pitchFamily="18" charset="0"/>
              </a:rPr>
              <a:t>:</a:t>
            </a:r>
            <a:r>
              <a:rPr lang="en-US" sz="1800" dirty="0" smtClean="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could revolutionize </a:t>
            </a:r>
            <a:r>
              <a:rPr lang="en-US" sz="1800" dirty="0" smtClean="0">
                <a:latin typeface="Times New Roman" panose="02020603050405020304" pitchFamily="18" charset="0"/>
                <a:cs typeface="Times New Roman" panose="02020603050405020304" pitchFamily="18" charset="0"/>
              </a:rPr>
              <a:t>steganographic </a:t>
            </a:r>
            <a:r>
              <a:rPr lang="en-US" sz="1800" dirty="0">
                <a:latin typeface="Times New Roman" panose="02020603050405020304" pitchFamily="18" charset="0"/>
                <a:cs typeface="Times New Roman" panose="02020603050405020304" pitchFamily="18" charset="0"/>
              </a:rPr>
              <a:t>security by leveraging quantum-safe encryption methods.  </a:t>
            </a:r>
          </a:p>
          <a:p>
            <a:pPr marL="305435" indent="-305435"/>
            <a:r>
              <a:rPr lang="en-US" sz="1800" dirty="0" smtClean="0">
                <a:latin typeface="Times New Roman" panose="02020603050405020304" pitchFamily="18" charset="0"/>
                <a:cs typeface="Times New Roman" panose="02020603050405020304" pitchFamily="18" charset="0"/>
              </a:rPr>
              <a:t>Improved robustness</a:t>
            </a:r>
            <a:r>
              <a:rPr lang="en-US" sz="1800" dirty="0">
                <a:latin typeface="Times New Roman" panose="02020603050405020304" pitchFamily="18" charset="0"/>
                <a:cs typeface="Times New Roman" panose="02020603050405020304" pitchFamily="18" charset="0"/>
              </a:rPr>
              <a:t>:</a:t>
            </a:r>
            <a:r>
              <a:rPr lang="en-US" sz="1800" dirty="0" smtClean="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against image compression and transformations will allow secure data hiding in various media formats, including videos and 3D images.  </a:t>
            </a:r>
          </a:p>
          <a:p>
            <a:pPr marL="305435" indent="-305435"/>
            <a:r>
              <a:rPr lang="en-US" sz="1800" dirty="0" smtClean="0">
                <a:latin typeface="Times New Roman" panose="02020603050405020304" pitchFamily="18" charset="0"/>
                <a:cs typeface="Times New Roman" panose="02020603050405020304" pitchFamily="18" charset="0"/>
              </a:rPr>
              <a:t>Integration </a:t>
            </a:r>
            <a:r>
              <a:rPr lang="en-US" sz="1800" dirty="0">
                <a:latin typeface="Times New Roman" panose="02020603050405020304" pitchFamily="18" charset="0"/>
                <a:cs typeface="Times New Roman" panose="02020603050405020304" pitchFamily="18" charset="0"/>
              </a:rPr>
              <a:t>with IoT and cloud </a:t>
            </a:r>
            <a:r>
              <a:rPr lang="en-US" sz="1800" dirty="0" smtClean="0">
                <a:latin typeface="Times New Roman" panose="02020603050405020304" pitchFamily="18" charset="0"/>
                <a:cs typeface="Times New Roman" panose="02020603050405020304" pitchFamily="18" charset="0"/>
              </a:rPr>
              <a:t>computing: </a:t>
            </a:r>
            <a:r>
              <a:rPr lang="en-US" sz="1800" dirty="0">
                <a:latin typeface="Times New Roman" panose="02020603050405020304" pitchFamily="18" charset="0"/>
                <a:cs typeface="Times New Roman" panose="02020603050405020304" pitchFamily="18" charset="0"/>
              </a:rPr>
              <a:t>will enable secure, covert data transmission in smart devices and cloud-based storage systems.</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a:t>
            </a:r>
            <a:r>
              <a:rPr lang="en-US" sz="4400" b="1" dirty="0" smtClean="0">
                <a:solidFill>
                  <a:schemeClr val="accent1"/>
                </a:solidFill>
                <a:latin typeface="Arial"/>
                <a:cs typeface="Arial"/>
              </a:rPr>
              <a:t>scope(optional)</a:t>
            </a:r>
            <a:endParaRPr lang="en-US" sz="4400" b="1" dirty="0">
              <a:solidFill>
                <a:schemeClr val="accent1"/>
              </a:solidFill>
              <a:latin typeface="Arial"/>
              <a:cs typeface="Arial"/>
            </a:endParaRPr>
          </a:p>
        </p:txBody>
      </p:sp>
    </p:spTree>
    <p:extLst>
      <p:ext uri="{BB962C8B-B14F-4D97-AF65-F5344CB8AC3E}">
        <p14:creationId xmlns:p14="http://schemas.microsoft.com/office/powerpoint/2010/main" val="61488268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4" name="TextBox 3"/>
          <p:cNvSpPr txBox="1"/>
          <p:nvPr/>
        </p:nvSpPr>
        <p:spPr>
          <a:xfrm>
            <a:off x="496957" y="1371600"/>
            <a:ext cx="10982739" cy="4247317"/>
          </a:xfrm>
          <a:prstGeom prst="rect">
            <a:avLst/>
          </a:prstGeom>
          <a:noFill/>
        </p:spPr>
        <p:txBody>
          <a:bodyPr wrap="square" rtlCol="0">
            <a:spAutoFit/>
          </a:bodyPr>
          <a:lstStyle/>
          <a:p>
            <a:pPr algn="just"/>
            <a:r>
              <a:rPr lang="en-US" dirty="0"/>
              <a:t>With the growing need for secure communication, traditional encryption methods are often not enough to conceal the existence of sensitive data. Steganography offers a powerful solution by embedding secret information within digital images in a way that is imperceptible to human vision. This project aims to develop a secure and efficient steganographic system for hiding data inside images while maintaining their visual integrity and security</a:t>
            </a:r>
            <a:r>
              <a:rPr lang="en-US" dirty="0" smtClean="0"/>
              <a:t>.</a:t>
            </a:r>
          </a:p>
          <a:p>
            <a:pPr algn="just"/>
            <a:r>
              <a:rPr lang="en-US" dirty="0">
                <a:latin typeface="Times New Roman" panose="02020603050405020304" pitchFamily="18" charset="0"/>
                <a:cs typeface="Times New Roman" panose="02020603050405020304" pitchFamily="18" charset="0"/>
              </a:rPr>
              <a:t>With increased cyber threats, ensuring secure data transmission is </a:t>
            </a:r>
            <a:r>
              <a:rPr lang="en-US" dirty="0" err="1" smtClean="0">
                <a:latin typeface="Times New Roman" panose="02020603050405020304" pitchFamily="18" charset="0"/>
                <a:cs typeface="Times New Roman" panose="02020603050405020304" pitchFamily="18" charset="0"/>
              </a:rPr>
              <a:t>crucial.Conventional</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encryption makes data unreadable but does not hide its existence</a:t>
            </a:r>
            <a:r>
              <a:rPr lang="en-US" dirty="0" smtClean="0">
                <a:latin typeface="Times New Roman" panose="02020603050405020304" pitchFamily="18" charset="0"/>
                <a:cs typeface="Times New Roman" panose="02020603050405020304" pitchFamily="18" charset="0"/>
              </a:rPr>
              <a:t>.</a:t>
            </a:r>
          </a:p>
          <a:p>
            <a:pPr algn="just"/>
            <a:r>
              <a:rPr lang="en-US" dirty="0">
                <a:latin typeface="Times New Roman" panose="02020603050405020304" pitchFamily="18" charset="0"/>
                <a:cs typeface="Times New Roman" panose="02020603050405020304" pitchFamily="18" charset="0"/>
              </a:rPr>
              <a:t>To securely embed confidential data inside </a:t>
            </a:r>
            <a:r>
              <a:rPr lang="en-US" dirty="0" err="1" smtClean="0">
                <a:latin typeface="Times New Roman" panose="02020603050405020304" pitchFamily="18" charset="0"/>
                <a:cs typeface="Times New Roman" panose="02020603050405020304" pitchFamily="18" charset="0"/>
              </a:rPr>
              <a:t>images.To</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maintain image quality after data </a:t>
            </a:r>
            <a:r>
              <a:rPr lang="en-US" dirty="0" err="1" smtClean="0">
                <a:latin typeface="Times New Roman" panose="02020603050405020304" pitchFamily="18" charset="0"/>
                <a:cs typeface="Times New Roman" panose="02020603050405020304" pitchFamily="18" charset="0"/>
              </a:rPr>
              <a:t>embedding.To</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retrieve hidden data accurately without distortion</a:t>
            </a:r>
            <a:r>
              <a:rPr lang="en-US" dirty="0" smtClean="0">
                <a:latin typeface="Times New Roman" panose="02020603050405020304" pitchFamily="18" charset="0"/>
                <a:cs typeface="Times New Roman" panose="02020603050405020304" pitchFamily="18" charset="0"/>
              </a:rPr>
              <a:t>.</a:t>
            </a:r>
          </a:p>
          <a:p>
            <a:pPr algn="just"/>
            <a:r>
              <a:rPr lang="en-US" dirty="0">
                <a:latin typeface="Times New Roman" panose="02020603050405020304" pitchFamily="18" charset="0"/>
                <a:cs typeface="Times New Roman" panose="02020603050405020304" pitchFamily="18" charset="0"/>
              </a:rPr>
              <a:t>With the rise of digital communication, protecting sensitive data from unauthorized access and cyber threats is crucial. While traditional encryption methods ensure data confidentiality, they fail to conceal the data's existence. Steganography helps embed secret information within images, making it undetectable. However, conventional steganographic techniques lack transparency and security against tampering. This project proposes a novel approach by integrating </a:t>
            </a:r>
            <a:r>
              <a:rPr lang="en-US" dirty="0" err="1">
                <a:latin typeface="Times New Roman" panose="02020603050405020304" pitchFamily="18" charset="0"/>
                <a:cs typeface="Times New Roman" panose="02020603050405020304" pitchFamily="18" charset="0"/>
              </a:rPr>
              <a:t>blockchain</a:t>
            </a:r>
            <a:r>
              <a:rPr lang="en-US" dirty="0">
                <a:latin typeface="Times New Roman" panose="02020603050405020304" pitchFamily="18" charset="0"/>
                <a:cs typeface="Times New Roman" panose="02020603050405020304" pitchFamily="18" charset="0"/>
              </a:rPr>
              <a:t> technology with image steganography to enhance data security, immutability, and verifiability</a:t>
            </a:r>
            <a:r>
              <a:rPr lang="en-US" dirty="0"/>
              <a:t>.</a:t>
            </a:r>
            <a:endParaRPr lang="en-IN" dirty="0"/>
          </a:p>
        </p:txBody>
      </p:sp>
    </p:spTree>
    <p:extLst>
      <p:ext uri="{BB962C8B-B14F-4D97-AF65-F5344CB8AC3E}">
        <p14:creationId xmlns:p14="http://schemas.microsoft.com/office/powerpoint/2010/main" val="11864211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6" name="TextBox 5"/>
          <p:cNvSpPr txBox="1"/>
          <p:nvPr/>
        </p:nvSpPr>
        <p:spPr>
          <a:xfrm>
            <a:off x="308114" y="1063487"/>
            <a:ext cx="11425982" cy="4862870"/>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Libraries and Platforms Used in Secure Data Hiding Using </a:t>
            </a:r>
            <a:r>
              <a:rPr lang="en-IN" dirty="0" smtClean="0">
                <a:latin typeface="Times New Roman" panose="02020603050405020304" pitchFamily="18" charset="0"/>
                <a:cs typeface="Times New Roman" panose="02020603050405020304" pitchFamily="18" charset="0"/>
              </a:rPr>
              <a:t>Steganography</a:t>
            </a:r>
          </a:p>
          <a:p>
            <a:r>
              <a:rPr lang="en-IN" sz="2000" b="1" dirty="0" smtClean="0">
                <a:latin typeface="Times New Roman" panose="02020603050405020304" pitchFamily="18" charset="0"/>
                <a:cs typeface="Times New Roman" panose="02020603050405020304" pitchFamily="18" charset="0"/>
              </a:rPr>
              <a:t>1.Libraries </a:t>
            </a:r>
          </a:p>
          <a:p>
            <a:pPr marL="285750" indent="-285750">
              <a:buFont typeface="Arial" panose="020B0604020202020204" pitchFamily="34" charset="0"/>
              <a:buChar char="•"/>
            </a:pPr>
            <a:r>
              <a:rPr lang="en-IN" b="1" dirty="0" smtClean="0">
                <a:latin typeface="Times New Roman" panose="02020603050405020304" pitchFamily="18" charset="0"/>
                <a:cs typeface="Times New Roman" panose="02020603050405020304" pitchFamily="18" charset="0"/>
              </a:rPr>
              <a:t>Used </a:t>
            </a:r>
            <a:r>
              <a:rPr lang="en-IN" b="1" dirty="0" err="1" smtClean="0">
                <a:latin typeface="Times New Roman" panose="02020603050405020304" pitchFamily="18" charset="0"/>
                <a:cs typeface="Times New Roman" panose="02020603050405020304" pitchFamily="18" charset="0"/>
              </a:rPr>
              <a:t>OpenCV</a:t>
            </a:r>
            <a:r>
              <a:rPr lang="en-IN" b="1" dirty="0" smtClean="0">
                <a:latin typeface="Times New Roman" panose="02020603050405020304" pitchFamily="18" charset="0"/>
                <a:cs typeface="Times New Roman" panose="02020603050405020304" pitchFamily="18" charset="0"/>
              </a:rPr>
              <a:t> </a:t>
            </a:r>
            <a:r>
              <a:rPr lang="en-IN" b="1" dirty="0">
                <a:latin typeface="Times New Roman" panose="02020603050405020304" pitchFamily="18" charset="0"/>
                <a:cs typeface="Times New Roman" panose="02020603050405020304" pitchFamily="18" charset="0"/>
              </a:rPr>
              <a:t>(</a:t>
            </a:r>
            <a:r>
              <a:rPr lang="en-IN" b="1" dirty="0" smtClean="0">
                <a:latin typeface="Times New Roman" panose="02020603050405020304" pitchFamily="18" charset="0"/>
                <a:cs typeface="Times New Roman" panose="02020603050405020304" pitchFamily="18" charset="0"/>
              </a:rPr>
              <a:t>cv2):</a:t>
            </a:r>
          </a:p>
          <a:p>
            <a:pPr lvl="1"/>
            <a:r>
              <a:rPr lang="en-IN" dirty="0" smtClean="0">
                <a:latin typeface="Times New Roman" panose="02020603050405020304" pitchFamily="18" charset="0"/>
                <a:cs typeface="Times New Roman" panose="02020603050405020304" pitchFamily="18" charset="0"/>
              </a:rPr>
              <a:t>Used </a:t>
            </a:r>
            <a:r>
              <a:rPr lang="en-IN" dirty="0">
                <a:latin typeface="Times New Roman" panose="02020603050405020304" pitchFamily="18" charset="0"/>
                <a:cs typeface="Times New Roman" panose="02020603050405020304" pitchFamily="18" charset="0"/>
              </a:rPr>
              <a:t>for reading, modifying, and saving images</a:t>
            </a:r>
            <a:r>
              <a:rPr lang="en-IN" dirty="0" smtClean="0">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r>
              <a:rPr lang="en-IN" b="1" dirty="0" smtClean="0">
                <a:latin typeface="Times New Roman" panose="02020603050405020304" pitchFamily="18" charset="0"/>
                <a:cs typeface="Times New Roman" panose="02020603050405020304" pitchFamily="18" charset="0"/>
              </a:rPr>
              <a:t>OS </a:t>
            </a:r>
            <a:r>
              <a:rPr lang="en-IN" b="1" dirty="0">
                <a:latin typeface="Times New Roman" panose="02020603050405020304" pitchFamily="18" charset="0"/>
                <a:cs typeface="Times New Roman" panose="02020603050405020304" pitchFamily="18" charset="0"/>
              </a:rPr>
              <a:t>Module (</a:t>
            </a:r>
            <a:r>
              <a:rPr lang="en-IN" b="1" dirty="0" err="1" smtClean="0">
                <a:latin typeface="Times New Roman" panose="02020603050405020304" pitchFamily="18" charset="0"/>
                <a:cs typeface="Times New Roman" panose="02020603050405020304" pitchFamily="18" charset="0"/>
              </a:rPr>
              <a:t>os</a:t>
            </a:r>
            <a:r>
              <a:rPr lang="en-IN" b="1" dirty="0" smtClean="0">
                <a:latin typeface="Times New Roman" panose="02020603050405020304" pitchFamily="18" charset="0"/>
                <a:cs typeface="Times New Roman" panose="02020603050405020304" pitchFamily="18" charset="0"/>
              </a:rPr>
              <a:t>)</a:t>
            </a:r>
          </a:p>
          <a:p>
            <a:pPr lvl="1"/>
            <a:r>
              <a:rPr lang="en-IN" dirty="0" smtClean="0">
                <a:latin typeface="Times New Roman" panose="02020603050405020304" pitchFamily="18" charset="0"/>
                <a:cs typeface="Times New Roman" panose="02020603050405020304" pitchFamily="18" charset="0"/>
              </a:rPr>
              <a:t>Used </a:t>
            </a:r>
            <a:r>
              <a:rPr lang="en-IN" dirty="0">
                <a:latin typeface="Times New Roman" panose="02020603050405020304" pitchFamily="18" charset="0"/>
                <a:cs typeface="Times New Roman" panose="02020603050405020304" pitchFamily="18" charset="0"/>
              </a:rPr>
              <a:t>for file operations like reading, writing, and opening images</a:t>
            </a:r>
            <a:r>
              <a:rPr lang="en-IN" dirty="0" smtClean="0">
                <a:latin typeface="Times New Roman" panose="02020603050405020304" pitchFamily="18" charset="0"/>
                <a:cs typeface="Times New Roman" panose="02020603050405020304" pitchFamily="18" charset="0"/>
              </a:rPr>
              <a:t>.</a:t>
            </a:r>
          </a:p>
          <a:p>
            <a:pPr lvl="1"/>
            <a:r>
              <a:rPr lang="en-IN" dirty="0" smtClean="0">
                <a:latin typeface="Times New Roman" panose="02020603050405020304" pitchFamily="18" charset="0"/>
                <a:cs typeface="Times New Roman" panose="02020603050405020304" pitchFamily="18" charset="0"/>
              </a:rPr>
              <a:t>Helps </a:t>
            </a:r>
            <a:r>
              <a:rPr lang="en-IN" dirty="0">
                <a:latin typeface="Times New Roman" panose="02020603050405020304" pitchFamily="18" charset="0"/>
                <a:cs typeface="Times New Roman" panose="02020603050405020304" pitchFamily="18" charset="0"/>
              </a:rPr>
              <a:t>in managing encrypted images </a:t>
            </a:r>
            <a:r>
              <a:rPr lang="en-IN" dirty="0" smtClean="0">
                <a:latin typeface="Times New Roman" panose="02020603050405020304" pitchFamily="18" charset="0"/>
                <a:cs typeface="Times New Roman" panose="02020603050405020304" pitchFamily="18" charset="0"/>
              </a:rPr>
              <a:t>securely.</a:t>
            </a:r>
          </a:p>
          <a:p>
            <a:r>
              <a:rPr lang="en-IN" sz="2000" b="1" dirty="0" smtClean="0">
                <a:latin typeface="Times New Roman" panose="02020603050405020304" pitchFamily="18" charset="0"/>
                <a:cs typeface="Times New Roman" panose="02020603050405020304" pitchFamily="18" charset="0"/>
              </a:rPr>
              <a:t>2.Platforms</a:t>
            </a:r>
            <a:r>
              <a:rPr lang="en-IN" dirty="0" smtClean="0">
                <a:latin typeface="Times New Roman" panose="02020603050405020304" pitchFamily="18" charset="0"/>
                <a:cs typeface="Times New Roman" panose="02020603050405020304" pitchFamily="18" charset="0"/>
              </a:rPr>
              <a:t> </a:t>
            </a:r>
          </a:p>
          <a:p>
            <a:pPr marL="285750" indent="-285750">
              <a:buFont typeface="Arial" panose="020B0604020202020204" pitchFamily="34" charset="0"/>
              <a:buChar char="•"/>
            </a:pPr>
            <a:r>
              <a:rPr lang="en-IN" b="1" dirty="0" smtClean="0">
                <a:latin typeface="Times New Roman" panose="02020603050405020304" pitchFamily="18" charset="0"/>
                <a:cs typeface="Times New Roman" panose="02020603050405020304" pitchFamily="18" charset="0"/>
              </a:rPr>
              <a:t>Python </a:t>
            </a:r>
            <a:r>
              <a:rPr lang="en-IN" b="1" dirty="0">
                <a:latin typeface="Times New Roman" panose="02020603050405020304" pitchFamily="18" charset="0"/>
                <a:cs typeface="Times New Roman" panose="02020603050405020304" pitchFamily="18" charset="0"/>
              </a:rPr>
              <a:t>(Interpreter &amp; Development Platform</a:t>
            </a:r>
            <a:r>
              <a:rPr lang="en-IN" b="1" dirty="0" smtClean="0">
                <a:latin typeface="Times New Roman" panose="02020603050405020304" pitchFamily="18" charset="0"/>
                <a:cs typeface="Times New Roman" panose="02020603050405020304" pitchFamily="18" charset="0"/>
              </a:rPr>
              <a:t>)</a:t>
            </a:r>
          </a:p>
          <a:p>
            <a:pPr lvl="1"/>
            <a:r>
              <a:rPr lang="en-IN" dirty="0" smtClean="0">
                <a:latin typeface="Times New Roman" panose="02020603050405020304" pitchFamily="18" charset="0"/>
                <a:cs typeface="Times New Roman" panose="02020603050405020304" pitchFamily="18" charset="0"/>
              </a:rPr>
              <a:t>Primary </a:t>
            </a:r>
            <a:r>
              <a:rPr lang="en-IN" dirty="0">
                <a:latin typeface="Times New Roman" panose="02020603050405020304" pitchFamily="18" charset="0"/>
                <a:cs typeface="Times New Roman" panose="02020603050405020304" pitchFamily="18" charset="0"/>
              </a:rPr>
              <a:t>language for implementing the steganography </a:t>
            </a:r>
            <a:r>
              <a:rPr lang="en-IN" dirty="0" smtClean="0">
                <a:latin typeface="Times New Roman" panose="02020603050405020304" pitchFamily="18" charset="0"/>
                <a:cs typeface="Times New Roman" panose="02020603050405020304" pitchFamily="18" charset="0"/>
              </a:rPr>
              <a:t>algorithm.</a:t>
            </a:r>
          </a:p>
          <a:p>
            <a:pPr lvl="1"/>
            <a:r>
              <a:rPr lang="en-IN" dirty="0" smtClean="0">
                <a:latin typeface="Times New Roman" panose="02020603050405020304" pitchFamily="18" charset="0"/>
                <a:cs typeface="Times New Roman" panose="02020603050405020304" pitchFamily="18" charset="0"/>
              </a:rPr>
              <a:t>Supports </a:t>
            </a:r>
            <a:r>
              <a:rPr lang="en-IN" dirty="0">
                <a:latin typeface="Times New Roman" panose="02020603050405020304" pitchFamily="18" charset="0"/>
                <a:cs typeface="Times New Roman" panose="02020603050405020304" pitchFamily="18" charset="0"/>
              </a:rPr>
              <a:t>cross-platform execution (Windows, Linux, </a:t>
            </a:r>
            <a:r>
              <a:rPr lang="en-IN" dirty="0" err="1">
                <a:latin typeface="Times New Roman" panose="02020603050405020304" pitchFamily="18" charset="0"/>
                <a:cs typeface="Times New Roman" panose="02020603050405020304" pitchFamily="18" charset="0"/>
              </a:rPr>
              <a:t>macOS</a:t>
            </a:r>
            <a:r>
              <a:rPr lang="en-IN" dirty="0" smtClean="0">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r>
              <a:rPr lang="en-IN" b="1" dirty="0" err="1" smtClean="0">
                <a:latin typeface="Times New Roman" panose="02020603050405020304" pitchFamily="18" charset="0"/>
                <a:cs typeface="Times New Roman" panose="02020603050405020304" pitchFamily="18" charset="0"/>
              </a:rPr>
              <a:t>Jupyter</a:t>
            </a:r>
            <a:r>
              <a:rPr lang="en-IN" b="1" dirty="0" smtClean="0">
                <a:latin typeface="Times New Roman" panose="02020603050405020304" pitchFamily="18" charset="0"/>
                <a:cs typeface="Times New Roman" panose="02020603050405020304" pitchFamily="18" charset="0"/>
              </a:rPr>
              <a:t> </a:t>
            </a:r>
            <a:r>
              <a:rPr lang="en-IN" b="1" dirty="0">
                <a:latin typeface="Times New Roman" panose="02020603050405020304" pitchFamily="18" charset="0"/>
                <a:cs typeface="Times New Roman" panose="02020603050405020304" pitchFamily="18" charset="0"/>
              </a:rPr>
              <a:t>Notebook / </a:t>
            </a:r>
            <a:r>
              <a:rPr lang="en-IN" b="1" dirty="0" err="1">
                <a:latin typeface="Times New Roman" panose="02020603050405020304" pitchFamily="18" charset="0"/>
                <a:cs typeface="Times New Roman" panose="02020603050405020304" pitchFamily="18" charset="0"/>
              </a:rPr>
              <a:t>PyCharm</a:t>
            </a:r>
            <a:r>
              <a:rPr lang="en-IN" b="1" dirty="0">
                <a:latin typeface="Times New Roman" panose="02020603050405020304" pitchFamily="18" charset="0"/>
                <a:cs typeface="Times New Roman" panose="02020603050405020304" pitchFamily="18" charset="0"/>
              </a:rPr>
              <a:t> / VS Code (IDE</a:t>
            </a:r>
            <a:r>
              <a:rPr lang="en-IN" b="1" dirty="0" smtClean="0">
                <a:latin typeface="Times New Roman" panose="02020603050405020304" pitchFamily="18" charset="0"/>
                <a:cs typeface="Times New Roman" panose="02020603050405020304" pitchFamily="18" charset="0"/>
              </a:rPr>
              <a:t>)</a:t>
            </a:r>
          </a:p>
          <a:p>
            <a:pPr lvl="1"/>
            <a:r>
              <a:rPr lang="en-IN" dirty="0" smtClean="0">
                <a:latin typeface="Times New Roman" panose="02020603050405020304" pitchFamily="18" charset="0"/>
                <a:cs typeface="Times New Roman" panose="02020603050405020304" pitchFamily="18" charset="0"/>
              </a:rPr>
              <a:t>Used </a:t>
            </a:r>
            <a:r>
              <a:rPr lang="en-IN" dirty="0">
                <a:latin typeface="Times New Roman" panose="02020603050405020304" pitchFamily="18" charset="0"/>
                <a:cs typeface="Times New Roman" panose="02020603050405020304" pitchFamily="18" charset="0"/>
              </a:rPr>
              <a:t>for coding, testing, and debugging the steganography </a:t>
            </a:r>
            <a:r>
              <a:rPr lang="en-IN" dirty="0" smtClean="0">
                <a:latin typeface="Times New Roman" panose="02020603050405020304" pitchFamily="18" charset="0"/>
                <a:cs typeface="Times New Roman" panose="02020603050405020304" pitchFamily="18" charset="0"/>
              </a:rPr>
              <a:t>system.</a:t>
            </a:r>
          </a:p>
          <a:p>
            <a:pPr lvl="1"/>
            <a:r>
              <a:rPr lang="en-IN" dirty="0" smtClean="0">
                <a:latin typeface="Times New Roman" panose="02020603050405020304" pitchFamily="18" charset="0"/>
                <a:cs typeface="Times New Roman" panose="02020603050405020304" pitchFamily="18" charset="0"/>
              </a:rPr>
              <a:t>Provides </a:t>
            </a:r>
            <a:r>
              <a:rPr lang="en-IN" dirty="0">
                <a:latin typeface="Times New Roman" panose="02020603050405020304" pitchFamily="18" charset="0"/>
                <a:cs typeface="Times New Roman" panose="02020603050405020304" pitchFamily="18" charset="0"/>
              </a:rPr>
              <a:t>better visualization and debugging tools</a:t>
            </a:r>
            <a:r>
              <a:rPr lang="en-IN" dirty="0" smtClean="0">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r>
              <a:rPr lang="en-IN" b="1" dirty="0" smtClean="0">
                <a:latin typeface="Times New Roman" panose="02020603050405020304" pitchFamily="18" charset="0"/>
                <a:cs typeface="Times New Roman" panose="02020603050405020304" pitchFamily="18" charset="0"/>
              </a:rPr>
              <a:t>Windows </a:t>
            </a:r>
            <a:r>
              <a:rPr lang="en-IN" b="1" dirty="0">
                <a:latin typeface="Times New Roman" panose="02020603050405020304" pitchFamily="18" charset="0"/>
                <a:cs typeface="Times New Roman" panose="02020603050405020304" pitchFamily="18" charset="0"/>
              </a:rPr>
              <a:t>/ Linux / </a:t>
            </a:r>
            <a:r>
              <a:rPr lang="en-IN" b="1" dirty="0" err="1">
                <a:latin typeface="Times New Roman" panose="02020603050405020304" pitchFamily="18" charset="0"/>
                <a:cs typeface="Times New Roman" panose="02020603050405020304" pitchFamily="18" charset="0"/>
              </a:rPr>
              <a:t>macOS</a:t>
            </a:r>
            <a:r>
              <a:rPr lang="en-IN" b="1" dirty="0">
                <a:latin typeface="Times New Roman" panose="02020603050405020304" pitchFamily="18" charset="0"/>
                <a:cs typeface="Times New Roman" panose="02020603050405020304" pitchFamily="18" charset="0"/>
              </a:rPr>
              <a:t> (Operating System</a:t>
            </a:r>
            <a:r>
              <a:rPr lang="en-IN" b="1" dirty="0" smtClean="0">
                <a:latin typeface="Times New Roman" panose="02020603050405020304" pitchFamily="18" charset="0"/>
                <a:cs typeface="Times New Roman" panose="02020603050405020304" pitchFamily="18" charset="0"/>
              </a:rPr>
              <a:t>)</a:t>
            </a:r>
          </a:p>
          <a:p>
            <a:pPr lvl="1"/>
            <a:r>
              <a:rPr lang="en-IN" dirty="0" smtClean="0">
                <a:latin typeface="Times New Roman" panose="02020603050405020304" pitchFamily="18" charset="0"/>
                <a:cs typeface="Times New Roman" panose="02020603050405020304" pitchFamily="18" charset="0"/>
              </a:rPr>
              <a:t>The </a:t>
            </a:r>
            <a:r>
              <a:rPr lang="en-IN" dirty="0">
                <a:latin typeface="Times New Roman" panose="02020603050405020304" pitchFamily="18" charset="0"/>
                <a:cs typeface="Times New Roman" panose="02020603050405020304" pitchFamily="18" charset="0"/>
              </a:rPr>
              <a:t>project can run on any OS that supports Python and </a:t>
            </a:r>
            <a:r>
              <a:rPr lang="en-IN" dirty="0" err="1">
                <a:latin typeface="Times New Roman" panose="02020603050405020304" pitchFamily="18" charset="0"/>
                <a:cs typeface="Times New Roman" panose="02020603050405020304" pitchFamily="18" charset="0"/>
              </a:rPr>
              <a:t>OpenCV</a:t>
            </a:r>
            <a:r>
              <a:rPr lang="en-IN" dirty="0" smtClean="0">
                <a:latin typeface="Times New Roman" panose="02020603050405020304" pitchFamily="18" charset="0"/>
                <a:cs typeface="Times New Roman" panose="02020603050405020304" pitchFamily="18" charset="0"/>
              </a:rPr>
              <a:t>.</a:t>
            </a:r>
          </a:p>
          <a:p>
            <a:pPr lvl="1"/>
            <a:r>
              <a:rPr lang="en-IN" dirty="0" smtClean="0">
                <a:latin typeface="Times New Roman" panose="02020603050405020304" pitchFamily="18" charset="0"/>
                <a:cs typeface="Times New Roman" panose="02020603050405020304" pitchFamily="18" charset="0"/>
              </a:rPr>
              <a:t>Image </a:t>
            </a:r>
            <a:r>
              <a:rPr lang="en-IN" dirty="0">
                <a:latin typeface="Times New Roman" panose="02020603050405020304" pitchFamily="18" charset="0"/>
                <a:cs typeface="Times New Roman" panose="02020603050405020304" pitchFamily="18" charset="0"/>
              </a:rPr>
              <a:t>encryption and decryption work on </a:t>
            </a:r>
            <a:r>
              <a:rPr lang="en-IN" dirty="0" smtClean="0">
                <a:latin typeface="Times New Roman" panose="02020603050405020304" pitchFamily="18" charset="0"/>
                <a:cs typeface="Times New Roman" panose="02020603050405020304" pitchFamily="18" charset="0"/>
              </a:rPr>
              <a:t>all platforms.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103584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382409" y="1302026"/>
            <a:ext cx="11087348" cy="5108713"/>
          </a:xfrm>
        </p:spPr>
        <p:txBody>
          <a:bodyPr>
            <a:noAutofit/>
          </a:bodyPr>
          <a:lstStyle/>
          <a:p>
            <a:pPr>
              <a:buFont typeface="Arial" panose="020B0604020202020204" pitchFamily="34" charset="0"/>
              <a:buChar char="•"/>
            </a:pPr>
            <a:r>
              <a:rPr lang="en-US" sz="1800" b="1" dirty="0">
                <a:solidFill>
                  <a:srgbClr val="0F0F0F"/>
                </a:solidFill>
                <a:latin typeface="Times New Roman" panose="02020603050405020304" pitchFamily="18" charset="0"/>
                <a:cs typeface="Times New Roman" panose="02020603050405020304" pitchFamily="18" charset="0"/>
              </a:rPr>
              <a:t>I</a:t>
            </a:r>
            <a:r>
              <a:rPr lang="en-US" sz="1800" b="1" dirty="0" smtClean="0">
                <a:solidFill>
                  <a:srgbClr val="0F0F0F"/>
                </a:solidFill>
                <a:latin typeface="Times New Roman" panose="02020603050405020304" pitchFamily="18" charset="0"/>
                <a:cs typeface="Times New Roman" panose="02020603050405020304" pitchFamily="18" charset="0"/>
              </a:rPr>
              <a:t>nvisible </a:t>
            </a:r>
            <a:r>
              <a:rPr lang="en-US" sz="1800" b="1" dirty="0">
                <a:solidFill>
                  <a:srgbClr val="0F0F0F"/>
                </a:solidFill>
                <a:latin typeface="Times New Roman" panose="02020603050405020304" pitchFamily="18" charset="0"/>
                <a:cs typeface="Times New Roman" panose="02020603050405020304" pitchFamily="18" charset="0"/>
              </a:rPr>
              <a:t>Data </a:t>
            </a:r>
            <a:r>
              <a:rPr lang="en-US" sz="1800" b="1" dirty="0" smtClean="0">
                <a:solidFill>
                  <a:srgbClr val="0F0F0F"/>
                </a:solidFill>
                <a:latin typeface="Times New Roman" panose="02020603050405020304" pitchFamily="18" charset="0"/>
                <a:cs typeface="Times New Roman" panose="02020603050405020304" pitchFamily="18" charset="0"/>
              </a:rPr>
              <a:t>Embedding:</a:t>
            </a:r>
          </a:p>
          <a:p>
            <a:pPr marL="0" indent="0">
              <a:buNone/>
            </a:pPr>
            <a:r>
              <a:rPr lang="en-US" sz="1800" dirty="0" smtClean="0">
                <a:solidFill>
                  <a:srgbClr val="0F0F0F"/>
                </a:solidFill>
                <a:latin typeface="Times New Roman" panose="02020603050405020304" pitchFamily="18" charset="0"/>
                <a:cs typeface="Times New Roman" panose="02020603050405020304" pitchFamily="18" charset="0"/>
              </a:rPr>
              <a:t>Hides </a:t>
            </a:r>
            <a:r>
              <a:rPr lang="en-US" sz="1800" dirty="0">
                <a:solidFill>
                  <a:srgbClr val="0F0F0F"/>
                </a:solidFill>
                <a:latin typeface="Times New Roman" panose="02020603050405020304" pitchFamily="18" charset="0"/>
                <a:cs typeface="Times New Roman" panose="02020603050405020304" pitchFamily="18" charset="0"/>
              </a:rPr>
              <a:t>secret information within images without noticeable visual changes.</a:t>
            </a:r>
            <a:endParaRPr lang="en-US" sz="1800" dirty="0" smtClean="0">
              <a:solidFill>
                <a:srgbClr val="0F0F0F"/>
              </a:solidFill>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1800" b="1" dirty="0" smtClean="0">
                <a:solidFill>
                  <a:srgbClr val="0F0F0F"/>
                </a:solidFill>
                <a:latin typeface="Times New Roman" panose="02020603050405020304" pitchFamily="18" charset="0"/>
                <a:cs typeface="Times New Roman" panose="02020603050405020304" pitchFamily="18" charset="0"/>
              </a:rPr>
              <a:t>Password-Protected Decryption:</a:t>
            </a:r>
          </a:p>
          <a:p>
            <a:pPr marL="0" indent="0">
              <a:buNone/>
            </a:pPr>
            <a:r>
              <a:rPr lang="en-US" sz="1800" dirty="0" smtClean="0">
                <a:solidFill>
                  <a:srgbClr val="0F0F0F"/>
                </a:solidFill>
                <a:latin typeface="Times New Roman" panose="02020603050405020304" pitchFamily="18" charset="0"/>
                <a:cs typeface="Times New Roman" panose="02020603050405020304" pitchFamily="18" charset="0"/>
              </a:rPr>
              <a:t>Only </a:t>
            </a:r>
            <a:r>
              <a:rPr lang="en-US" sz="1800" dirty="0">
                <a:solidFill>
                  <a:srgbClr val="0F0F0F"/>
                </a:solidFill>
                <a:latin typeface="Times New Roman" panose="02020603050405020304" pitchFamily="18" charset="0"/>
                <a:cs typeface="Times New Roman" panose="02020603050405020304" pitchFamily="18" charset="0"/>
              </a:rPr>
              <a:t>users with the correct passcode can extract the hidden data, ensuring </a:t>
            </a:r>
            <a:r>
              <a:rPr lang="en-US" sz="1800" dirty="0" smtClean="0">
                <a:solidFill>
                  <a:srgbClr val="0F0F0F"/>
                </a:solidFill>
                <a:latin typeface="Times New Roman" panose="02020603050405020304" pitchFamily="18" charset="0"/>
                <a:cs typeface="Times New Roman" panose="02020603050405020304" pitchFamily="18" charset="0"/>
              </a:rPr>
              <a:t>controlled </a:t>
            </a:r>
            <a:r>
              <a:rPr lang="en-US" sz="1800" dirty="0">
                <a:solidFill>
                  <a:srgbClr val="0F0F0F"/>
                </a:solidFill>
                <a:latin typeface="Times New Roman" panose="02020603050405020304" pitchFamily="18" charset="0"/>
                <a:cs typeface="Times New Roman" panose="02020603050405020304" pitchFamily="18" charset="0"/>
              </a:rPr>
              <a:t>access </a:t>
            </a:r>
            <a:r>
              <a:rPr lang="en-US" sz="1800" dirty="0" smtClean="0">
                <a:solidFill>
                  <a:srgbClr val="0F0F0F"/>
                </a:solidFill>
                <a:latin typeface="Times New Roman" panose="02020603050405020304" pitchFamily="18" charset="0"/>
                <a:cs typeface="Times New Roman" panose="02020603050405020304" pitchFamily="18" charset="0"/>
              </a:rPr>
              <a:t>and enhanced security</a:t>
            </a:r>
            <a:r>
              <a:rPr lang="en-US" sz="1800" dirty="0">
                <a:solidFill>
                  <a:srgbClr val="0F0F0F"/>
                </a:solidFill>
                <a:latin typeface="Times New Roman" panose="02020603050405020304" pitchFamily="18" charset="0"/>
                <a:cs typeface="Times New Roman" panose="02020603050405020304" pitchFamily="18" charset="0"/>
              </a:rPr>
              <a:t>.</a:t>
            </a:r>
            <a:endParaRPr lang="en-US" sz="1800" dirty="0" smtClean="0">
              <a:solidFill>
                <a:srgbClr val="0F0F0F"/>
              </a:solidFill>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1800" b="1" dirty="0" smtClean="0">
                <a:solidFill>
                  <a:srgbClr val="0F0F0F"/>
                </a:solidFill>
                <a:latin typeface="Times New Roman" panose="02020603050405020304" pitchFamily="18" charset="0"/>
                <a:cs typeface="Times New Roman" panose="02020603050405020304" pitchFamily="18" charset="0"/>
              </a:rPr>
              <a:t>Efficient Pixel Manipulation:</a:t>
            </a:r>
          </a:p>
          <a:p>
            <a:pPr marL="0" indent="0">
              <a:buNone/>
            </a:pPr>
            <a:r>
              <a:rPr lang="en-US" sz="1800" dirty="0" smtClean="0">
                <a:solidFill>
                  <a:srgbClr val="0F0F0F"/>
                </a:solidFill>
                <a:latin typeface="Times New Roman" panose="02020603050405020304" pitchFamily="18" charset="0"/>
                <a:cs typeface="Times New Roman" panose="02020603050405020304" pitchFamily="18" charset="0"/>
              </a:rPr>
              <a:t>Uses </a:t>
            </a:r>
            <a:r>
              <a:rPr lang="en-US" sz="1800" dirty="0">
                <a:solidFill>
                  <a:srgbClr val="0F0F0F"/>
                </a:solidFill>
                <a:latin typeface="Times New Roman" panose="02020603050405020304" pitchFamily="18" charset="0"/>
                <a:cs typeface="Times New Roman" panose="02020603050405020304" pitchFamily="18" charset="0"/>
              </a:rPr>
              <a:t>optimized algorithms to store data within specific pixel channels (RGB) while </a:t>
            </a:r>
            <a:r>
              <a:rPr lang="en-US" sz="1800" dirty="0" smtClean="0">
                <a:solidFill>
                  <a:srgbClr val="0F0F0F"/>
                </a:solidFill>
                <a:latin typeface="Times New Roman" panose="02020603050405020304" pitchFamily="18" charset="0"/>
                <a:cs typeface="Times New Roman" panose="02020603050405020304" pitchFamily="18" charset="0"/>
              </a:rPr>
              <a:t>maintaining </a:t>
            </a:r>
            <a:r>
              <a:rPr lang="en-US" sz="1800" dirty="0">
                <a:solidFill>
                  <a:srgbClr val="0F0F0F"/>
                </a:solidFill>
                <a:latin typeface="Times New Roman" panose="02020603050405020304" pitchFamily="18" charset="0"/>
                <a:cs typeface="Times New Roman" panose="02020603050405020304" pitchFamily="18" charset="0"/>
              </a:rPr>
              <a:t>image quality.</a:t>
            </a:r>
            <a:endParaRPr lang="en-US" sz="1800" dirty="0" smtClean="0">
              <a:solidFill>
                <a:srgbClr val="0F0F0F"/>
              </a:solidFill>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1800" b="1" dirty="0" smtClean="0">
                <a:solidFill>
                  <a:srgbClr val="0F0F0F"/>
                </a:solidFill>
                <a:latin typeface="Times New Roman" panose="02020603050405020304" pitchFamily="18" charset="0"/>
                <a:cs typeface="Times New Roman" panose="02020603050405020304" pitchFamily="18" charset="0"/>
              </a:rPr>
              <a:t>Support </a:t>
            </a:r>
            <a:r>
              <a:rPr lang="en-US" sz="1800" b="1" dirty="0">
                <a:solidFill>
                  <a:srgbClr val="0F0F0F"/>
                </a:solidFill>
                <a:latin typeface="Times New Roman" panose="02020603050405020304" pitchFamily="18" charset="0"/>
                <a:cs typeface="Times New Roman" panose="02020603050405020304" pitchFamily="18" charset="0"/>
              </a:rPr>
              <a:t>for Various Image </a:t>
            </a:r>
            <a:r>
              <a:rPr lang="en-US" sz="1800" b="1" dirty="0" smtClean="0">
                <a:solidFill>
                  <a:srgbClr val="0F0F0F"/>
                </a:solidFill>
                <a:latin typeface="Times New Roman" panose="02020603050405020304" pitchFamily="18" charset="0"/>
                <a:cs typeface="Times New Roman" panose="02020603050405020304" pitchFamily="18" charset="0"/>
              </a:rPr>
              <a:t>Formats:</a:t>
            </a:r>
          </a:p>
          <a:p>
            <a:pPr marL="0" indent="0">
              <a:buNone/>
            </a:pPr>
            <a:r>
              <a:rPr lang="en-US" sz="1800" dirty="0">
                <a:solidFill>
                  <a:srgbClr val="0F0F0F"/>
                </a:solidFill>
                <a:latin typeface="Times New Roman" panose="02020603050405020304" pitchFamily="18" charset="0"/>
                <a:cs typeface="Times New Roman" panose="02020603050405020304" pitchFamily="18" charset="0"/>
              </a:rPr>
              <a:t>The system can work with multiple image formats like PNG and JPEG, ensuring flexibility in use</a:t>
            </a:r>
            <a:r>
              <a:rPr lang="en-US" sz="1800" dirty="0" smtClean="0">
                <a:solidFill>
                  <a:srgbClr val="0F0F0F"/>
                </a:solidFill>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US" sz="1800" b="1" dirty="0" smtClean="0">
                <a:solidFill>
                  <a:srgbClr val="0F0F0F"/>
                </a:solidFill>
                <a:latin typeface="Times New Roman" panose="02020603050405020304" pitchFamily="18" charset="0"/>
                <a:cs typeface="Times New Roman" panose="02020603050405020304" pitchFamily="18" charset="0"/>
              </a:rPr>
              <a:t>Customizable </a:t>
            </a:r>
            <a:r>
              <a:rPr lang="en-US" sz="1800" b="1" dirty="0">
                <a:solidFill>
                  <a:srgbClr val="0F0F0F"/>
                </a:solidFill>
                <a:latin typeface="Times New Roman" panose="02020603050405020304" pitchFamily="18" charset="0"/>
                <a:cs typeface="Times New Roman" panose="02020603050405020304" pitchFamily="18" charset="0"/>
              </a:rPr>
              <a:t>Message </a:t>
            </a:r>
            <a:r>
              <a:rPr lang="en-US" sz="1800" b="1" dirty="0" smtClean="0">
                <a:solidFill>
                  <a:srgbClr val="0F0F0F"/>
                </a:solidFill>
                <a:latin typeface="Times New Roman" panose="02020603050405020304" pitchFamily="18" charset="0"/>
                <a:cs typeface="Times New Roman" panose="02020603050405020304" pitchFamily="18" charset="0"/>
              </a:rPr>
              <a:t>Length:</a:t>
            </a:r>
          </a:p>
          <a:p>
            <a:pPr marL="0" indent="0">
              <a:buNone/>
            </a:pPr>
            <a:r>
              <a:rPr lang="en-US" sz="1800" dirty="0">
                <a:solidFill>
                  <a:srgbClr val="0F0F0F"/>
                </a:solidFill>
                <a:latin typeface="Times New Roman" panose="02020603050405020304" pitchFamily="18" charset="0"/>
                <a:cs typeface="Times New Roman" panose="02020603050405020304" pitchFamily="18" charset="0"/>
              </a:rPr>
              <a:t>Allows hiding of variable-length messages depending on the image size, making it adaptable for different security needs.</a:t>
            </a:r>
            <a:endParaRPr lang="en-US" sz="1800" dirty="0" smtClean="0">
              <a:solidFill>
                <a:srgbClr val="0F0F0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0202452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a:xfrm>
            <a:off x="332714" y="894522"/>
            <a:ext cx="11029615" cy="4313582"/>
          </a:xfrm>
        </p:spPr>
        <p:txBody>
          <a:bodyPr>
            <a:noAutofit/>
          </a:bodyPr>
          <a:lstStyle/>
          <a:p>
            <a:pPr marL="0" indent="0">
              <a:buNone/>
            </a:pPr>
            <a:r>
              <a:rPr lang="en-US" sz="2000" dirty="0" smtClean="0">
                <a:latin typeface="Times New Roman" panose="02020603050405020304" pitchFamily="18" charset="0"/>
                <a:cs typeface="Times New Roman" panose="02020603050405020304" pitchFamily="18" charset="0"/>
              </a:rPr>
              <a:t>This </a:t>
            </a:r>
            <a:r>
              <a:rPr lang="en-US" sz="2000" dirty="0">
                <a:latin typeface="Times New Roman" panose="02020603050405020304" pitchFamily="18" charset="0"/>
                <a:cs typeface="Times New Roman" panose="02020603050405020304" pitchFamily="18" charset="0"/>
              </a:rPr>
              <a:t>project can be used by various individuals and organizations that require covert communication and secure data storage. The key end users include</a:t>
            </a:r>
            <a:r>
              <a:rPr lang="en-US" sz="2000" dirty="0" smtClean="0">
                <a:latin typeface="Times New Roman" panose="02020603050405020304" pitchFamily="18" charset="0"/>
                <a:cs typeface="Times New Roman" panose="02020603050405020304" pitchFamily="18" charset="0"/>
              </a:rPr>
              <a:t>:</a:t>
            </a:r>
          </a:p>
          <a:p>
            <a:pPr marL="342900" indent="-342900">
              <a:buFont typeface="+mj-lt"/>
              <a:buAutoNum type="arabicPeriod"/>
            </a:pPr>
            <a:r>
              <a:rPr lang="en-US" sz="2000" dirty="0" smtClean="0">
                <a:latin typeface="Times New Roman" panose="02020603050405020304" pitchFamily="18" charset="0"/>
                <a:cs typeface="Times New Roman" panose="02020603050405020304" pitchFamily="18" charset="0"/>
              </a:rPr>
              <a:t>Government </a:t>
            </a:r>
            <a:r>
              <a:rPr lang="en-US" sz="2000" dirty="0">
                <a:latin typeface="Times New Roman" panose="02020603050405020304" pitchFamily="18" charset="0"/>
                <a:cs typeface="Times New Roman" panose="02020603050405020304" pitchFamily="18" charset="0"/>
              </a:rPr>
              <a:t>and Intelligence </a:t>
            </a:r>
            <a:r>
              <a:rPr lang="en-US" sz="2000" dirty="0" smtClean="0">
                <a:latin typeface="Times New Roman" panose="02020603050405020304" pitchFamily="18" charset="0"/>
                <a:cs typeface="Times New Roman" panose="02020603050405020304" pitchFamily="18" charset="0"/>
              </a:rPr>
              <a:t>Agencies</a:t>
            </a:r>
          </a:p>
          <a:p>
            <a:pPr marL="342900" indent="-342900">
              <a:buFont typeface="+mj-lt"/>
              <a:buAutoNum type="arabicPeriod"/>
            </a:pPr>
            <a:r>
              <a:rPr lang="en-US" sz="2000" dirty="0" smtClean="0">
                <a:latin typeface="Times New Roman" panose="02020603050405020304" pitchFamily="18" charset="0"/>
                <a:cs typeface="Times New Roman" panose="02020603050405020304" pitchFamily="18" charset="0"/>
              </a:rPr>
              <a:t>Journalists </a:t>
            </a:r>
            <a:r>
              <a:rPr lang="en-US" sz="2000" dirty="0">
                <a:latin typeface="Times New Roman" panose="02020603050405020304" pitchFamily="18" charset="0"/>
                <a:cs typeface="Times New Roman" panose="02020603050405020304" pitchFamily="18" charset="0"/>
              </a:rPr>
              <a:t>and </a:t>
            </a:r>
            <a:r>
              <a:rPr lang="en-US" sz="2000" dirty="0" smtClean="0">
                <a:latin typeface="Times New Roman" panose="02020603050405020304" pitchFamily="18" charset="0"/>
                <a:cs typeface="Times New Roman" panose="02020603050405020304" pitchFamily="18" charset="0"/>
              </a:rPr>
              <a:t>Whistleblowers</a:t>
            </a:r>
          </a:p>
          <a:p>
            <a:pPr marL="342900" indent="-342900">
              <a:buFont typeface="+mj-lt"/>
              <a:buAutoNum type="arabicPeriod"/>
            </a:pPr>
            <a:r>
              <a:rPr lang="en-US" sz="2000" dirty="0" smtClean="0">
                <a:latin typeface="Times New Roman" panose="02020603050405020304" pitchFamily="18" charset="0"/>
                <a:cs typeface="Times New Roman" panose="02020603050405020304" pitchFamily="18" charset="0"/>
              </a:rPr>
              <a:t>Military </a:t>
            </a:r>
            <a:r>
              <a:rPr lang="en-US" sz="2000" dirty="0">
                <a:latin typeface="Times New Roman" panose="02020603050405020304" pitchFamily="18" charset="0"/>
                <a:cs typeface="Times New Roman" panose="02020603050405020304" pitchFamily="18" charset="0"/>
              </a:rPr>
              <a:t>and Defense </a:t>
            </a:r>
            <a:r>
              <a:rPr lang="en-US" sz="2000" dirty="0" smtClean="0">
                <a:latin typeface="Times New Roman" panose="02020603050405020304" pitchFamily="18" charset="0"/>
                <a:cs typeface="Times New Roman" panose="02020603050405020304" pitchFamily="18" charset="0"/>
              </a:rPr>
              <a:t>Organizations</a:t>
            </a:r>
          </a:p>
          <a:p>
            <a:pPr marL="342900" indent="-342900">
              <a:buFont typeface="+mj-lt"/>
              <a:buAutoNum type="arabicPeriod"/>
            </a:pPr>
            <a:r>
              <a:rPr lang="en-US" sz="2000" dirty="0" smtClean="0">
                <a:latin typeface="Times New Roman" panose="02020603050405020304" pitchFamily="18" charset="0"/>
                <a:cs typeface="Times New Roman" panose="02020603050405020304" pitchFamily="18" charset="0"/>
              </a:rPr>
              <a:t>Corporate </a:t>
            </a:r>
            <a:r>
              <a:rPr lang="en-US" sz="2000" dirty="0">
                <a:latin typeface="Times New Roman" panose="02020603050405020304" pitchFamily="18" charset="0"/>
                <a:cs typeface="Times New Roman" panose="02020603050405020304" pitchFamily="18" charset="0"/>
              </a:rPr>
              <a:t>Sector &amp; Cybersecurity </a:t>
            </a:r>
            <a:r>
              <a:rPr lang="en-US" sz="2000" dirty="0" smtClean="0">
                <a:latin typeface="Times New Roman" panose="02020603050405020304" pitchFamily="18" charset="0"/>
                <a:cs typeface="Times New Roman" panose="02020603050405020304" pitchFamily="18" charset="0"/>
              </a:rPr>
              <a:t>Professionals</a:t>
            </a:r>
          </a:p>
          <a:p>
            <a:pPr marL="342900" indent="-342900">
              <a:buFont typeface="+mj-lt"/>
              <a:buAutoNum type="arabicPeriod"/>
            </a:pPr>
            <a:r>
              <a:rPr lang="en-US" sz="2000" dirty="0" smtClean="0">
                <a:latin typeface="Times New Roman" panose="02020603050405020304" pitchFamily="18" charset="0"/>
                <a:cs typeface="Times New Roman" panose="02020603050405020304" pitchFamily="18" charset="0"/>
              </a:rPr>
              <a:t>Forensic </a:t>
            </a:r>
            <a:r>
              <a:rPr lang="en-US" sz="2000" dirty="0">
                <a:latin typeface="Times New Roman" panose="02020603050405020304" pitchFamily="18" charset="0"/>
                <a:cs typeface="Times New Roman" panose="02020603050405020304" pitchFamily="18" charset="0"/>
              </a:rPr>
              <a:t>Investigators &amp; Law </a:t>
            </a:r>
            <a:r>
              <a:rPr lang="en-US" sz="2000" dirty="0" smtClean="0">
                <a:latin typeface="Times New Roman" panose="02020603050405020304" pitchFamily="18" charset="0"/>
                <a:cs typeface="Times New Roman" panose="02020603050405020304" pitchFamily="18" charset="0"/>
              </a:rPr>
              <a:t>Enforcement</a:t>
            </a:r>
          </a:p>
          <a:p>
            <a:pPr marL="342900" indent="-342900">
              <a:buFont typeface="+mj-lt"/>
              <a:buAutoNum type="arabicPeriod"/>
            </a:pPr>
            <a:r>
              <a:rPr lang="en-US" sz="2000" dirty="0" smtClean="0">
                <a:latin typeface="Times New Roman" panose="02020603050405020304" pitchFamily="18" charset="0"/>
                <a:cs typeface="Times New Roman" panose="02020603050405020304" pitchFamily="18" charset="0"/>
              </a:rPr>
              <a:t>General </a:t>
            </a:r>
            <a:r>
              <a:rPr lang="en-US" sz="2000" dirty="0">
                <a:latin typeface="Times New Roman" panose="02020603050405020304" pitchFamily="18" charset="0"/>
                <a:cs typeface="Times New Roman" panose="02020603050405020304" pitchFamily="18" charset="0"/>
              </a:rPr>
              <a:t>Public &amp; Privacy </a:t>
            </a:r>
            <a:r>
              <a:rPr lang="en-US" sz="2000" dirty="0" smtClean="0">
                <a:latin typeface="Times New Roman" panose="02020603050405020304" pitchFamily="18" charset="0"/>
                <a:cs typeface="Times New Roman" panose="02020603050405020304" pitchFamily="18" charset="0"/>
              </a:rPr>
              <a:t>Enthusiasts</a:t>
            </a:r>
          </a:p>
        </p:txBody>
      </p:sp>
    </p:spTree>
    <p:extLst>
      <p:ext uri="{BB962C8B-B14F-4D97-AF65-F5344CB8AC3E}">
        <p14:creationId xmlns:p14="http://schemas.microsoft.com/office/powerpoint/2010/main" val="381904384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68262" y="1430958"/>
            <a:ext cx="9120563" cy="5130317"/>
          </a:xfrm>
        </p:spPr>
      </p:pic>
    </p:spTree>
    <p:extLst>
      <p:ext uri="{BB962C8B-B14F-4D97-AF65-F5344CB8AC3E}">
        <p14:creationId xmlns:p14="http://schemas.microsoft.com/office/powerpoint/2010/main" val="208371523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55374" y="854869"/>
            <a:ext cx="9230547" cy="5565809"/>
          </a:xfrm>
        </p:spPr>
      </p:pic>
    </p:spTree>
    <p:extLst>
      <p:ext uri="{BB962C8B-B14F-4D97-AF65-F5344CB8AC3E}">
        <p14:creationId xmlns:p14="http://schemas.microsoft.com/office/powerpoint/2010/main" val="39296706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25557" y="1045680"/>
            <a:ext cx="9276276" cy="5217905"/>
          </a:xfrm>
        </p:spPr>
      </p:pic>
    </p:spTree>
    <p:extLst>
      <p:ext uri="{BB962C8B-B14F-4D97-AF65-F5344CB8AC3E}">
        <p14:creationId xmlns:p14="http://schemas.microsoft.com/office/powerpoint/2010/main" val="93081453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D289AE2-D2AE-49D1-AFAC-3A79F6794255}">
  <ds:schemaRefs>
    <ds:schemaRef ds:uri="http://schemas.microsoft.com/office/2006/documentManagement/types"/>
    <ds:schemaRef ds:uri="http://schemas.microsoft.com/office/2006/metadata/properties"/>
    <ds:schemaRef ds:uri="fadb41d3-f9cb-40fb-903c-8cacaba95bb5"/>
    <ds:schemaRef ds:uri="http://purl.org/dc/terms/"/>
    <ds:schemaRef ds:uri="http://schemas.openxmlformats.org/package/2006/metadata/core-properties"/>
    <ds:schemaRef ds:uri="http://purl.org/dc/dcmitype/"/>
    <ds:schemaRef ds:uri="http://schemas.microsoft.com/office/infopath/2007/PartnerControls"/>
    <ds:schemaRef ds:uri="b30265f8-c5e2-4918-b4a1-b977299ca3e2"/>
    <ds:schemaRef ds:uri="http://www.w3.org/XML/1998/namespace"/>
    <ds:schemaRef ds:uri="http://purl.org/dc/elements/1.1/"/>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152</TotalTime>
  <Words>833</Words>
  <Application>Microsoft Office PowerPoint</Application>
  <PresentationFormat>Widescreen</PresentationFormat>
  <Paragraphs>70</Paragraphs>
  <Slides>14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Calibri</vt:lpstr>
      <vt:lpstr>Calibri Light</vt:lpstr>
      <vt:lpstr>Franklin Gothic Book</vt:lpstr>
      <vt:lpstr>Franklin Gothic Demi</vt:lpstr>
      <vt:lpstr>Times New Roman</vt:lpstr>
      <vt:lpstr>Wingdings 2</vt:lpstr>
      <vt:lpstr>DividendVTI</vt:lpstr>
      <vt:lpstr>Secure Data hiding in images using steganography</vt:lpstr>
      <vt:lpstr>OUTLINE</vt:lpstr>
      <vt:lpstr>Problem Statement</vt:lpstr>
      <vt:lpstr>Technology  used</vt:lpstr>
      <vt:lpstr>Wow factors</vt:lpstr>
      <vt:lpstr>End users</vt:lpstr>
      <vt:lpstr>Results</vt:lpstr>
      <vt:lpstr>PowerPoint Presentation</vt:lpstr>
      <vt:lpstr>PowerPoint Presentation</vt:lpstr>
      <vt:lpstr>PowerPoint Presentation</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harshini pendela</cp:lastModifiedBy>
  <cp:revision>39</cp:revision>
  <dcterms:created xsi:type="dcterms:W3CDTF">2021-05-26T16:50:10Z</dcterms:created>
  <dcterms:modified xsi:type="dcterms:W3CDTF">2025-02-19T08:26:56Z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