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60" r:id="rId7"/>
    <p:sldId id="261" r:id="rId8"/>
    <p:sldId id="262" r:id="rId9"/>
    <p:sldId id="266" r:id="rId10"/>
    <p:sldId id="263" r:id="rId11"/>
    <p:sldId id="264" r:id="rId12"/>
    <p:sldId id="265"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8.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52800" y="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812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524000" y="1905000"/>
            <a:ext cx="10439400" cy="3540713"/>
          </a:xfrm>
          <a:prstGeom prst="rect">
            <a:avLst/>
          </a:prstGeom>
        </p:spPr>
        <p:txBody>
          <a:bodyPr vert="horz" wrap="square" lIns="0" tIns="16510" rIns="0" bIns="0" rtlCol="0">
            <a:spAutoFit/>
          </a:bodyPr>
          <a:lstStyle/>
          <a:p>
            <a:pPr marL="12700">
              <a:lnSpc>
                <a:spcPct val="100000"/>
              </a:lnSpc>
              <a:spcBef>
                <a:spcPts val="130"/>
              </a:spcBef>
            </a:pPr>
            <a:r>
              <a:rPr lang="en-US" sz="3200" u="sng" dirty="0" smtClean="0">
                <a:latin typeface="Trebuchet MS"/>
                <a:cs typeface="Trebuchet MS"/>
              </a:rPr>
              <a:t>NAME</a:t>
            </a:r>
            <a:r>
              <a:rPr lang="en-US" sz="3200" dirty="0" smtClean="0">
                <a:latin typeface="Trebuchet MS"/>
                <a:cs typeface="Trebuchet MS"/>
              </a:rPr>
              <a:t>: HARSHINI PRIYANNA S</a:t>
            </a:r>
          </a:p>
          <a:p>
            <a:pPr marL="12700">
              <a:lnSpc>
                <a:spcPct val="100000"/>
              </a:lnSpc>
              <a:spcBef>
                <a:spcPts val="130"/>
              </a:spcBef>
            </a:pPr>
            <a:r>
              <a:rPr lang="en-US" sz="3200" u="sng" dirty="0" smtClean="0">
                <a:latin typeface="Trebuchet MS"/>
                <a:cs typeface="Trebuchet MS"/>
              </a:rPr>
              <a:t>DEGREE</a:t>
            </a:r>
            <a:r>
              <a:rPr lang="en-US" sz="3200" dirty="0" smtClean="0">
                <a:latin typeface="Trebuchet MS"/>
                <a:cs typeface="Trebuchet MS"/>
              </a:rPr>
              <a:t> :B.TECH</a:t>
            </a:r>
          </a:p>
          <a:p>
            <a:pPr marL="12700">
              <a:lnSpc>
                <a:spcPct val="100000"/>
              </a:lnSpc>
              <a:spcBef>
                <a:spcPts val="130"/>
              </a:spcBef>
            </a:pPr>
            <a:r>
              <a:rPr lang="en-US" sz="3200" u="sng" dirty="0" smtClean="0">
                <a:latin typeface="Trebuchet MS"/>
                <a:cs typeface="Trebuchet MS"/>
              </a:rPr>
              <a:t>BRANCH</a:t>
            </a:r>
            <a:r>
              <a:rPr lang="en-US" sz="3200" dirty="0" smtClean="0">
                <a:latin typeface="Trebuchet MS"/>
                <a:cs typeface="Trebuchet MS"/>
              </a:rPr>
              <a:t> :3</a:t>
            </a:r>
            <a:r>
              <a:rPr lang="en-US" sz="3200" baseline="30000" dirty="0" smtClean="0">
                <a:latin typeface="Trebuchet MS"/>
                <a:cs typeface="Trebuchet MS"/>
              </a:rPr>
              <a:t>RD</a:t>
            </a:r>
            <a:r>
              <a:rPr lang="en-US" sz="3200" dirty="0" smtClean="0">
                <a:latin typeface="Trebuchet MS"/>
                <a:cs typeface="Trebuchet MS"/>
              </a:rPr>
              <a:t> YEAR INFORMATION TECHNOLOGY</a:t>
            </a:r>
          </a:p>
          <a:p>
            <a:pPr marL="12700">
              <a:lnSpc>
                <a:spcPct val="100000"/>
              </a:lnSpc>
              <a:spcBef>
                <a:spcPts val="130"/>
              </a:spcBef>
            </a:pPr>
            <a:r>
              <a:rPr lang="en-US" sz="3200" u="sng" dirty="0" smtClean="0">
                <a:latin typeface="Trebuchet MS"/>
                <a:cs typeface="Trebuchet MS"/>
              </a:rPr>
              <a:t>COLLEGE NAME</a:t>
            </a:r>
            <a:r>
              <a:rPr lang="en-US" sz="3200" dirty="0" smtClean="0">
                <a:latin typeface="Trebuchet MS"/>
                <a:cs typeface="Trebuchet MS"/>
              </a:rPr>
              <a:t>:GOVERNMENT COLLEGE OF TECHNOLOGY</a:t>
            </a:r>
          </a:p>
          <a:p>
            <a:pPr marL="12700">
              <a:lnSpc>
                <a:spcPct val="100000"/>
              </a:lnSpc>
              <a:spcBef>
                <a:spcPts val="130"/>
              </a:spcBef>
            </a:pPr>
            <a:r>
              <a:rPr lang="en-US" sz="3200" u="sng" dirty="0" smtClean="0">
                <a:latin typeface="Trebuchet MS"/>
                <a:cs typeface="Trebuchet MS"/>
              </a:rPr>
              <a:t>GMAIL-ID</a:t>
            </a:r>
            <a:r>
              <a:rPr lang="en-US" sz="3200" dirty="0" smtClean="0">
                <a:latin typeface="Trebuchet MS"/>
                <a:cs typeface="Trebuchet MS"/>
              </a:rPr>
              <a:t>:hars.71772118114@gct.ac.in</a:t>
            </a:r>
          </a:p>
          <a:p>
            <a:pPr marL="12700">
              <a:lnSpc>
                <a:spcPct val="100000"/>
              </a:lnSpc>
              <a:spcBef>
                <a:spcPts val="130"/>
              </a:spcBef>
            </a:pPr>
            <a:r>
              <a:rPr lang="en-US" sz="3200" u="sng" dirty="0" smtClean="0">
                <a:latin typeface="Trebuchet MS"/>
                <a:cs typeface="Trebuchet MS"/>
              </a:rPr>
              <a:t>NM-ID</a:t>
            </a:r>
            <a:r>
              <a:rPr lang="en-US" sz="3200" dirty="0" smtClean="0">
                <a:latin typeface="Trebuchet MS"/>
                <a:cs typeface="Trebuchet MS"/>
              </a:rPr>
              <a:t>:au71772118114</a:t>
            </a:r>
          </a:p>
          <a:p>
            <a:pPr marL="12700">
              <a:lnSpc>
                <a:spcPct val="100000"/>
              </a:lnSpc>
              <a:spcBef>
                <a:spcPts val="130"/>
              </a:spcBef>
            </a:pPr>
            <a:endParaRPr sz="3200">
              <a:latin typeface="Trebuchet MS"/>
              <a:cs typeface="Trebuchet MS"/>
            </a:endParaRPr>
          </a:p>
        </p:txBody>
      </p:sp>
      <p:sp>
        <p:nvSpPr>
          <p:cNvPr id="8" name="object 8"/>
          <p:cNvSpPr txBox="1"/>
          <p:nvPr/>
        </p:nvSpPr>
        <p:spPr>
          <a:xfrm>
            <a:off x="2971800" y="5562600"/>
            <a:ext cx="57150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TNSDC_ GENERATIVE_AI </a:t>
            </a:r>
            <a:r>
              <a:rPr sz="2400" b="1" smtClean="0">
                <a:solidFill>
                  <a:srgbClr val="2D936B"/>
                </a:solidFill>
                <a:latin typeface="Trebuchet MS"/>
                <a:cs typeface="Trebuchet MS"/>
              </a:rPr>
              <a:t>Final</a:t>
            </a:r>
            <a:r>
              <a:rPr sz="2400" b="1" spc="-40" smtClean="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u="sng" dirty="0"/>
              <a:t>THE</a:t>
            </a:r>
            <a:r>
              <a:rPr sz="4250" u="sng" spc="20" dirty="0"/>
              <a:t> </a:t>
            </a:r>
            <a:r>
              <a:rPr sz="4250" u="sng" dirty="0"/>
              <a:t>WOW</a:t>
            </a:r>
            <a:r>
              <a:rPr sz="4250" u="sng" spc="90" dirty="0"/>
              <a:t> </a:t>
            </a:r>
            <a:r>
              <a:rPr sz="4250" u="sng"/>
              <a:t>IN </a:t>
            </a:r>
            <a:r>
              <a:rPr lang="en-US" sz="4250" u="sng" dirty="0" smtClean="0"/>
              <a:t>MY</a:t>
            </a:r>
            <a:r>
              <a:rPr sz="4250" u="sng" smtClean="0"/>
              <a:t> </a:t>
            </a:r>
            <a:r>
              <a:rPr sz="4250" u="sng" spc="-10" dirty="0"/>
              <a:t>SOLUTION</a:t>
            </a:r>
            <a:endParaRPr sz="4250" u="sng"/>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9" name="Rectangle 8"/>
          <p:cNvSpPr/>
          <p:nvPr/>
        </p:nvSpPr>
        <p:spPr>
          <a:xfrm>
            <a:off x="2590800" y="1447800"/>
            <a:ext cx="6096000" cy="50783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t>1. </a:t>
            </a:r>
            <a:r>
              <a:rPr lang="en-US" b="1" u="sng" dirty="0" smtClean="0"/>
              <a:t>Enhanced User Experience: </a:t>
            </a:r>
            <a:r>
              <a:rPr lang="en-US" dirty="0" smtClean="0"/>
              <a:t>Provide users with concise summaries of reviews, helping them quickly grasp the overall sentiment and key points without having to read through lengthy texts.</a:t>
            </a:r>
          </a:p>
          <a:p>
            <a:r>
              <a:rPr lang="en-US" dirty="0" smtClean="0"/>
              <a:t>2. </a:t>
            </a:r>
            <a:r>
              <a:rPr lang="en-US" b="1" u="sng" dirty="0" smtClean="0"/>
              <a:t>Data-Driven Decision Making</a:t>
            </a:r>
            <a:r>
              <a:rPr lang="en-US" dirty="0" smtClean="0"/>
              <a:t>: Gain valuable insights into customer feedback and preferences, empowering businesses to identify areas for improvement and optimize their services accordingly.</a:t>
            </a:r>
          </a:p>
          <a:p>
            <a:r>
              <a:rPr lang="en-US" dirty="0" smtClean="0"/>
              <a:t>3. </a:t>
            </a:r>
            <a:r>
              <a:rPr lang="en-US" b="1" u="sng" dirty="0" smtClean="0"/>
              <a:t>Improved Operational Efficiency</a:t>
            </a:r>
            <a:r>
              <a:rPr lang="en-US" dirty="0" smtClean="0"/>
              <a:t>: Save time and resources by automating the process of analyzing and summarizing reviews, allowing businesses to focus on delivering exceptional customer experiences.</a:t>
            </a:r>
          </a:p>
          <a:p>
            <a:r>
              <a:rPr lang="en-US" dirty="0" smtClean="0"/>
              <a:t>4. </a:t>
            </a:r>
            <a:r>
              <a:rPr lang="en-US" b="1" u="sng" dirty="0" smtClean="0"/>
              <a:t>Competitive Advantage</a:t>
            </a:r>
            <a:r>
              <a:rPr lang="en-US" dirty="0" smtClean="0"/>
              <a:t>: Stay ahead of the competition by leveraging advanced technology to enhance the quality of service and engagement with customers.</a:t>
            </a:r>
          </a:p>
          <a:p>
            <a:r>
              <a:rPr lang="en-US" dirty="0" smtClean="0"/>
              <a:t>5. </a:t>
            </a:r>
            <a:r>
              <a:rPr lang="en-US" b="1" u="sng" dirty="0" smtClean="0"/>
              <a:t>Enhanced Brand Reputation</a:t>
            </a:r>
            <a:r>
              <a:rPr lang="en-US" dirty="0" smtClean="0"/>
              <a:t>: Demonstrate a commitment to customer satisfaction and innovation, enhancing brand reputation and loyalty among users.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906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250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53600"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a:spLocks noGrp="1"/>
          </p:cNvSpPr>
          <p:nvPr>
            <p:ph type="ctrTitle"/>
          </p:nvPr>
        </p:nvSpPr>
        <p:spPr>
          <a:xfrm>
            <a:off x="762000" y="152400"/>
            <a:ext cx="3304540" cy="758190"/>
          </a:xfrm>
          <a:prstGeom prst="rect">
            <a:avLst/>
          </a:prstGeom>
        </p:spPr>
        <p:txBody>
          <a:bodyPr vert="horz" wrap="square" lIns="0" tIns="13335" rIns="0" bIns="0" rtlCol="0">
            <a:spAutoFit/>
          </a:bodyPr>
          <a:lstStyle/>
          <a:p>
            <a:pPr marL="12700">
              <a:lnSpc>
                <a:spcPct val="100000"/>
              </a:lnSpc>
              <a:spcBef>
                <a:spcPts val="105"/>
              </a:spcBef>
            </a:pPr>
            <a:r>
              <a:rPr u="sng" spc="-10" dirty="0"/>
              <a:t>MODELLING</a:t>
            </a:r>
          </a:p>
        </p:txBody>
      </p:sp>
      <p:pic>
        <p:nvPicPr>
          <p:cNvPr id="10" name="Picture 9" descr="Screenshot 2024-04-24 103119.png"/>
          <p:cNvPicPr>
            <a:picLocks noChangeAspect="1"/>
          </p:cNvPicPr>
          <p:nvPr/>
        </p:nvPicPr>
        <p:blipFill>
          <a:blip r:embed="rId2"/>
          <a:stretch>
            <a:fillRect/>
          </a:stretch>
        </p:blipFill>
        <p:spPr>
          <a:xfrm>
            <a:off x="457200" y="1143000"/>
            <a:ext cx="8630855" cy="528680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27245" y="6691630"/>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829800" y="5791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63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2964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u="sng"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p:nvPr/>
        </p:nvSpPr>
        <p:spPr>
          <a:xfrm>
            <a:off x="2514600" y="6443452"/>
            <a:ext cx="8610600" cy="185948"/>
          </a:xfrm>
          <a:prstGeom prst="rect">
            <a:avLst/>
          </a:prstGeom>
        </p:spPr>
        <p:txBody>
          <a:bodyPr vert="horz" wrap="square" lIns="0" tIns="16510" rIns="0" bIns="0" rtlCol="0">
            <a:spAutoFit/>
          </a:bodyPr>
          <a:lstStyle/>
          <a:p>
            <a:pPr marL="12700">
              <a:lnSpc>
                <a:spcPct val="100000"/>
              </a:lnSpc>
              <a:spcBef>
                <a:spcPts val="130"/>
              </a:spcBef>
            </a:pPr>
            <a:r>
              <a:rPr lang="en-US" sz="1100" u="sng" dirty="0" smtClean="0">
                <a:solidFill>
                  <a:srgbClr val="006FC0"/>
                </a:solidFill>
                <a:uFill>
                  <a:solidFill>
                    <a:srgbClr val="006FC0"/>
                  </a:solidFill>
                </a:uFill>
                <a:latin typeface="Trebuchet MS"/>
                <a:cs typeface="Trebuchet MS"/>
              </a:rPr>
              <a:t>https://github.com/harshini258/TNSDC_-GENERATIVE_AI---Review-Summarizer-Project.git</a:t>
            </a:r>
            <a:endParaRPr sz="1100">
              <a:latin typeface="Trebuchet MS"/>
              <a:cs typeface="Trebuchet MS"/>
            </a:endParaRPr>
          </a:p>
        </p:txBody>
      </p:sp>
      <p:pic>
        <p:nvPicPr>
          <p:cNvPr id="11" name="Picture 10" descr="Screenshot 2024-04-06 170506.png"/>
          <p:cNvPicPr>
            <a:picLocks noChangeAspect="1"/>
          </p:cNvPicPr>
          <p:nvPr/>
        </p:nvPicPr>
        <p:blipFill>
          <a:blip r:embed="rId2"/>
          <a:srcRect l="8750" t="11111" r="58125" b="5556"/>
          <a:stretch>
            <a:fillRect/>
          </a:stretch>
        </p:blipFill>
        <p:spPr>
          <a:xfrm>
            <a:off x="457200" y="1295400"/>
            <a:ext cx="35814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Screenshot 2024-04-06 170611.png"/>
          <p:cNvPicPr>
            <a:picLocks noChangeAspect="1"/>
          </p:cNvPicPr>
          <p:nvPr/>
        </p:nvPicPr>
        <p:blipFill>
          <a:blip r:embed="rId3"/>
          <a:srcRect l="10156" t="9722" r="13281" b="6944"/>
          <a:stretch>
            <a:fillRect/>
          </a:stretch>
        </p:blipFill>
        <p:spPr>
          <a:xfrm>
            <a:off x="4419600" y="1295400"/>
            <a:ext cx="74676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1371600" y="6019800"/>
            <a:ext cx="1371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Review</a:t>
            </a:r>
            <a:endParaRPr lang="en-US" dirty="0"/>
          </a:p>
        </p:txBody>
      </p:sp>
      <p:sp>
        <p:nvSpPr>
          <p:cNvPr id="14" name="TextBox 13"/>
          <p:cNvSpPr txBox="1"/>
          <p:nvPr/>
        </p:nvSpPr>
        <p:spPr>
          <a:xfrm>
            <a:off x="7162800" y="6019800"/>
            <a:ext cx="1752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Summarizer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48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u="sng"/>
              <a:t>PROJECT</a:t>
            </a:r>
            <a:r>
              <a:rPr sz="4250" u="sng" spc="-90"/>
              <a:t> </a:t>
            </a:r>
            <a:r>
              <a:rPr sz="4250" u="sng" spc="-10" smtClean="0"/>
              <a:t>TITLE</a:t>
            </a:r>
            <a:r>
              <a:rPr lang="en-US" sz="4250" u="sng" spc="-10" dirty="0" smtClean="0"/>
              <a:t>:</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5" name="Rectangle 24"/>
          <p:cNvSpPr/>
          <p:nvPr/>
        </p:nvSpPr>
        <p:spPr>
          <a:xfrm>
            <a:off x="1066800" y="2514600"/>
            <a:ext cx="8197922" cy="1754326"/>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Kollektif Bold"/>
              </a:rPr>
              <a:t>FOOD </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Kollektif Bold"/>
              </a:rPr>
              <a:t>REVIEW SUMMARIZER</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24" name="Picture 23" descr="SOUP.jpg"/>
          <p:cNvPicPr>
            <a:picLocks noChangeAspect="1"/>
          </p:cNvPicPr>
          <p:nvPr/>
        </p:nvPicPr>
        <p:blipFill>
          <a:blip r:embed="rId4"/>
          <a:stretch>
            <a:fillRect/>
          </a:stretch>
        </p:blipFill>
        <p:spPr>
          <a:xfrm>
            <a:off x="6934200" y="228600"/>
            <a:ext cx="2219325" cy="2057400"/>
          </a:xfrm>
          <a:prstGeom prst="ellipse">
            <a:avLst/>
          </a:prstGeom>
          <a:ln>
            <a:noFill/>
          </a:ln>
          <a:effectLst>
            <a:softEdge rad="112500"/>
          </a:effectLst>
        </p:spPr>
      </p:pic>
      <p:pic>
        <p:nvPicPr>
          <p:cNvPr id="26" name="Picture 25" descr="FRENCH FIRES.png"/>
          <p:cNvPicPr>
            <a:picLocks noChangeAspect="1"/>
          </p:cNvPicPr>
          <p:nvPr/>
        </p:nvPicPr>
        <p:blipFill>
          <a:blip r:embed="rId5"/>
          <a:stretch>
            <a:fillRect/>
          </a:stretch>
        </p:blipFill>
        <p:spPr>
          <a:xfrm>
            <a:off x="457200" y="4267200"/>
            <a:ext cx="2143125" cy="2143125"/>
          </a:xfrm>
          <a:prstGeom prst="ellipse">
            <a:avLst/>
          </a:prstGeom>
          <a:ln>
            <a:noFill/>
          </a:ln>
          <a:effectLst>
            <a:softEdge rad="112500"/>
          </a:effectLst>
        </p:spPr>
      </p:pic>
      <p:pic>
        <p:nvPicPr>
          <p:cNvPr id="28" name="Picture 27" descr="piz.png"/>
          <p:cNvPicPr>
            <a:picLocks noChangeAspect="1"/>
          </p:cNvPicPr>
          <p:nvPr/>
        </p:nvPicPr>
        <p:blipFill>
          <a:blip r:embed="rId6"/>
          <a:stretch>
            <a:fillRect/>
          </a:stretch>
        </p:blipFill>
        <p:spPr>
          <a:xfrm>
            <a:off x="4953000" y="4495800"/>
            <a:ext cx="2143125" cy="2143125"/>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u="sng" spc="-10" dirty="0"/>
              <a:t>AGENDA</a:t>
            </a:r>
          </a:p>
        </p:txBody>
      </p:sp>
      <p:sp>
        <p:nvSpPr>
          <p:cNvPr id="32" name="Rectangle 31"/>
          <p:cNvSpPr/>
          <p:nvPr/>
        </p:nvSpPr>
        <p:spPr>
          <a:xfrm>
            <a:off x="1828800" y="1600200"/>
            <a:ext cx="7239000" cy="418576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sz="1900" b="1" u="sng" dirty="0"/>
              <a:t>T</a:t>
            </a:r>
            <a:r>
              <a:rPr lang="en-US" sz="1900" b="1" u="sng" dirty="0" smtClean="0"/>
              <a:t>he sequential agenda of the project:</a:t>
            </a:r>
          </a:p>
          <a:p>
            <a:pPr algn="l"/>
            <a:endParaRPr lang="en-US" sz="1900" dirty="0" smtClean="0"/>
          </a:p>
          <a:p>
            <a:pPr algn="l"/>
            <a:r>
              <a:rPr lang="en-US" sz="1900" b="1" u="sng" dirty="0" smtClean="0"/>
              <a:t>Step-1</a:t>
            </a:r>
            <a:r>
              <a:rPr lang="en-US" sz="1900" dirty="0"/>
              <a:t>:</a:t>
            </a:r>
            <a:r>
              <a:rPr lang="en-US" sz="1900" dirty="0" smtClean="0"/>
              <a:t> Project Setup and Configuration in the Google </a:t>
            </a:r>
            <a:r>
              <a:rPr lang="en-US" sz="1900" dirty="0" err="1" smtClean="0"/>
              <a:t>Collab</a:t>
            </a:r>
            <a:r>
              <a:rPr lang="en-US" sz="1900" dirty="0" smtClean="0"/>
              <a:t> Environment</a:t>
            </a:r>
          </a:p>
          <a:p>
            <a:pPr algn="l"/>
            <a:r>
              <a:rPr lang="en-US" sz="1900" b="1" u="sng" dirty="0" smtClean="0"/>
              <a:t>Step-2</a:t>
            </a:r>
            <a:r>
              <a:rPr lang="en-US" sz="1900" dirty="0" smtClean="0"/>
              <a:t>: Data Acquisition from </a:t>
            </a:r>
            <a:r>
              <a:rPr lang="en-US" sz="1900" dirty="0" err="1" smtClean="0"/>
              <a:t>kaggle</a:t>
            </a:r>
            <a:r>
              <a:rPr lang="en-US" sz="1900" dirty="0" smtClean="0"/>
              <a:t> and Preprocessing</a:t>
            </a:r>
          </a:p>
          <a:p>
            <a:pPr algn="l"/>
            <a:r>
              <a:rPr lang="en-US" sz="1900" b="1" u="sng" dirty="0" smtClean="0"/>
              <a:t>Step-3</a:t>
            </a:r>
            <a:r>
              <a:rPr lang="en-US" sz="1900" dirty="0" smtClean="0"/>
              <a:t>: Model Fine-Tuning model using</a:t>
            </a:r>
            <a:r>
              <a:rPr lang="en-US" sz="1900" dirty="0"/>
              <a:t> T5 model</a:t>
            </a:r>
            <a:endParaRPr lang="en-US" sz="1900" dirty="0" smtClean="0"/>
          </a:p>
          <a:p>
            <a:pPr algn="l"/>
            <a:r>
              <a:rPr lang="en-US" sz="1900" b="1" u="sng" dirty="0" smtClean="0"/>
              <a:t>Step-4</a:t>
            </a:r>
            <a:r>
              <a:rPr lang="en-US" sz="1900" dirty="0" smtClean="0"/>
              <a:t>: Model Evaluation</a:t>
            </a:r>
            <a:r>
              <a:rPr lang="en-US" sz="1900" dirty="0"/>
              <a:t> to assess summarization quality.</a:t>
            </a:r>
            <a:endParaRPr lang="en-US" sz="1900" dirty="0" smtClean="0"/>
          </a:p>
          <a:p>
            <a:pPr algn="l"/>
            <a:r>
              <a:rPr lang="en-US" sz="1900" b="1" u="sng" dirty="0" smtClean="0"/>
              <a:t>Step-5</a:t>
            </a:r>
            <a:r>
              <a:rPr lang="en-US" sz="1900" dirty="0" smtClean="0"/>
              <a:t>: Inference and Summarization</a:t>
            </a:r>
          </a:p>
          <a:p>
            <a:pPr algn="l"/>
            <a:r>
              <a:rPr lang="en-US" sz="1900" b="1" u="sng" dirty="0" smtClean="0"/>
              <a:t>Step-6</a:t>
            </a:r>
            <a:r>
              <a:rPr lang="en-US" sz="1900" dirty="0" smtClean="0"/>
              <a:t>: Results Analysis and Visualization</a:t>
            </a:r>
          </a:p>
          <a:p>
            <a:pPr algn="l"/>
            <a:r>
              <a:rPr lang="en-US" sz="1900" b="1" u="sng" dirty="0" smtClean="0"/>
              <a:t>Step-7</a:t>
            </a:r>
            <a:r>
              <a:rPr lang="en-US" sz="1900" dirty="0" smtClean="0"/>
              <a:t>: </a:t>
            </a:r>
            <a:r>
              <a:rPr lang="en-US" dirty="0" smtClean="0"/>
              <a:t>Optimization</a:t>
            </a:r>
            <a:r>
              <a:rPr lang="en-US" sz="1900" dirty="0" smtClean="0"/>
              <a:t> and Refinement</a:t>
            </a:r>
          </a:p>
          <a:p>
            <a:pPr algn="l"/>
            <a:r>
              <a:rPr lang="en-US" sz="1900" b="1" u="sng" dirty="0" smtClean="0"/>
              <a:t>Step-8</a:t>
            </a:r>
            <a:r>
              <a:rPr lang="en-US" sz="1900" dirty="0" smtClean="0"/>
              <a:t>: Documentation and Reporting</a:t>
            </a:r>
          </a:p>
          <a:p>
            <a:pPr algn="l"/>
            <a:r>
              <a:rPr lang="en-US" sz="1900" b="1" u="sng" dirty="0" smtClean="0"/>
              <a:t>Step-9</a:t>
            </a:r>
            <a:r>
              <a:rPr lang="en-US" sz="1900" dirty="0" smtClean="0"/>
              <a:t>: Deployment using the Flask framework with basic HTML and CSS</a:t>
            </a:r>
          </a:p>
          <a:p>
            <a:pPr algn="l"/>
            <a:r>
              <a:rPr lang="en-US" sz="1900" b="1" u="sng" dirty="0" smtClean="0"/>
              <a:t>Step-10</a:t>
            </a:r>
            <a:r>
              <a:rPr lang="en-US" sz="1900" dirty="0" smtClean="0"/>
              <a:t>: Future Work and Extensions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058400" y="56388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9906000" y="6248400"/>
            <a:ext cx="247650" cy="247650"/>
          </a:xfrm>
          <a:prstGeom prst="rect">
            <a:avLst/>
          </a:prstGeom>
        </p:spPr>
      </p:pic>
      <p:grpSp>
        <p:nvGrpSpPr>
          <p:cNvPr id="3"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u="sng" spc="-10" dirty="0"/>
              <a:t>AGENDA</a:t>
            </a:r>
          </a:p>
        </p:txBody>
      </p:sp>
      <p:sp>
        <p:nvSpPr>
          <p:cNvPr id="22" name="object 22"/>
          <p:cNvSpPr txBox="1">
            <a:spLocks noGrp="1"/>
          </p:cNvSpPr>
          <p:nvPr>
            <p:ph type="sldNum" sz="quarter" idx="7"/>
          </p:nvPr>
        </p:nvSpPr>
        <p:spPr>
          <a:xfrm>
            <a:off x="8917776" y="6056630"/>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23" name="Freeform 2"/>
          <p:cNvSpPr/>
          <p:nvPr/>
        </p:nvSpPr>
        <p:spPr>
          <a:xfrm>
            <a:off x="8077200" y="1711620"/>
            <a:ext cx="2986337" cy="805943"/>
          </a:xfrm>
          <a:custGeom>
            <a:avLst/>
            <a:gdLst/>
            <a:ahLst/>
            <a:cxnLst/>
            <a:rect l="l" t="t" r="r" b="b"/>
            <a:pathLst>
              <a:path w="4491099" h="1412655">
                <a:moveTo>
                  <a:pt x="0" y="0"/>
                </a:moveTo>
                <a:lnTo>
                  <a:pt x="4491100" y="0"/>
                </a:lnTo>
                <a:lnTo>
                  <a:pt x="4491100" y="1412654"/>
                </a:lnTo>
                <a:lnTo>
                  <a:pt x="0" y="141265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4" name="TextBox 3"/>
          <p:cNvSpPr txBox="1"/>
          <p:nvPr/>
        </p:nvSpPr>
        <p:spPr>
          <a:xfrm>
            <a:off x="8249739" y="3337313"/>
            <a:ext cx="3030355" cy="1952522"/>
          </a:xfrm>
          <a:prstGeom prst="rect">
            <a:avLst/>
          </a:prstGeom>
        </p:spPr>
        <p:txBody>
          <a:bodyPr wrap="square" lIns="0" tIns="0" rIns="0" bIns="0" rtlCol="0" anchor="t">
            <a:spAutoFit/>
          </a:bodyPr>
          <a:lstStyle/>
          <a:p>
            <a:pPr>
              <a:lnSpc>
                <a:spcPts val="3079"/>
              </a:lnSpc>
            </a:pPr>
            <a:r>
              <a:rPr lang="en-US" sz="2199" spc="-150" dirty="0">
                <a:solidFill>
                  <a:schemeClr val="tx1"/>
                </a:solidFill>
                <a:latin typeface="Kollektif"/>
              </a:rPr>
              <a:t>T5 models are trained on multiple NLP tasks simultaneously, enhancing their ability to generate high-quality summaries.</a:t>
            </a:r>
          </a:p>
        </p:txBody>
      </p:sp>
      <p:sp>
        <p:nvSpPr>
          <p:cNvPr id="25" name="Freeform 4"/>
          <p:cNvSpPr/>
          <p:nvPr/>
        </p:nvSpPr>
        <p:spPr>
          <a:xfrm>
            <a:off x="1143000" y="1676400"/>
            <a:ext cx="2986337" cy="805943"/>
          </a:xfrm>
          <a:custGeom>
            <a:avLst/>
            <a:gdLst/>
            <a:ahLst/>
            <a:cxnLst/>
            <a:rect l="l" t="t" r="r" b="b"/>
            <a:pathLst>
              <a:path w="4491099" h="1412655">
                <a:moveTo>
                  <a:pt x="0" y="0"/>
                </a:moveTo>
                <a:lnTo>
                  <a:pt x="4491099" y="0"/>
                </a:lnTo>
                <a:lnTo>
                  <a:pt x="4491099" y="1412654"/>
                </a:lnTo>
                <a:lnTo>
                  <a:pt x="0" y="141265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6" name="TextBox 5"/>
          <p:cNvSpPr txBox="1"/>
          <p:nvPr/>
        </p:nvSpPr>
        <p:spPr>
          <a:xfrm>
            <a:off x="1494359" y="3469816"/>
            <a:ext cx="2760825" cy="2350067"/>
          </a:xfrm>
          <a:prstGeom prst="rect">
            <a:avLst/>
          </a:prstGeom>
        </p:spPr>
        <p:txBody>
          <a:bodyPr wrap="square" lIns="0" tIns="0" rIns="0" bIns="0" rtlCol="0" anchor="t">
            <a:spAutoFit/>
          </a:bodyPr>
          <a:lstStyle/>
          <a:p>
            <a:pPr>
              <a:lnSpc>
                <a:spcPts val="3079"/>
              </a:lnSpc>
            </a:pPr>
            <a:r>
              <a:rPr lang="en-US" sz="2199" spc="-150" dirty="0">
                <a:solidFill>
                  <a:schemeClr val="tx1"/>
                </a:solidFill>
                <a:latin typeface="Kollektif"/>
              </a:rPr>
              <a:t>T5 models capture contextual information from both left and right contexts in review texts, leading to more coherent summaries.</a:t>
            </a:r>
          </a:p>
        </p:txBody>
      </p:sp>
      <p:sp>
        <p:nvSpPr>
          <p:cNvPr id="27" name="TextBox 6"/>
          <p:cNvSpPr txBox="1"/>
          <p:nvPr/>
        </p:nvSpPr>
        <p:spPr>
          <a:xfrm>
            <a:off x="685800" y="1752600"/>
            <a:ext cx="3810001" cy="1256754"/>
          </a:xfrm>
          <a:prstGeom prst="rect">
            <a:avLst/>
          </a:prstGeom>
        </p:spPr>
        <p:txBody>
          <a:bodyPr wrap="square" lIns="0" tIns="0" rIns="0" bIns="0" rtlCol="0" anchor="t">
            <a:spAutoFit/>
          </a:bodyPr>
          <a:lstStyle/>
          <a:p>
            <a:pPr marL="0" lvl="0" indent="0" algn="ctr">
              <a:lnSpc>
                <a:spcPts val="4899"/>
              </a:lnSpc>
              <a:spcBef>
                <a:spcPct val="0"/>
              </a:spcBef>
            </a:pPr>
            <a:r>
              <a:rPr lang="en-US" sz="3499" spc="-150" dirty="0">
                <a:solidFill>
                  <a:schemeClr val="tx1"/>
                </a:solidFill>
                <a:latin typeface="Roboto Bold"/>
              </a:rPr>
              <a:t>BIDIRECTIONAL ENCODER</a:t>
            </a:r>
          </a:p>
        </p:txBody>
      </p:sp>
      <p:sp>
        <p:nvSpPr>
          <p:cNvPr id="28" name="Freeform 7"/>
          <p:cNvSpPr/>
          <p:nvPr/>
        </p:nvSpPr>
        <p:spPr>
          <a:xfrm>
            <a:off x="4651721" y="1734016"/>
            <a:ext cx="2986337" cy="805943"/>
          </a:xfrm>
          <a:custGeom>
            <a:avLst/>
            <a:gdLst/>
            <a:ahLst/>
            <a:cxnLst/>
            <a:rect l="l" t="t" r="r" b="b"/>
            <a:pathLst>
              <a:path w="4491099" h="1412655">
                <a:moveTo>
                  <a:pt x="0" y="0"/>
                </a:moveTo>
                <a:lnTo>
                  <a:pt x="4491099" y="0"/>
                </a:lnTo>
                <a:lnTo>
                  <a:pt x="4491099" y="1412654"/>
                </a:lnTo>
                <a:lnTo>
                  <a:pt x="0" y="141265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9" name="TextBox 8"/>
          <p:cNvSpPr txBox="1"/>
          <p:nvPr/>
        </p:nvSpPr>
        <p:spPr>
          <a:xfrm>
            <a:off x="4572000" y="1769996"/>
            <a:ext cx="3196697" cy="1201804"/>
          </a:xfrm>
          <a:prstGeom prst="rect">
            <a:avLst/>
          </a:prstGeom>
        </p:spPr>
        <p:txBody>
          <a:bodyPr wrap="square" lIns="0" tIns="0" rIns="0" bIns="0" rtlCol="0" anchor="t">
            <a:spAutoFit/>
          </a:bodyPr>
          <a:lstStyle/>
          <a:p>
            <a:pPr algn="ctr">
              <a:lnSpc>
                <a:spcPts val="4899"/>
              </a:lnSpc>
            </a:pPr>
            <a:r>
              <a:rPr lang="en-US" sz="3499" spc="-150" dirty="0">
                <a:solidFill>
                  <a:schemeClr val="tx1"/>
                </a:solidFill>
                <a:latin typeface="Roboto Bold"/>
              </a:rPr>
              <a:t>CONDITIONAL GENERATION</a:t>
            </a:r>
          </a:p>
        </p:txBody>
      </p:sp>
      <p:sp>
        <p:nvSpPr>
          <p:cNvPr id="30" name="TextBox 9"/>
          <p:cNvSpPr txBox="1"/>
          <p:nvPr/>
        </p:nvSpPr>
        <p:spPr>
          <a:xfrm>
            <a:off x="8077200" y="1752600"/>
            <a:ext cx="3030355" cy="1201804"/>
          </a:xfrm>
          <a:prstGeom prst="rect">
            <a:avLst/>
          </a:prstGeom>
        </p:spPr>
        <p:txBody>
          <a:bodyPr wrap="square" lIns="0" tIns="0" rIns="0" bIns="0" rtlCol="0" anchor="t">
            <a:spAutoFit/>
          </a:bodyPr>
          <a:lstStyle/>
          <a:p>
            <a:pPr algn="ctr">
              <a:lnSpc>
                <a:spcPts val="4899"/>
              </a:lnSpc>
            </a:pPr>
            <a:r>
              <a:rPr lang="en-US" sz="3499" spc="-150" dirty="0">
                <a:solidFill>
                  <a:schemeClr val="tx1"/>
                </a:solidFill>
                <a:latin typeface="Roboto Bold"/>
              </a:rPr>
              <a:t>MULTITASK LEARNING</a:t>
            </a:r>
          </a:p>
        </p:txBody>
      </p:sp>
      <p:sp>
        <p:nvSpPr>
          <p:cNvPr id="31" name="TextBox 10"/>
          <p:cNvSpPr txBox="1"/>
          <p:nvPr/>
        </p:nvSpPr>
        <p:spPr>
          <a:xfrm>
            <a:off x="4800600" y="3429000"/>
            <a:ext cx="2937019" cy="1987724"/>
          </a:xfrm>
          <a:prstGeom prst="rect">
            <a:avLst/>
          </a:prstGeom>
        </p:spPr>
        <p:txBody>
          <a:bodyPr wrap="square" lIns="0" tIns="0" rIns="0" bIns="0" rtlCol="0" anchor="t">
            <a:spAutoFit/>
          </a:bodyPr>
          <a:lstStyle/>
          <a:p>
            <a:pPr>
              <a:lnSpc>
                <a:spcPts val="3079"/>
              </a:lnSpc>
            </a:pPr>
            <a:r>
              <a:rPr lang="en-US" sz="2199" spc="-150" dirty="0">
                <a:solidFill>
                  <a:schemeClr val="tx1"/>
                </a:solidFill>
                <a:latin typeface="Kollektif"/>
              </a:rPr>
              <a:t>T5 models generate summaries based on input review texts, ensuring contextually relevant summaries.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38100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10" dirty="0"/>
              <a:t>PROBLEM</a:t>
            </a:r>
            <a:r>
              <a:rPr sz="4250" u="sng" dirty="0"/>
              <a:t>	</a:t>
            </a:r>
            <a:r>
              <a:rPr sz="4250" u="sng" spc="-75" dirty="0"/>
              <a:t>STATEMENT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762000" y="1143000"/>
            <a:ext cx="6858000" cy="4926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ts val="2940"/>
              </a:lnSpc>
            </a:pPr>
            <a:r>
              <a:rPr lang="en-US" sz="1600" b="1" u="sng" dirty="0" smtClean="0">
                <a:solidFill>
                  <a:srgbClr val="28094B"/>
                </a:solidFill>
                <a:latin typeface="Kollektif"/>
              </a:rPr>
              <a:t>Description</a:t>
            </a:r>
            <a:r>
              <a:rPr lang="en-US" sz="1600" b="1" dirty="0" smtClean="0">
                <a:solidFill>
                  <a:srgbClr val="28094B"/>
                </a:solidFill>
                <a:latin typeface="Kollektif"/>
              </a:rPr>
              <a:t>: </a:t>
            </a:r>
            <a:r>
              <a:rPr lang="en-US" sz="1600" dirty="0" smtClean="0">
                <a:solidFill>
                  <a:srgbClr val="28094B"/>
                </a:solidFill>
                <a:latin typeface="Kollektif"/>
              </a:rPr>
              <a:t>Build algorithms to automate the generation of summaries for customer reviews. We receive numerous reviews from different customers for various orders, and we need to generate summaries from the hundreds of reviews collected.</a:t>
            </a:r>
          </a:p>
          <a:p>
            <a:pPr algn="just">
              <a:lnSpc>
                <a:spcPts val="2940"/>
              </a:lnSpc>
            </a:pPr>
            <a:r>
              <a:rPr lang="en-US" sz="1600" b="1" u="sng" dirty="0" smtClean="0">
                <a:solidFill>
                  <a:srgbClr val="28094B"/>
                </a:solidFill>
                <a:latin typeface="Kollektif"/>
              </a:rPr>
              <a:t>For instance</a:t>
            </a:r>
            <a:r>
              <a:rPr lang="en-US" sz="1600" b="1" dirty="0" smtClean="0">
                <a:solidFill>
                  <a:srgbClr val="28094B"/>
                </a:solidFill>
                <a:latin typeface="Kollektif"/>
              </a:rPr>
              <a:t>:</a:t>
            </a:r>
            <a:endParaRPr lang="en-US" sz="1600" dirty="0" smtClean="0">
              <a:solidFill>
                <a:srgbClr val="28094B"/>
              </a:solidFill>
              <a:latin typeface="Kollektif"/>
            </a:endParaRPr>
          </a:p>
          <a:p>
            <a:pPr algn="just">
              <a:lnSpc>
                <a:spcPts val="2940"/>
              </a:lnSpc>
            </a:pPr>
            <a:r>
              <a:rPr lang="en-US" sz="1600" b="1" u="sng" dirty="0" smtClean="0">
                <a:solidFill>
                  <a:srgbClr val="28094B"/>
                </a:solidFill>
                <a:latin typeface="Kollektif"/>
              </a:rPr>
              <a:t>Input:</a:t>
            </a:r>
          </a:p>
          <a:p>
            <a:pPr algn="just">
              <a:lnSpc>
                <a:spcPts val="2940"/>
              </a:lnSpc>
            </a:pPr>
            <a:r>
              <a:rPr lang="en-US" sz="1600" u="sng" dirty="0" smtClean="0">
                <a:solidFill>
                  <a:srgbClr val="28094B"/>
                </a:solidFill>
                <a:latin typeface="Kollektif"/>
              </a:rPr>
              <a:t>Review 1</a:t>
            </a:r>
            <a:r>
              <a:rPr lang="en-US" sz="1600" dirty="0" smtClean="0">
                <a:solidFill>
                  <a:srgbClr val="28094B"/>
                </a:solidFill>
                <a:latin typeface="Kollektif"/>
              </a:rPr>
              <a:t>: Praises about the quality</a:t>
            </a:r>
          </a:p>
          <a:p>
            <a:pPr algn="just">
              <a:lnSpc>
                <a:spcPts val="2940"/>
              </a:lnSpc>
            </a:pPr>
            <a:r>
              <a:rPr lang="en-US" sz="1600" u="sng" dirty="0" smtClean="0">
                <a:solidFill>
                  <a:srgbClr val="28094B"/>
                </a:solidFill>
                <a:latin typeface="Kollektif"/>
              </a:rPr>
              <a:t>Review 2:</a:t>
            </a:r>
            <a:r>
              <a:rPr lang="en-US" sz="1600" dirty="0" smtClean="0">
                <a:solidFill>
                  <a:srgbClr val="28094B"/>
                </a:solidFill>
                <a:latin typeface="Kollektif"/>
              </a:rPr>
              <a:t>Praises about the Timeliness</a:t>
            </a:r>
          </a:p>
          <a:p>
            <a:pPr algn="just">
              <a:lnSpc>
                <a:spcPts val="2940"/>
              </a:lnSpc>
            </a:pPr>
            <a:r>
              <a:rPr lang="en-US" sz="1600" u="sng" dirty="0" smtClean="0">
                <a:solidFill>
                  <a:srgbClr val="28094B"/>
                </a:solidFill>
                <a:latin typeface="Kollektif"/>
              </a:rPr>
              <a:t>Review 3</a:t>
            </a:r>
            <a:r>
              <a:rPr lang="en-US" sz="1600" dirty="0" smtClean="0">
                <a:solidFill>
                  <a:srgbClr val="28094B"/>
                </a:solidFill>
                <a:latin typeface="Kollektif"/>
              </a:rPr>
              <a:t>: Complaints about Quantity</a:t>
            </a:r>
          </a:p>
          <a:p>
            <a:pPr algn="just">
              <a:lnSpc>
                <a:spcPts val="2940"/>
              </a:lnSpc>
            </a:pPr>
            <a:r>
              <a:rPr lang="en-US" sz="1600" b="1" u="sng" dirty="0" smtClean="0">
                <a:solidFill>
                  <a:srgbClr val="28094B"/>
                </a:solidFill>
                <a:latin typeface="Kollektif"/>
              </a:rPr>
              <a:t>Output:</a:t>
            </a:r>
          </a:p>
          <a:p>
            <a:pPr algn="just">
              <a:lnSpc>
                <a:spcPts val="2940"/>
              </a:lnSpc>
            </a:pPr>
            <a:r>
              <a:rPr lang="en-US" sz="1600" b="1" u="sng" dirty="0" smtClean="0">
                <a:solidFill>
                  <a:srgbClr val="28094B"/>
                </a:solidFill>
                <a:latin typeface="Kollektif"/>
              </a:rPr>
              <a:t>Summary:</a:t>
            </a:r>
            <a:r>
              <a:rPr lang="en-US" sz="1600" dirty="0" smtClean="0">
                <a:solidFill>
                  <a:srgbClr val="28094B"/>
                </a:solidFill>
                <a:latin typeface="Kollektif"/>
              </a:rPr>
              <a:t> People usually praise this kitchen’s </a:t>
            </a:r>
            <a:r>
              <a:rPr lang="en-US" sz="1600" dirty="0" err="1" smtClean="0">
                <a:solidFill>
                  <a:srgbClr val="28094B"/>
                </a:solidFill>
                <a:latin typeface="Kollektif"/>
              </a:rPr>
              <a:t>quality,but</a:t>
            </a:r>
            <a:r>
              <a:rPr lang="en-US" sz="1600" dirty="0" smtClean="0">
                <a:solidFill>
                  <a:srgbClr val="28094B"/>
                </a:solidFill>
                <a:latin typeface="Kollektif"/>
              </a:rPr>
              <a:t> they have an issue with the quantity of the food provided. They also appreciate the proper timely delivery from this kitchen.</a:t>
            </a:r>
            <a:endParaRPr lang="en-US" sz="1600" dirty="0">
              <a:solidFill>
                <a:srgbClr val="28094B"/>
              </a:solidFill>
              <a:latin typeface="Kollekt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u="sng" spc="-10" dirty="0"/>
              <a:t>PROJECT</a:t>
            </a:r>
            <a:r>
              <a:rPr sz="4250" u="sng" dirty="0"/>
              <a:t>	</a:t>
            </a:r>
            <a:r>
              <a:rPr sz="4250" u="sng" spc="-1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4" name="TextBox 7"/>
          <p:cNvSpPr txBox="1"/>
          <p:nvPr/>
        </p:nvSpPr>
        <p:spPr>
          <a:xfrm>
            <a:off x="990600" y="1600200"/>
            <a:ext cx="3623326" cy="551433"/>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marL="0" lvl="0" indent="0" algn="ctr">
              <a:lnSpc>
                <a:spcPts val="4290"/>
              </a:lnSpc>
              <a:spcBef>
                <a:spcPct val="0"/>
              </a:spcBef>
            </a:pPr>
            <a:r>
              <a:rPr lang="en-US" sz="1600" dirty="0">
                <a:solidFill>
                  <a:srgbClr val="18072B"/>
                </a:solidFill>
                <a:latin typeface="Aileron Bold"/>
              </a:rPr>
              <a:t>Project Objective</a:t>
            </a:r>
          </a:p>
        </p:txBody>
      </p:sp>
      <p:sp>
        <p:nvSpPr>
          <p:cNvPr id="15" name="TextBox 8"/>
          <p:cNvSpPr txBox="1"/>
          <p:nvPr/>
        </p:nvSpPr>
        <p:spPr>
          <a:xfrm>
            <a:off x="813137" y="2286000"/>
            <a:ext cx="3454063" cy="4462760"/>
          </a:xfrm>
          <a:prstGeom prst="rect">
            <a:avLst/>
          </a:prstGeom>
        </p:spPr>
        <p:txBody>
          <a:bodyPr wrap="square" lIns="0" tIns="0" rIns="0" bIns="0" rtlCol="0" anchor="t">
            <a:spAutoFit/>
          </a:bodyPr>
          <a:lstStyle/>
          <a:p>
            <a:pPr marL="443466" lvl="1" indent="-221733" algn="just">
              <a:lnSpc>
                <a:spcPts val="2875"/>
              </a:lnSpc>
              <a:buFont typeface="Arial"/>
              <a:buChar char="•"/>
            </a:pPr>
            <a:r>
              <a:rPr lang="en-US" sz="1600" dirty="0">
                <a:solidFill>
                  <a:srgbClr val="18072B"/>
                </a:solidFill>
                <a:latin typeface="Kollektif"/>
              </a:rPr>
              <a:t>Develop a robust and scalable system for automating the summarization of food reviews using state-of-the-art machine learning techniques.</a:t>
            </a:r>
          </a:p>
          <a:p>
            <a:pPr marL="443466" lvl="1" indent="-221733" algn="just">
              <a:lnSpc>
                <a:spcPts val="2875"/>
              </a:lnSpc>
              <a:buFont typeface="Arial"/>
              <a:buChar char="•"/>
            </a:pPr>
            <a:r>
              <a:rPr lang="en-US" sz="1600" dirty="0">
                <a:solidFill>
                  <a:srgbClr val="18072B"/>
                </a:solidFill>
                <a:latin typeface="Kollektif"/>
              </a:rPr>
              <a:t>Emphasize the importance of accurately summarizing a large volume of reviews to extract actionable insights for businesses and improve decision-making for consumers.</a:t>
            </a:r>
          </a:p>
          <a:p>
            <a:pPr algn="just">
              <a:lnSpc>
                <a:spcPts val="2875"/>
              </a:lnSpc>
            </a:pPr>
            <a:endParaRPr sz="1600"/>
          </a:p>
        </p:txBody>
      </p:sp>
      <p:sp>
        <p:nvSpPr>
          <p:cNvPr id="16" name="Freeform 9"/>
          <p:cNvSpPr/>
          <p:nvPr/>
        </p:nvSpPr>
        <p:spPr>
          <a:xfrm>
            <a:off x="1067281" y="2209800"/>
            <a:ext cx="3276119" cy="73151"/>
          </a:xfrm>
          <a:custGeom>
            <a:avLst/>
            <a:gdLst/>
            <a:ahLst/>
            <a:cxnLst/>
            <a:rect l="l" t="t" r="r" b="b"/>
            <a:pathLst>
              <a:path w="4033394" h="95335">
                <a:moveTo>
                  <a:pt x="0" y="0"/>
                </a:moveTo>
                <a:lnTo>
                  <a:pt x="4033394" y="0"/>
                </a:lnTo>
                <a:lnTo>
                  <a:pt x="4033394" y="95335"/>
                </a:lnTo>
                <a:lnTo>
                  <a:pt x="0" y="9533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0" name="TextBox 17"/>
          <p:cNvSpPr txBox="1"/>
          <p:nvPr/>
        </p:nvSpPr>
        <p:spPr>
          <a:xfrm>
            <a:off x="5029200" y="1600200"/>
            <a:ext cx="3623326" cy="551433"/>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marL="0" lvl="0" indent="0" algn="ctr">
              <a:lnSpc>
                <a:spcPts val="4290"/>
              </a:lnSpc>
              <a:spcBef>
                <a:spcPct val="0"/>
              </a:spcBef>
            </a:pPr>
            <a:r>
              <a:rPr lang="en-US" sz="1600" dirty="0">
                <a:solidFill>
                  <a:srgbClr val="18072B"/>
                </a:solidFill>
                <a:latin typeface="Aileron Bold"/>
              </a:rPr>
              <a:t>Secondary Objectives:</a:t>
            </a:r>
          </a:p>
        </p:txBody>
      </p:sp>
      <p:sp>
        <p:nvSpPr>
          <p:cNvPr id="21" name="TextBox 18"/>
          <p:cNvSpPr txBox="1"/>
          <p:nvPr/>
        </p:nvSpPr>
        <p:spPr>
          <a:xfrm>
            <a:off x="4766758" y="2286000"/>
            <a:ext cx="3539042" cy="4090863"/>
          </a:xfrm>
          <a:prstGeom prst="rect">
            <a:avLst/>
          </a:prstGeom>
        </p:spPr>
        <p:txBody>
          <a:bodyPr wrap="square" lIns="0" tIns="0" rIns="0" bIns="0" rtlCol="0" anchor="t">
            <a:spAutoFit/>
          </a:bodyPr>
          <a:lstStyle/>
          <a:p>
            <a:pPr marL="442594" lvl="1" indent="-221297" algn="just">
              <a:lnSpc>
                <a:spcPts val="2869"/>
              </a:lnSpc>
              <a:buFont typeface="Arial"/>
              <a:buChar char="•"/>
            </a:pPr>
            <a:r>
              <a:rPr lang="en-US" sz="1600" dirty="0">
                <a:solidFill>
                  <a:srgbClr val="18072B"/>
                </a:solidFill>
                <a:latin typeface="Kollektif"/>
              </a:rPr>
              <a:t>Optimize algorithms and codebase to ensure efficient processing of reviews, minimizing computational resources and time required for </a:t>
            </a:r>
            <a:r>
              <a:rPr lang="en-US" sz="1600" dirty="0" smtClean="0">
                <a:solidFill>
                  <a:srgbClr val="18072B"/>
                </a:solidFill>
                <a:latin typeface="Kollektif"/>
              </a:rPr>
              <a:t>summarization.</a:t>
            </a:r>
            <a:endParaRPr lang="en-US" sz="1600" dirty="0">
              <a:solidFill>
                <a:srgbClr val="18072B"/>
              </a:solidFill>
              <a:latin typeface="Kollektif"/>
            </a:endParaRPr>
          </a:p>
          <a:p>
            <a:pPr marL="442594" lvl="1" indent="-221297" algn="just">
              <a:lnSpc>
                <a:spcPts val="2869"/>
              </a:lnSpc>
              <a:buFont typeface="Arial"/>
              <a:buChar char="•"/>
            </a:pPr>
            <a:r>
              <a:rPr lang="en-US" sz="1600" dirty="0">
                <a:solidFill>
                  <a:srgbClr val="18072B"/>
                </a:solidFill>
                <a:latin typeface="Kollektif"/>
              </a:rPr>
              <a:t>Fine-tune the T5 Transformer model and incorporate advanced natural language processing techniques to enhance the accuracy and relevance of generated summaries.</a:t>
            </a:r>
          </a:p>
        </p:txBody>
      </p:sp>
      <p:sp>
        <p:nvSpPr>
          <p:cNvPr id="22" name="Freeform 19"/>
          <p:cNvSpPr/>
          <p:nvPr/>
        </p:nvSpPr>
        <p:spPr>
          <a:xfrm>
            <a:off x="5105400" y="2212849"/>
            <a:ext cx="3276119" cy="73151"/>
          </a:xfrm>
          <a:custGeom>
            <a:avLst/>
            <a:gdLst/>
            <a:ahLst/>
            <a:cxnLst/>
            <a:rect l="l" t="t" r="r" b="b"/>
            <a:pathLst>
              <a:path w="4033394" h="95335">
                <a:moveTo>
                  <a:pt x="0" y="0"/>
                </a:moveTo>
                <a:lnTo>
                  <a:pt x="4033395" y="0"/>
                </a:lnTo>
                <a:lnTo>
                  <a:pt x="4033395" y="95335"/>
                </a:lnTo>
                <a:lnTo>
                  <a:pt x="0" y="9533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u="sng" dirty="0"/>
              <a:t>WHO</a:t>
            </a:r>
            <a:r>
              <a:rPr sz="3200" u="sng" spc="-245" dirty="0"/>
              <a:t> </a:t>
            </a:r>
            <a:r>
              <a:rPr sz="3200" u="sng" dirty="0"/>
              <a:t>ARE</a:t>
            </a:r>
            <a:r>
              <a:rPr sz="3200" u="sng" spc="-70" dirty="0"/>
              <a:t> </a:t>
            </a:r>
            <a:r>
              <a:rPr sz="3200" u="sng" dirty="0"/>
              <a:t>THE</a:t>
            </a:r>
            <a:r>
              <a:rPr sz="3200" u="sng" spc="-55" dirty="0"/>
              <a:t> </a:t>
            </a:r>
            <a:r>
              <a:rPr sz="3200" u="sng" dirty="0"/>
              <a:t>END</a:t>
            </a:r>
            <a:r>
              <a:rPr sz="3200" u="sng" spc="-70" dirty="0"/>
              <a:t> </a:t>
            </a:r>
            <a:r>
              <a:rPr sz="3200" u="sng" spc="-10" dirty="0"/>
              <a:t>USERS?</a:t>
            </a:r>
            <a:endParaRPr sz="3200" u="sng"/>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9" name="Rectangle 8"/>
          <p:cNvSpPr/>
          <p:nvPr/>
        </p:nvSpPr>
        <p:spPr>
          <a:xfrm>
            <a:off x="3124200" y="2057400"/>
            <a:ext cx="5715000" cy="35702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u="sng" dirty="0" smtClean="0"/>
              <a:t>Main Focus : Online Food Delivery Platforms</a:t>
            </a:r>
          </a:p>
          <a:p>
            <a:endParaRPr lang="en-US" dirty="0" smtClean="0"/>
          </a:p>
          <a:p>
            <a:r>
              <a:rPr lang="en-US" sz="2000" dirty="0" smtClean="0"/>
              <a:t>The </a:t>
            </a:r>
            <a:r>
              <a:rPr lang="en-US" sz="2000" dirty="0"/>
              <a:t>review summarizer tool can be seamlessly integrated into platforms like </a:t>
            </a:r>
            <a:r>
              <a:rPr lang="en-US" sz="2000" dirty="0" err="1"/>
              <a:t>Swiggy</a:t>
            </a:r>
            <a:r>
              <a:rPr lang="en-US" sz="2000" dirty="0"/>
              <a:t> and </a:t>
            </a:r>
            <a:r>
              <a:rPr lang="en-US" sz="2000" dirty="0" err="1"/>
              <a:t>Zomato</a:t>
            </a:r>
            <a:r>
              <a:rPr lang="en-US" sz="2000" dirty="0"/>
              <a:t> to enhance their user experience and business operations. By efficiently summarizing user reviews, the tool provides valuable insights into customer sentiments and preferences, enabling businesses to make data-driven decisions and improve their services.</a:t>
            </a:r>
          </a:p>
        </p:txBody>
      </p:sp>
      <p:pic>
        <p:nvPicPr>
          <p:cNvPr id="13" name="Picture 12" descr="cookr.png"/>
          <p:cNvPicPr>
            <a:picLocks noChangeAspect="1"/>
          </p:cNvPicPr>
          <p:nvPr/>
        </p:nvPicPr>
        <p:blipFill>
          <a:blip r:embed="rId3"/>
          <a:stretch>
            <a:fillRect/>
          </a:stretch>
        </p:blipFill>
        <p:spPr>
          <a:xfrm>
            <a:off x="685800" y="1524000"/>
            <a:ext cx="2261616" cy="2600325"/>
          </a:xfrm>
          <a:prstGeom prst="rect">
            <a:avLst/>
          </a:prstGeom>
        </p:spPr>
      </p:pic>
      <p:pic>
        <p:nvPicPr>
          <p:cNvPr id="14" name="Picture 13" descr="zomato.png"/>
          <p:cNvPicPr>
            <a:picLocks noChangeAspect="1"/>
          </p:cNvPicPr>
          <p:nvPr/>
        </p:nvPicPr>
        <p:blipFill>
          <a:blip r:embed="rId4"/>
          <a:stretch>
            <a:fillRect/>
          </a:stretch>
        </p:blipFill>
        <p:spPr>
          <a:xfrm flipH="1">
            <a:off x="9067800" y="2362200"/>
            <a:ext cx="2286000" cy="1828800"/>
          </a:xfrm>
          <a:prstGeom prst="rect">
            <a:avLst/>
          </a:prstGeom>
        </p:spPr>
      </p:pic>
      <p:pic>
        <p:nvPicPr>
          <p:cNvPr id="15" name="Picture 14" descr="swiggy.png"/>
          <p:cNvPicPr>
            <a:picLocks noChangeAspect="1"/>
          </p:cNvPicPr>
          <p:nvPr/>
        </p:nvPicPr>
        <p:blipFill>
          <a:blip r:embed="rId5"/>
          <a:stretch>
            <a:fillRect/>
          </a:stretch>
        </p:blipFill>
        <p:spPr>
          <a:xfrm>
            <a:off x="381000" y="4419600"/>
            <a:ext cx="2619375" cy="1743075"/>
          </a:xfrm>
          <a:prstGeom prst="ellipse">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277350" y="51339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277350" y="56673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u="sng" spc="-95" dirty="0" smtClean="0"/>
              <a:t>MY</a:t>
            </a:r>
            <a:r>
              <a:rPr sz="3600" u="sng" spc="-95" smtClean="0"/>
              <a:t> </a:t>
            </a:r>
            <a:r>
              <a:rPr sz="3600" u="sng" spc="-10" dirty="0"/>
              <a:t>SOLUTION</a:t>
            </a:r>
            <a:r>
              <a:rPr sz="3600" u="sng" spc="-345" dirty="0"/>
              <a:t> </a:t>
            </a:r>
            <a:r>
              <a:rPr sz="3600" u="sng" dirty="0"/>
              <a:t>AND</a:t>
            </a:r>
            <a:r>
              <a:rPr sz="3600" u="sng" spc="-20" dirty="0"/>
              <a:t> </a:t>
            </a:r>
            <a:r>
              <a:rPr sz="3600" u="sng" dirty="0"/>
              <a:t>ITS </a:t>
            </a:r>
            <a:r>
              <a:rPr sz="3600" u="sng" spc="-20" dirty="0"/>
              <a:t>VALUE</a:t>
            </a:r>
            <a:r>
              <a:rPr sz="3600" u="sng" spc="-120" dirty="0"/>
              <a:t> </a:t>
            </a:r>
            <a:r>
              <a:rPr sz="3600" u="sng" spc="-10" dirty="0"/>
              <a:t>PROPOSITION</a:t>
            </a:r>
            <a:endParaRPr sz="3600" u="sng"/>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xfrm>
            <a:off x="11201018" y="62447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TextBox 3"/>
          <p:cNvSpPr txBox="1"/>
          <p:nvPr/>
        </p:nvSpPr>
        <p:spPr>
          <a:xfrm>
            <a:off x="4679494" y="2413493"/>
            <a:ext cx="4007721" cy="1590179"/>
          </a:xfrm>
          <a:prstGeom prst="rect">
            <a:avLst/>
          </a:prstGeom>
        </p:spPr>
        <p:txBody>
          <a:bodyPr wrap="square" lIns="0" tIns="0" rIns="0" bIns="0" rtlCol="0" anchor="t">
            <a:spAutoFit/>
          </a:bodyPr>
          <a:lstStyle/>
          <a:p>
            <a:pPr>
              <a:lnSpc>
                <a:spcPts val="3094"/>
              </a:lnSpc>
              <a:spcBef>
                <a:spcPct val="0"/>
              </a:spcBef>
            </a:pPr>
            <a:r>
              <a:rPr lang="en-US" sz="1400" dirty="0">
                <a:solidFill>
                  <a:schemeClr val="tx1"/>
                </a:solidFill>
                <a:latin typeface="Kollektif"/>
              </a:rPr>
              <a:t>Our project aims of automating the summarization of food reviews using advanced machine learning techniques</a:t>
            </a:r>
            <a:r>
              <a:rPr lang="en-US" sz="1400" dirty="0" smtClean="0">
                <a:solidFill>
                  <a:schemeClr val="tx1"/>
                </a:solidFill>
                <a:latin typeface="Kollektif"/>
              </a:rPr>
              <a:t>.</a:t>
            </a:r>
          </a:p>
          <a:p>
            <a:pPr>
              <a:lnSpc>
                <a:spcPts val="3094"/>
              </a:lnSpc>
              <a:spcBef>
                <a:spcPct val="0"/>
              </a:spcBef>
            </a:pPr>
            <a:endParaRPr lang="en-US" sz="1400" dirty="0">
              <a:solidFill>
                <a:schemeClr val="tx1"/>
              </a:solidFill>
              <a:latin typeface="Kollektif"/>
            </a:endParaRPr>
          </a:p>
        </p:txBody>
      </p:sp>
      <p:sp>
        <p:nvSpPr>
          <p:cNvPr id="11" name="Freeform 4"/>
          <p:cNvSpPr/>
          <p:nvPr/>
        </p:nvSpPr>
        <p:spPr>
          <a:xfrm>
            <a:off x="2956290" y="1469786"/>
            <a:ext cx="1310910" cy="1141132"/>
          </a:xfrm>
          <a:custGeom>
            <a:avLst/>
            <a:gdLst/>
            <a:ahLst/>
            <a:cxnLst/>
            <a:rect l="l" t="t" r="r" b="b"/>
            <a:pathLst>
              <a:path w="1688243" h="1688243">
                <a:moveTo>
                  <a:pt x="0" y="0"/>
                </a:moveTo>
                <a:lnTo>
                  <a:pt x="1688243" y="0"/>
                </a:lnTo>
                <a:lnTo>
                  <a:pt x="1688243" y="1688243"/>
                </a:lnTo>
                <a:lnTo>
                  <a:pt x="0" y="1688243"/>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2" name="TextBox 5"/>
          <p:cNvSpPr txBox="1"/>
          <p:nvPr/>
        </p:nvSpPr>
        <p:spPr>
          <a:xfrm>
            <a:off x="2971800" y="1678640"/>
            <a:ext cx="1290748" cy="759760"/>
          </a:xfrm>
          <a:prstGeom prst="rect">
            <a:avLst/>
          </a:prstGeom>
        </p:spPr>
        <p:txBody>
          <a:bodyPr wrap="square" lIns="0" tIns="0" rIns="0" bIns="0" rtlCol="0" anchor="t">
            <a:spAutoFit/>
          </a:bodyPr>
          <a:lstStyle/>
          <a:p>
            <a:pPr algn="ctr">
              <a:lnSpc>
                <a:spcPts val="6454"/>
              </a:lnSpc>
              <a:spcBef>
                <a:spcPct val="0"/>
              </a:spcBef>
            </a:pPr>
            <a:r>
              <a:rPr lang="en-US" sz="4610" dirty="0">
                <a:solidFill>
                  <a:schemeClr val="tx1"/>
                </a:solidFill>
                <a:latin typeface="Roboto Bold"/>
              </a:rPr>
              <a:t>01</a:t>
            </a:r>
          </a:p>
        </p:txBody>
      </p:sp>
      <p:sp>
        <p:nvSpPr>
          <p:cNvPr id="13" name="TextBox 6"/>
          <p:cNvSpPr txBox="1"/>
          <p:nvPr/>
        </p:nvSpPr>
        <p:spPr>
          <a:xfrm>
            <a:off x="4495800" y="1676400"/>
            <a:ext cx="5531398" cy="562655"/>
          </a:xfrm>
          <a:prstGeom prst="rect">
            <a:avLst/>
          </a:prstGeom>
        </p:spPr>
        <p:txBody>
          <a:bodyPr wrap="square" lIns="0" tIns="0" rIns="0" bIns="0" rtlCol="0" anchor="t">
            <a:spAutoFit/>
          </a:bodyPr>
          <a:lstStyle/>
          <a:p>
            <a:pPr>
              <a:lnSpc>
                <a:spcPts val="5028"/>
              </a:lnSpc>
              <a:spcBef>
                <a:spcPct val="0"/>
              </a:spcBef>
            </a:pPr>
            <a:r>
              <a:rPr lang="en-US" sz="2800" u="sng" dirty="0">
                <a:solidFill>
                  <a:schemeClr val="tx1"/>
                </a:solidFill>
                <a:latin typeface="Roboto Bold"/>
              </a:rPr>
              <a:t>AUTOMATIC SUMMARIZATION:</a:t>
            </a:r>
          </a:p>
        </p:txBody>
      </p:sp>
      <p:sp>
        <p:nvSpPr>
          <p:cNvPr id="14" name="TextBox 8"/>
          <p:cNvSpPr txBox="1"/>
          <p:nvPr/>
        </p:nvSpPr>
        <p:spPr>
          <a:xfrm>
            <a:off x="4724400" y="4682649"/>
            <a:ext cx="4094862" cy="1590179"/>
          </a:xfrm>
          <a:prstGeom prst="rect">
            <a:avLst/>
          </a:prstGeom>
        </p:spPr>
        <p:txBody>
          <a:bodyPr wrap="square" lIns="0" tIns="0" rIns="0" bIns="0" rtlCol="0" anchor="t">
            <a:spAutoFit/>
          </a:bodyPr>
          <a:lstStyle/>
          <a:p>
            <a:pPr>
              <a:lnSpc>
                <a:spcPts val="3094"/>
              </a:lnSpc>
              <a:spcBef>
                <a:spcPct val="0"/>
              </a:spcBef>
            </a:pPr>
            <a:r>
              <a:rPr lang="en-US" sz="1400" dirty="0">
                <a:solidFill>
                  <a:schemeClr val="tx1"/>
                </a:solidFill>
                <a:latin typeface="Kollektif"/>
              </a:rPr>
              <a:t>It emphasizes the importance of efficient review summarization for businesses to extract actionable insights and for consumers to make informed decisions</a:t>
            </a:r>
            <a:r>
              <a:rPr lang="en-US" dirty="0">
                <a:solidFill>
                  <a:schemeClr val="tx1"/>
                </a:solidFill>
                <a:latin typeface="Kollektif"/>
              </a:rPr>
              <a:t>.</a:t>
            </a:r>
          </a:p>
        </p:txBody>
      </p:sp>
      <p:sp>
        <p:nvSpPr>
          <p:cNvPr id="15" name="Freeform 9"/>
          <p:cNvSpPr/>
          <p:nvPr/>
        </p:nvSpPr>
        <p:spPr>
          <a:xfrm>
            <a:off x="2880090" y="3888068"/>
            <a:ext cx="1310910" cy="1141132"/>
          </a:xfrm>
          <a:custGeom>
            <a:avLst/>
            <a:gdLst/>
            <a:ahLst/>
            <a:cxnLst/>
            <a:rect l="l" t="t" r="r" b="b"/>
            <a:pathLst>
              <a:path w="1688243" h="1688243">
                <a:moveTo>
                  <a:pt x="0" y="0"/>
                </a:moveTo>
                <a:lnTo>
                  <a:pt x="1688242" y="0"/>
                </a:lnTo>
                <a:lnTo>
                  <a:pt x="1688242" y="1688242"/>
                </a:lnTo>
                <a:lnTo>
                  <a:pt x="0" y="1688242"/>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6" name="TextBox 10"/>
          <p:cNvSpPr txBox="1"/>
          <p:nvPr/>
        </p:nvSpPr>
        <p:spPr>
          <a:xfrm>
            <a:off x="2819400" y="4038600"/>
            <a:ext cx="1290748" cy="759760"/>
          </a:xfrm>
          <a:prstGeom prst="rect">
            <a:avLst/>
          </a:prstGeom>
        </p:spPr>
        <p:txBody>
          <a:bodyPr wrap="square" lIns="0" tIns="0" rIns="0" bIns="0" rtlCol="0" anchor="t">
            <a:spAutoFit/>
          </a:bodyPr>
          <a:lstStyle/>
          <a:p>
            <a:pPr algn="ctr">
              <a:lnSpc>
                <a:spcPts val="6454"/>
              </a:lnSpc>
              <a:spcBef>
                <a:spcPct val="0"/>
              </a:spcBef>
            </a:pPr>
            <a:r>
              <a:rPr lang="en-US" sz="4610" dirty="0">
                <a:solidFill>
                  <a:schemeClr val="tx1"/>
                </a:solidFill>
                <a:latin typeface="Roboto Bold"/>
              </a:rPr>
              <a:t>02</a:t>
            </a:r>
          </a:p>
        </p:txBody>
      </p:sp>
      <p:sp>
        <p:nvSpPr>
          <p:cNvPr id="17" name="TextBox 11"/>
          <p:cNvSpPr txBox="1"/>
          <p:nvPr/>
        </p:nvSpPr>
        <p:spPr>
          <a:xfrm>
            <a:off x="4343400" y="4038600"/>
            <a:ext cx="5653820" cy="562655"/>
          </a:xfrm>
          <a:prstGeom prst="rect">
            <a:avLst/>
          </a:prstGeom>
        </p:spPr>
        <p:txBody>
          <a:bodyPr wrap="square" lIns="0" tIns="0" rIns="0" bIns="0" rtlCol="0" anchor="t">
            <a:spAutoFit/>
          </a:bodyPr>
          <a:lstStyle/>
          <a:p>
            <a:pPr>
              <a:lnSpc>
                <a:spcPts val="5028"/>
              </a:lnSpc>
              <a:spcBef>
                <a:spcPct val="0"/>
              </a:spcBef>
            </a:pPr>
            <a:r>
              <a:rPr lang="en-US" sz="2800" u="sng" dirty="0">
                <a:solidFill>
                  <a:schemeClr val="tx1"/>
                </a:solidFill>
                <a:latin typeface="Roboto Bold"/>
              </a:rPr>
              <a:t>EFFECTIVE ACTION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048000"/>
            <a:ext cx="2057400" cy="3248025"/>
          </a:xfrm>
          <a:prstGeom prst="rect">
            <a:avLst/>
          </a:prstGeom>
        </p:spPr>
      </p:pic>
      <p:sp>
        <p:nvSpPr>
          <p:cNvPr id="4" name="object 4"/>
          <p:cNvSpPr/>
          <p:nvPr/>
        </p:nvSpPr>
        <p:spPr>
          <a:xfrm>
            <a:off x="9982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u="sng" dirty="0"/>
              <a:t>YOUR</a:t>
            </a:r>
            <a:r>
              <a:rPr sz="3600" u="sng" spc="-95" dirty="0"/>
              <a:t> </a:t>
            </a:r>
            <a:r>
              <a:rPr sz="3600" u="sng" spc="-10" dirty="0"/>
              <a:t>SOLUTION</a:t>
            </a:r>
            <a:r>
              <a:rPr sz="3600" u="sng" spc="-345" dirty="0"/>
              <a:t> </a:t>
            </a:r>
            <a:r>
              <a:rPr sz="3600" u="sng" dirty="0"/>
              <a:t>AND</a:t>
            </a:r>
            <a:r>
              <a:rPr sz="3600" u="sng" spc="-20" dirty="0"/>
              <a:t> </a:t>
            </a:r>
            <a:r>
              <a:rPr sz="3600" u="sng" dirty="0"/>
              <a:t>ITS </a:t>
            </a:r>
            <a:r>
              <a:rPr sz="3600" u="sng" spc="-20" dirty="0"/>
              <a:t>VALUE</a:t>
            </a:r>
            <a:r>
              <a:rPr sz="3600" u="sng" spc="-120" dirty="0"/>
              <a:t> </a:t>
            </a:r>
            <a:r>
              <a:rPr sz="3600" u="sng" spc="-10" dirty="0"/>
              <a:t>PROPOSITION</a:t>
            </a:r>
            <a:endParaRPr sz="3600" u="sng"/>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xfrm>
            <a:off x="11201018" y="62447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9</a:t>
            </a:fld>
            <a:endParaRPr spc="-50" dirty="0"/>
          </a:p>
        </p:txBody>
      </p:sp>
      <p:sp>
        <p:nvSpPr>
          <p:cNvPr id="18" name="TextBox 8"/>
          <p:cNvSpPr txBox="1"/>
          <p:nvPr/>
        </p:nvSpPr>
        <p:spPr>
          <a:xfrm>
            <a:off x="2133600" y="1600200"/>
            <a:ext cx="7611705" cy="4501232"/>
          </a:xfrm>
          <a:prstGeom prst="rect">
            <a:avLst/>
          </a:prstGeom>
        </p:spPr>
        <p:txBody>
          <a:bodyPr wrap="square" lIns="0" tIns="0" rIns="0" bIns="0" rtlCol="0" anchor="t">
            <a:spAutoFit/>
          </a:bodyPr>
          <a:lstStyle/>
          <a:p>
            <a:pPr algn="l">
              <a:lnSpc>
                <a:spcPts val="2726"/>
              </a:lnSpc>
            </a:pPr>
            <a:r>
              <a:rPr lang="en-US" sz="1400" b="1" dirty="0">
                <a:solidFill>
                  <a:srgbClr val="18072B"/>
                </a:solidFill>
                <a:latin typeface="Kollektif"/>
              </a:rPr>
              <a:t>1. </a:t>
            </a:r>
            <a:r>
              <a:rPr lang="en-US" sz="1400" b="1" u="sng" dirty="0">
                <a:solidFill>
                  <a:srgbClr val="18072B"/>
                </a:solidFill>
                <a:latin typeface="Kollektif"/>
              </a:rPr>
              <a:t>Tailored Summaries:</a:t>
            </a:r>
          </a:p>
          <a:p>
            <a:pPr algn="l">
              <a:lnSpc>
                <a:spcPts val="2726"/>
              </a:lnSpc>
            </a:pPr>
            <a:r>
              <a:rPr lang="en-US" sz="1400" dirty="0">
                <a:solidFill>
                  <a:srgbClr val="18072B"/>
                </a:solidFill>
                <a:latin typeface="Kollektif"/>
              </a:rPr>
              <a:t>   Customizing the model with your dataset ensures summaries fit your specific domain or task, adding a personal touch. It's like tailoring a suit to perfection, enhancing both accuracy and resonance to improve the customer satisfaction and effectively apply the demanded improvements.</a:t>
            </a:r>
          </a:p>
          <a:p>
            <a:pPr algn="l">
              <a:lnSpc>
                <a:spcPts val="2726"/>
              </a:lnSpc>
            </a:pPr>
            <a:r>
              <a:rPr lang="en-US" sz="1400" b="1" dirty="0">
                <a:solidFill>
                  <a:srgbClr val="18072B"/>
                </a:solidFill>
                <a:latin typeface="Kollektif"/>
              </a:rPr>
              <a:t>2. </a:t>
            </a:r>
            <a:r>
              <a:rPr lang="en-US" sz="1400" b="1" u="sng" dirty="0">
                <a:solidFill>
                  <a:srgbClr val="18072B"/>
                </a:solidFill>
                <a:latin typeface="Kollektif"/>
              </a:rPr>
              <a:t>Increased Efficiency:</a:t>
            </a:r>
          </a:p>
          <a:p>
            <a:pPr algn="l">
              <a:lnSpc>
                <a:spcPts val="2726"/>
              </a:lnSpc>
            </a:pPr>
            <a:r>
              <a:rPr lang="en-US" sz="1400" dirty="0">
                <a:solidFill>
                  <a:srgbClr val="18072B"/>
                </a:solidFill>
                <a:latin typeface="Kollektif"/>
              </a:rPr>
              <a:t>   Automated summarization saves time and effort by swiftly extracting key information from large texts cutting off manual tasks and adding more efficiency. It's like having a reliable assistant streamlining your workflow, allowing you to focus on more creative or strategic tasks.</a:t>
            </a:r>
          </a:p>
          <a:p>
            <a:pPr algn="l">
              <a:lnSpc>
                <a:spcPts val="2726"/>
              </a:lnSpc>
            </a:pPr>
            <a:r>
              <a:rPr lang="en-US" sz="1400" b="1" dirty="0">
                <a:solidFill>
                  <a:srgbClr val="18072B"/>
                </a:solidFill>
                <a:latin typeface="Kollektif"/>
              </a:rPr>
              <a:t>3. </a:t>
            </a:r>
            <a:r>
              <a:rPr lang="en-US" sz="1400" b="1" u="sng" dirty="0">
                <a:solidFill>
                  <a:srgbClr val="18072B"/>
                </a:solidFill>
                <a:latin typeface="Kollektif"/>
              </a:rPr>
              <a:t>Improved Performance:</a:t>
            </a:r>
          </a:p>
          <a:p>
            <a:pPr algn="l">
              <a:lnSpc>
                <a:spcPts val="2726"/>
              </a:lnSpc>
            </a:pPr>
            <a:r>
              <a:rPr lang="en-US" sz="1400" dirty="0">
                <a:solidFill>
                  <a:srgbClr val="18072B"/>
                </a:solidFill>
                <a:latin typeface="Kollektif"/>
              </a:rPr>
              <a:t>   Fine-tuning the model optimizes its accuracy and quality, akin to honing a skill to perfection. This personalized attention results in summaries that exceed expectations, unlocking the model's full potential to enhancing the overall customer's experience on our products.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834</Words>
  <Application>Microsoft Office PowerPoint</Application>
  <PresentationFormat>Custom</PresentationFormat>
  <Paragraphs>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AGENDA</vt:lpstr>
      <vt:lpstr>PROBLEM STATEMENT</vt:lpstr>
      <vt:lpstr>PROJECT OVERVIEW</vt:lpstr>
      <vt:lpstr>WHO ARE THE END USERS?</vt:lpstr>
      <vt:lpstr>MY SOLUTION AND ITS VALUE PROPOSITION</vt:lpstr>
      <vt:lpstr>YOUR SOLUTION AND ITS VALUE PROPOSITION</vt:lpstr>
      <vt:lpstr>THE WOW IN MY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STAFF</cp:lastModifiedBy>
  <cp:revision>22</cp:revision>
  <dcterms:created xsi:type="dcterms:W3CDTF">2024-04-03T04:02:09Z</dcterms:created>
  <dcterms:modified xsi:type="dcterms:W3CDTF">2024-04-24T07:25:37Z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