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ercnFPuTZsa1EkooJpACtRbJ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b795205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a2b795205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a2b795205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b795205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a2b795205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a2b7952056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b79520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a2b79520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a2b79520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stack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- AWS Cloudwatch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GCP- </a:t>
            </a:r>
            <a:r>
              <a:rPr lang="en-US"/>
              <a:t>Cloud Monitoring API</a:t>
            </a:r>
            <a:endParaRPr/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ites.duke.edu/fchen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ites.duke.edu/fchen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ites.duke.edu/fche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335279" y="1343770"/>
            <a:ext cx="11521441" cy="1569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400"/>
              <a:buFont typeface="Calibri"/>
              <a:buNone/>
              <a:defRPr sz="4400">
                <a:solidFill>
                  <a:srgbClr val="69030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524000" y="3287679"/>
            <a:ext cx="9144000" cy="51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1"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6" name="Google Shape;16;p11"/>
          <p:cNvCxnSpPr/>
          <p:nvPr/>
        </p:nvCxnSpPr>
        <p:spPr>
          <a:xfrm>
            <a:off x="0" y="6070821"/>
            <a:ext cx="12188952" cy="0"/>
          </a:xfrm>
          <a:prstGeom prst="straightConnector1">
            <a:avLst/>
          </a:prstGeom>
          <a:noFill/>
          <a:ln cap="flat" cmpd="sng" w="38100">
            <a:solidFill>
              <a:srgbClr val="69030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1"/>
          <p:cNvSpPr txBox="1"/>
          <p:nvPr>
            <p:ph idx="2" type="body"/>
          </p:nvPr>
        </p:nvSpPr>
        <p:spPr>
          <a:xfrm>
            <a:off x="335279" y="6203121"/>
            <a:ext cx="8293331" cy="5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alibri"/>
              <a:buNone/>
              <a:defRPr b="0" sz="2000">
                <a:solidFill>
                  <a:srgbClr val="76717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3" type="body"/>
          </p:nvPr>
        </p:nvSpPr>
        <p:spPr>
          <a:xfrm>
            <a:off x="8828116" y="6203121"/>
            <a:ext cx="3087958" cy="5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Calibri"/>
              <a:buNone/>
              <a:defRPr b="0" sz="2000">
                <a:solidFill>
                  <a:srgbClr val="75707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4" type="body"/>
          </p:nvPr>
        </p:nvSpPr>
        <p:spPr>
          <a:xfrm>
            <a:off x="1524000" y="3837373"/>
            <a:ext cx="9144000" cy="99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i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  <a:defRPr b="1">
                <a:solidFill>
                  <a:srgbClr val="69030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34963" y="1223738"/>
            <a:ext cx="11521440" cy="53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  <a:defRPr sz="2800"/>
            </a:lvl1pPr>
            <a:lvl2pPr indent="-381000" lvl="1" marL="9144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0" y="6537960"/>
            <a:ext cx="12192000" cy="320040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2">
            <a:hlinkClick r:id="rId2"/>
          </p:cNvPr>
          <p:cNvSpPr/>
          <p:nvPr/>
        </p:nvSpPr>
        <p:spPr>
          <a:xfrm>
            <a:off x="9427077" y="6552773"/>
            <a:ext cx="2179420" cy="336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12"/>
          <p:cNvCxnSpPr/>
          <p:nvPr/>
        </p:nvCxnSpPr>
        <p:spPr>
          <a:xfrm>
            <a:off x="0" y="1101351"/>
            <a:ext cx="12188952" cy="0"/>
          </a:xfrm>
          <a:prstGeom prst="straightConnector1">
            <a:avLst/>
          </a:prstGeom>
          <a:noFill/>
          <a:ln cap="flat" cmpd="sng" w="38100">
            <a:solidFill>
              <a:srgbClr val="69030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Bottom">
  <p:cSld name="noBot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>
            <a:hlinkClick r:id="rId2"/>
          </p:cNvPr>
          <p:cNvSpPr/>
          <p:nvPr/>
        </p:nvSpPr>
        <p:spPr>
          <a:xfrm>
            <a:off x="9427077" y="6552773"/>
            <a:ext cx="2179420" cy="336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  <a:defRPr b="1">
                <a:solidFill>
                  <a:srgbClr val="69030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3"/>
          <p:cNvCxnSpPr/>
          <p:nvPr/>
        </p:nvCxnSpPr>
        <p:spPr>
          <a:xfrm>
            <a:off x="0" y="1101351"/>
            <a:ext cx="12188952" cy="0"/>
          </a:xfrm>
          <a:prstGeom prst="straightConnector1">
            <a:avLst/>
          </a:prstGeom>
          <a:noFill/>
          <a:ln cap="flat" cmpd="sng" w="38100">
            <a:solidFill>
              <a:srgbClr val="69030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35280" y="1223738"/>
            <a:ext cx="5760720" cy="532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096000" y="1223738"/>
            <a:ext cx="5760720" cy="532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  <a:defRPr b="1">
                <a:solidFill>
                  <a:srgbClr val="69030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/>
        </p:nvSpPr>
        <p:spPr>
          <a:xfrm>
            <a:off x="0" y="6537960"/>
            <a:ext cx="12192000" cy="320040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>
            <a:hlinkClick r:id="rId2"/>
          </p:cNvPr>
          <p:cNvSpPr/>
          <p:nvPr/>
        </p:nvSpPr>
        <p:spPr>
          <a:xfrm>
            <a:off x="9427077" y="6552773"/>
            <a:ext cx="2179420" cy="336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/>
          <p:nvPr>
            <p:ph idx="3" type="body"/>
          </p:nvPr>
        </p:nvSpPr>
        <p:spPr>
          <a:xfrm>
            <a:off x="334963" y="6253798"/>
            <a:ext cx="2582408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Calibri"/>
              <a:buNone/>
              <a:defRPr sz="1800">
                <a:solidFill>
                  <a:srgbClr val="76717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4" type="body"/>
          </p:nvPr>
        </p:nvSpPr>
        <p:spPr>
          <a:xfrm>
            <a:off x="9274312" y="6253798"/>
            <a:ext cx="2582408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Calibri"/>
              <a:buNone/>
              <a:defRPr sz="1800">
                <a:solidFill>
                  <a:srgbClr val="76717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" name="Google Shape;41;p14"/>
          <p:cNvCxnSpPr/>
          <p:nvPr/>
        </p:nvCxnSpPr>
        <p:spPr>
          <a:xfrm>
            <a:off x="0" y="1101351"/>
            <a:ext cx="12188952" cy="0"/>
          </a:xfrm>
          <a:prstGeom prst="straightConnector1">
            <a:avLst/>
          </a:prstGeom>
          <a:noFill/>
          <a:ln cap="flat" cmpd="sng" w="38100">
            <a:solidFill>
              <a:srgbClr val="69030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69030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35280" y="1223738"/>
            <a:ext cx="11521440" cy="531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rmani@iu.edu" TargetMode="External"/><Relationship Id="rId4" Type="http://schemas.openxmlformats.org/officeDocument/2006/relationships/hyperlink" Target="mailto:hmn@iu.edu" TargetMode="External"/><Relationship Id="rId5" Type="http://schemas.openxmlformats.org/officeDocument/2006/relationships/hyperlink" Target="mailto:kmandak@i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3.144.72.249" TargetMode="External"/><Relationship Id="rId4" Type="http://schemas.openxmlformats.org/officeDocument/2006/relationships/hyperlink" Target="https://tribal-bay-407302.oa.r.appspot.com" TargetMode="External"/><Relationship Id="rId5" Type="http://schemas.openxmlformats.org/officeDocument/2006/relationships/hyperlink" Target="https://github.iu.edu/hmn/ENGR516-MultiClou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://3.144.72.24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ibal-bay-407302.oa.r.appspot.com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335279" y="1343770"/>
            <a:ext cx="11521441" cy="1569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400"/>
              <a:buFont typeface="Calibri"/>
              <a:buNone/>
            </a:pPr>
            <a:r>
              <a:rPr lang="en-US"/>
              <a:t>Multi-Cloud-Based Transportation Recommendation System</a:t>
            </a:r>
            <a:endParaRPr/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1524000" y="3287679"/>
            <a:ext cx="9144000" cy="51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Anirudh Sharma 		Harshini M N		Kamalesh Kumar MG</a:t>
            </a:r>
            <a:endParaRPr/>
          </a:p>
        </p:txBody>
      </p:sp>
      <p:sp>
        <p:nvSpPr>
          <p:cNvPr id="49" name="Google Shape;49;p1"/>
          <p:cNvSpPr txBox="1"/>
          <p:nvPr>
            <p:ph idx="2" type="body"/>
          </p:nvPr>
        </p:nvSpPr>
        <p:spPr>
          <a:xfrm>
            <a:off x="335279" y="6203121"/>
            <a:ext cx="7808595" cy="5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alibri"/>
              <a:buNone/>
            </a:pPr>
            <a:r>
              <a:rPr lang="en-US"/>
              <a:t>ENGR-E 516 Engineering Cloud Computing</a:t>
            </a:r>
            <a:endParaRPr/>
          </a:p>
        </p:txBody>
      </p:sp>
      <p:sp>
        <p:nvSpPr>
          <p:cNvPr id="50" name="Google Shape;50;p1"/>
          <p:cNvSpPr txBox="1"/>
          <p:nvPr>
            <p:ph idx="4" type="body"/>
          </p:nvPr>
        </p:nvSpPr>
        <p:spPr>
          <a:xfrm>
            <a:off x="1524000" y="3545372"/>
            <a:ext cx="10032381" cy="93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sharmani@iu.edu</a:t>
            </a:r>
            <a:r>
              <a:rPr lang="en-US" sz="2000"/>
              <a:t> 		  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hmn@iu.edu</a:t>
            </a:r>
            <a:r>
              <a:rPr lang="en-US" sz="2000"/>
              <a:t>	                       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kmandak@iu.edu</a:t>
            </a:r>
            <a:r>
              <a:rPr lang="en-US" sz="200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Results  </a:t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73" y="1278923"/>
            <a:ext cx="5131800" cy="43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801" y="1530750"/>
            <a:ext cx="6389651" cy="1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800" y="2905200"/>
            <a:ext cx="6389648" cy="9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Results  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335275" y="1384163"/>
            <a:ext cx="115215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/>
              <a:t>AWS:</a:t>
            </a:r>
            <a:r>
              <a:rPr lang="en-US"/>
              <a:t> </a:t>
            </a:r>
            <a:r>
              <a:rPr lang="en-US">
                <a:uFill>
                  <a:noFill/>
                </a:uFill>
                <a:hlinkClick r:id="rId3"/>
              </a:rPr>
              <a:t>http://3.144.72.249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/>
              <a:t>GCP: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https://tribal-bay-407302.oa.r.appspot.com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/>
              <a:t>Github: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https://github.iu.edu/hmn/ENGR516-MultiCloud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34963" y="1223738"/>
            <a:ext cx="11521440" cy="53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Any questions/comments from the audience?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http://www.end-your-sleep-deprivation.com/images/sleep-questions-man.jpg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343" y="2202717"/>
            <a:ext cx="3201315" cy="31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334963" y="1223738"/>
            <a:ext cx="11521440" cy="53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Multi-Cloud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Preliminary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Key ideas/techniques proposed in the paper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Results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Summary</a:t>
            </a:r>
            <a:endParaRPr/>
          </a:p>
        </p:txBody>
      </p:sp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Multi Cloud Application</a:t>
            </a:r>
            <a:endParaRPr/>
          </a:p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34963" y="1223738"/>
            <a:ext cx="11521440" cy="53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What is 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/>
              <a:t>      Using multiple cloud platforms (like AWS, Azure, Google Cloud) for our application.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Courier New"/>
              <a:buChar char="o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Uses: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Cost optimization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Disaster recovery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Compliance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Innovation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Motivation: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Avoid vendor lock-in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  <a:p>
            <a:pPr indent="-274320" lvl="1" marL="54864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Resilience</a:t>
            </a:r>
            <a:endParaRPr/>
          </a:p>
          <a:p>
            <a:pPr indent="-12319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40000"/>
              <a:buNone/>
            </a:pPr>
            <a:r>
              <a:rPr lang="en-US"/>
              <a:t>     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Key ideas/techniques 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160303" y="1513426"/>
            <a:ext cx="11521440" cy="3831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o"/>
            </a:pPr>
            <a:r>
              <a:rPr lang="en-US"/>
              <a:t>Microservices Architecture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o"/>
            </a:pPr>
            <a:r>
              <a:rPr lang="en-US"/>
              <a:t>Integration with Flask Backend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API Integration with Google Maps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Scalability and Multi-Cloud Considerations</a:t>
            </a:r>
            <a:endParaRPr/>
          </a:p>
          <a:p>
            <a:pPr indent="-965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5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 u="sng"/>
          </a:p>
          <a:p>
            <a:pPr indent="-965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5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 u="sng"/>
          </a:p>
          <a:p>
            <a:pPr indent="-965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Transportation Recommendation System Overview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35277" y="1169975"/>
            <a:ext cx="51219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27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Our system is designed to find the most efficient route between two locations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Leveraged the Google Maps API to enable robust mapping and route optimization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Modular and scalable codebase with configurable settings for potential multi-cloud expansion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Overall our application showcases a thoughtful blend of microservices architecture, API integration, asynchronous processing, and user-centric design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9470" y="1485775"/>
            <a:ext cx="6358156" cy="27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700" y="4658150"/>
            <a:ext cx="1669700" cy="12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5925" y="4658150"/>
            <a:ext cx="2386967" cy="12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b7952056_0_14"/>
          <p:cNvSpPr txBox="1"/>
          <p:nvPr>
            <p:ph type="title"/>
          </p:nvPr>
        </p:nvSpPr>
        <p:spPr>
          <a:xfrm>
            <a:off x="335280" y="249375"/>
            <a:ext cx="11521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Cloud Integration - AWS</a:t>
            </a:r>
            <a:endParaRPr/>
          </a:p>
        </p:txBody>
      </p:sp>
      <p:sp>
        <p:nvSpPr>
          <p:cNvPr id="92" name="Google Shape;92;g2a2b7952056_0_14"/>
          <p:cNvSpPr txBox="1"/>
          <p:nvPr>
            <p:ph idx="1" type="body"/>
          </p:nvPr>
        </p:nvSpPr>
        <p:spPr>
          <a:xfrm>
            <a:off x="335277" y="1169975"/>
            <a:ext cx="51219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Created an EC2 Instance in AWS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Defined security groups to control inbound and outbound traffic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Connected to the EC2 instance using SSH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Uploaded Flask Application and installed required dependencies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Configured Gunicorn as the WSGI server and Nginx to forward requests to the Gunicorn server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Started the Flask application on Ubuntu using Gunicorn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a2b7952056_0_14"/>
          <p:cNvSpPr txBox="1"/>
          <p:nvPr>
            <p:ph idx="12" type="sldNum"/>
          </p:nvPr>
        </p:nvSpPr>
        <p:spPr>
          <a:xfrm>
            <a:off x="11390810" y="6492875"/>
            <a:ext cx="46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g2a2b795205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577" y="1774125"/>
            <a:ext cx="6430021" cy="30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a2b7952056_0_14"/>
          <p:cNvSpPr txBox="1"/>
          <p:nvPr/>
        </p:nvSpPr>
        <p:spPr>
          <a:xfrm>
            <a:off x="7617663" y="51655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http://3.144.72.249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b7952056_0_44"/>
          <p:cNvSpPr txBox="1"/>
          <p:nvPr>
            <p:ph type="title"/>
          </p:nvPr>
        </p:nvSpPr>
        <p:spPr>
          <a:xfrm>
            <a:off x="335280" y="249375"/>
            <a:ext cx="11521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Cloud Integration - Google Cloud Platform (GCP)</a:t>
            </a:r>
            <a:endParaRPr/>
          </a:p>
        </p:txBody>
      </p:sp>
      <p:sp>
        <p:nvSpPr>
          <p:cNvPr id="102" name="Google Shape;102;g2a2b7952056_0_44"/>
          <p:cNvSpPr txBox="1"/>
          <p:nvPr>
            <p:ph idx="1" type="body"/>
          </p:nvPr>
        </p:nvSpPr>
        <p:spPr>
          <a:xfrm>
            <a:off x="335277" y="1169975"/>
            <a:ext cx="51219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Created a project in google cloud console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Uploaded the Flask application code and files to the instance on GCP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dependencies to requirements.txt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Created an app.yaml configuration file specifying runtime, entry point, and other essential settings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o"/>
            </a:pPr>
            <a:r>
              <a:rPr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Used gcloud app deploy cmd to deploy the application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a2b7952056_0_44"/>
          <p:cNvSpPr txBox="1"/>
          <p:nvPr>
            <p:ph idx="12" type="sldNum"/>
          </p:nvPr>
        </p:nvSpPr>
        <p:spPr>
          <a:xfrm>
            <a:off x="11390810" y="6492875"/>
            <a:ext cx="46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g2a2b7952056_0_44"/>
          <p:cNvSpPr txBox="1"/>
          <p:nvPr/>
        </p:nvSpPr>
        <p:spPr>
          <a:xfrm>
            <a:off x="6669500" y="5165500"/>
            <a:ext cx="503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https://tribal-bay-407302.oa.r.appspot.com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5" name="Google Shape;105;g2a2b7952056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927" y="1604063"/>
            <a:ext cx="6430023" cy="31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b7952056_0_0"/>
          <p:cNvSpPr txBox="1"/>
          <p:nvPr>
            <p:ph type="title"/>
          </p:nvPr>
        </p:nvSpPr>
        <p:spPr>
          <a:xfrm>
            <a:off x="335280" y="249375"/>
            <a:ext cx="11521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The Model</a:t>
            </a:r>
            <a:endParaRPr/>
          </a:p>
        </p:txBody>
      </p:sp>
      <p:sp>
        <p:nvSpPr>
          <p:cNvPr id="112" name="Google Shape;112;g2a2b7952056_0_0"/>
          <p:cNvSpPr txBox="1"/>
          <p:nvPr>
            <p:ph idx="1" type="body"/>
          </p:nvPr>
        </p:nvSpPr>
        <p:spPr>
          <a:xfrm>
            <a:off x="335279" y="1169972"/>
            <a:ext cx="115215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sz="1600"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o"/>
            </a:pPr>
            <a:r>
              <a:rPr b="0" i="0"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Our Flask application showcases a thoughtful blend of microservices architecture, API integration, asynchronous processing, and user-centric design. These key features collectively contribute to a robust, scalable, and user-friendly Multi-Modal Transportation Finder.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o"/>
            </a:pPr>
            <a:r>
              <a:rPr b="0" i="0" lang="en-US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Modular and scalable codebase with configurable settings for potential multi-cloud expansion.</a:t>
            </a:r>
            <a:endParaRPr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a2b7952056_0_0"/>
          <p:cNvSpPr txBox="1"/>
          <p:nvPr>
            <p:ph idx="12" type="sldNum"/>
          </p:nvPr>
        </p:nvSpPr>
        <p:spPr>
          <a:xfrm>
            <a:off x="11390810" y="6492875"/>
            <a:ext cx="46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g2a2b795205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920" y="3752050"/>
            <a:ext cx="6358156" cy="2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335280" y="249375"/>
            <a:ext cx="115214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0304"/>
              </a:buClr>
              <a:buSzPts val="4000"/>
              <a:buFont typeface="Calibri"/>
              <a:buNone/>
            </a:pPr>
            <a:r>
              <a:rPr lang="en-US"/>
              <a:t>Model - Microservices Architecture with </a:t>
            </a:r>
            <a:r>
              <a:rPr lang="en-US"/>
              <a:t>Multi-Cloud</a:t>
            </a:r>
            <a:r>
              <a:rPr lang="en-US"/>
              <a:t> 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11390810" y="6492875"/>
            <a:ext cx="465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25" y="1296525"/>
            <a:ext cx="9118351" cy="50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c89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030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69030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2019-12-15T19:02:48Z</dcterms:created>
  <dc:creator>fan chen</dc:creator>
</cp:coreProperties>
</file>