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4" r:id="rId3"/>
    <p:sldId id="257" r:id="rId4"/>
    <p:sldId id="258" r:id="rId5"/>
    <p:sldId id="263" r:id="rId6"/>
    <p:sldId id="262"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BA954-A798-4FA4-B42B-BB7EE04A1D63}" type="datetimeFigureOut">
              <a:rPr lang="en-US" smtClean="0"/>
              <a:t>3/10/2025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3FCC9-DBE6-4E37-AEA0-A7ABEF547C40}" type="slidenum">
              <a:rPr lang="en-US" smtClean="0"/>
              <a:t>‹#›</a:t>
            </a:fld>
            <a:endParaRPr lang="en-US"/>
          </a:p>
        </p:txBody>
      </p:sp>
    </p:spTree>
    <p:extLst>
      <p:ext uri="{BB962C8B-B14F-4D97-AF65-F5344CB8AC3E}">
        <p14:creationId xmlns:p14="http://schemas.microsoft.com/office/powerpoint/2010/main" val="78182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E3FCC9-DBE6-4E37-AEA0-A7ABEF547C40}" type="slidenum">
              <a:rPr lang="en-US" smtClean="0"/>
              <a:t>1</a:t>
            </a:fld>
            <a:endParaRPr lang="en-US"/>
          </a:p>
        </p:txBody>
      </p:sp>
    </p:spTree>
    <p:extLst>
      <p:ext uri="{BB962C8B-B14F-4D97-AF65-F5344CB8AC3E}">
        <p14:creationId xmlns:p14="http://schemas.microsoft.com/office/powerpoint/2010/main" val="827764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65FB99-7ABF-4F51-95A8-97BDE68C4F19}" type="datetimeFigureOut">
              <a:rPr lang="en-US" smtClean="0"/>
              <a:t>3/10/2025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4D96D48-7F0B-4D7B-894D-F32D544CDC7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1243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5FB99-7ABF-4F51-95A8-97BDE68C4F19}"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96D48-7F0B-4D7B-894D-F32D544CDC7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587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5FB99-7ABF-4F51-95A8-97BDE68C4F19}"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96D48-7F0B-4D7B-894D-F32D544CDC7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359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5FB99-7ABF-4F51-95A8-97BDE68C4F19}"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96D48-7F0B-4D7B-894D-F32D544CDC7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2565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65FB99-7ABF-4F51-95A8-97BDE68C4F19}"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D96D48-7F0B-4D7B-894D-F32D544CDC7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2164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65FB99-7ABF-4F51-95A8-97BDE68C4F19}"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96D48-7F0B-4D7B-894D-F32D544CDC7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865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65FB99-7ABF-4F51-95A8-97BDE68C4F19}" type="datetimeFigureOut">
              <a:rPr lang="en-US" smtClean="0"/>
              <a:t>3/10/2025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D96D48-7F0B-4D7B-894D-F32D544CDC7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445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65FB99-7ABF-4F51-95A8-97BDE68C4F19}" type="datetimeFigureOut">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D96D48-7F0B-4D7B-894D-F32D544CDC7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234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5FB99-7ABF-4F51-95A8-97BDE68C4F19}" type="datetimeFigureOut">
              <a:rPr lang="en-US" smtClean="0"/>
              <a:t>3/10/2025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D96D48-7F0B-4D7B-894D-F32D544CDC75}" type="slidenum">
              <a:rPr lang="en-US" smtClean="0"/>
              <a:t>‹#›</a:t>
            </a:fld>
            <a:endParaRPr lang="en-US"/>
          </a:p>
        </p:txBody>
      </p:sp>
    </p:spTree>
    <p:extLst>
      <p:ext uri="{BB962C8B-B14F-4D97-AF65-F5344CB8AC3E}">
        <p14:creationId xmlns:p14="http://schemas.microsoft.com/office/powerpoint/2010/main" val="362486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65FB99-7ABF-4F51-95A8-97BDE68C4F19}"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D96D48-7F0B-4D7B-894D-F32D544CDC7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53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865FB99-7ABF-4F51-95A8-97BDE68C4F19}" type="datetimeFigureOut">
              <a:rPr lang="en-US" smtClean="0"/>
              <a:t>3/10/2025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4D96D48-7F0B-4D7B-894D-F32D544CDC7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137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865FB99-7ABF-4F51-95A8-97BDE68C4F19}" type="datetimeFigureOut">
              <a:rPr lang="en-US" smtClean="0"/>
              <a:t>3/10/2025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4D96D48-7F0B-4D7B-894D-F32D544CDC7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959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8" name="Rectangle 2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D61AE-ECE7-D113-DD85-47C5C01381F9}"/>
              </a:ext>
            </a:extLst>
          </p:cNvPr>
          <p:cNvSpPr>
            <a:spLocks noGrp="1"/>
          </p:cNvSpPr>
          <p:nvPr>
            <p:ph type="ctrTitle"/>
          </p:nvPr>
        </p:nvSpPr>
        <p:spPr>
          <a:xfrm>
            <a:off x="1451579" y="1376053"/>
            <a:ext cx="9405891" cy="1002990"/>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Agenda</a:t>
            </a:r>
          </a:p>
        </p:txBody>
      </p:sp>
      <p:sp>
        <p:nvSpPr>
          <p:cNvPr id="3" name="Subtitle 2">
            <a:extLst>
              <a:ext uri="{FF2B5EF4-FFF2-40B4-BE49-F238E27FC236}">
                <a16:creationId xmlns:a16="http://schemas.microsoft.com/office/drawing/2014/main" id="{66129EEB-CB80-2807-C827-AA05A52CBA9F}"/>
              </a:ext>
            </a:extLst>
          </p:cNvPr>
          <p:cNvSpPr>
            <a:spLocks noGrp="1"/>
          </p:cNvSpPr>
          <p:nvPr>
            <p:ph type="subTitle" idx="1"/>
          </p:nvPr>
        </p:nvSpPr>
        <p:spPr>
          <a:xfrm>
            <a:off x="1451579" y="2464991"/>
            <a:ext cx="9405891" cy="2403571"/>
          </a:xfrm>
        </p:spPr>
        <p:txBody>
          <a:bodyPr vert="horz" lIns="91440" tIns="45720" rIns="91440" bIns="45720" rtlCol="0" anchor="t">
            <a:normAutofit/>
          </a:bodyPr>
          <a:lstStyle/>
          <a:p>
            <a:pPr indent="-228600">
              <a:lnSpc>
                <a:spcPct val="110000"/>
              </a:lnSpc>
              <a:buFont typeface="Arial" panose="020B0604020202020204" pitchFamily="34" charset="0"/>
              <a:buChar char="•"/>
            </a:pPr>
            <a:r>
              <a:rPr lang="en-US" sz="1300"/>
              <a:t>OOPS</a:t>
            </a:r>
          </a:p>
          <a:p>
            <a:pPr indent="-228600">
              <a:lnSpc>
                <a:spcPct val="110000"/>
              </a:lnSpc>
              <a:buFont typeface="Arial" panose="020B0604020202020204" pitchFamily="34" charset="0"/>
              <a:buChar char="•"/>
            </a:pPr>
            <a:r>
              <a:rPr lang="en-US" sz="1300"/>
              <a:t>Class</a:t>
            </a:r>
          </a:p>
          <a:p>
            <a:pPr indent="-228600">
              <a:lnSpc>
                <a:spcPct val="110000"/>
              </a:lnSpc>
              <a:buFont typeface="Arial" panose="020B0604020202020204" pitchFamily="34" charset="0"/>
              <a:buChar char="•"/>
            </a:pPr>
            <a:r>
              <a:rPr lang="en-US" sz="1300"/>
              <a:t>Object</a:t>
            </a:r>
          </a:p>
          <a:p>
            <a:pPr indent="-228600">
              <a:lnSpc>
                <a:spcPct val="110000"/>
              </a:lnSpc>
              <a:buFont typeface="Arial" panose="020B0604020202020204" pitchFamily="34" charset="0"/>
              <a:buChar char="•"/>
            </a:pPr>
            <a:r>
              <a:rPr lang="en-US" sz="1300"/>
              <a:t>Encapsulation</a:t>
            </a:r>
          </a:p>
          <a:p>
            <a:pPr indent="-228600">
              <a:lnSpc>
                <a:spcPct val="110000"/>
              </a:lnSpc>
              <a:buFont typeface="Arial" panose="020B0604020202020204" pitchFamily="34" charset="0"/>
              <a:buChar char="•"/>
            </a:pPr>
            <a:r>
              <a:rPr lang="en-US" sz="1300"/>
              <a:t>Abstraction</a:t>
            </a:r>
          </a:p>
          <a:p>
            <a:pPr indent="-228600">
              <a:lnSpc>
                <a:spcPct val="110000"/>
              </a:lnSpc>
              <a:buFont typeface="Arial" panose="020B0604020202020204" pitchFamily="34" charset="0"/>
              <a:buChar char="•"/>
            </a:pPr>
            <a:r>
              <a:rPr lang="en-US" sz="1300"/>
              <a:t>Inheritance</a:t>
            </a:r>
          </a:p>
          <a:p>
            <a:pPr indent="-228600">
              <a:lnSpc>
                <a:spcPct val="110000"/>
              </a:lnSpc>
              <a:buFont typeface="Arial" panose="020B0604020202020204" pitchFamily="34" charset="0"/>
              <a:buChar char="•"/>
            </a:pPr>
            <a:r>
              <a:rPr lang="en-US" sz="1300"/>
              <a:t>Polymorphism</a:t>
            </a:r>
          </a:p>
          <a:p>
            <a:pPr indent="-228600">
              <a:lnSpc>
                <a:spcPct val="110000"/>
              </a:lnSpc>
              <a:buFont typeface="Arial" panose="020B0604020202020204" pitchFamily="34" charset="0"/>
              <a:buChar char="•"/>
            </a:pPr>
            <a:endParaRPr lang="en-US" sz="1300"/>
          </a:p>
          <a:p>
            <a:pPr indent="-228600">
              <a:lnSpc>
                <a:spcPct val="110000"/>
              </a:lnSpc>
              <a:buFont typeface="Arial" panose="020B0604020202020204" pitchFamily="34" charset="0"/>
              <a:buChar char="•"/>
            </a:pPr>
            <a:endParaRPr lang="en-US" sz="1300"/>
          </a:p>
        </p:txBody>
      </p:sp>
      <p:pic>
        <p:nvPicPr>
          <p:cNvPr id="26" name="Picture 25">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96720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A603-6DBB-F02E-70B5-AC7D52D07770}"/>
              </a:ext>
            </a:extLst>
          </p:cNvPr>
          <p:cNvSpPr>
            <a:spLocks noGrp="1"/>
          </p:cNvSpPr>
          <p:nvPr>
            <p:ph type="title"/>
          </p:nvPr>
        </p:nvSpPr>
        <p:spPr/>
        <p:txBody>
          <a:bodyPr/>
          <a:lstStyle/>
          <a:p>
            <a:pPr algn="ctr"/>
            <a:r>
              <a:rPr lang="en-US" dirty="0"/>
              <a:t>Object-Oriented Programming (OOP)</a:t>
            </a:r>
          </a:p>
        </p:txBody>
      </p:sp>
      <p:sp>
        <p:nvSpPr>
          <p:cNvPr id="3" name="Content Placeholder 2">
            <a:extLst>
              <a:ext uri="{FF2B5EF4-FFF2-40B4-BE49-F238E27FC236}">
                <a16:creationId xmlns:a16="http://schemas.microsoft.com/office/drawing/2014/main" id="{334270D7-9D84-3AA9-0FD9-90BE8A51A90E}"/>
              </a:ext>
            </a:extLst>
          </p:cNvPr>
          <p:cNvSpPr>
            <a:spLocks noGrp="1"/>
          </p:cNvSpPr>
          <p:nvPr>
            <p:ph idx="1"/>
          </p:nvPr>
        </p:nvSpPr>
        <p:spPr/>
        <p:txBody>
          <a:bodyPr>
            <a:normAutofit fontScale="92500" lnSpcReduction="20000"/>
          </a:bodyPr>
          <a:lstStyle/>
          <a:p>
            <a:pPr marL="0" indent="0">
              <a:buNone/>
            </a:pPr>
            <a:r>
              <a:rPr lang="en-US" b="1" dirty="0"/>
              <a:t>Object-Oriented Programming (OOP)</a:t>
            </a:r>
            <a:r>
              <a:rPr lang="en-US" dirty="0"/>
              <a:t> is a programming paradigm based on the concept of </a:t>
            </a:r>
            <a:r>
              <a:rPr lang="en-US" b="1" dirty="0"/>
              <a:t>objects</a:t>
            </a:r>
            <a:r>
              <a:rPr lang="en-US" dirty="0"/>
              <a:t>, which contain </a:t>
            </a:r>
            <a:r>
              <a:rPr lang="en-US" b="1" dirty="0"/>
              <a:t>data (attributes/properties)</a:t>
            </a:r>
            <a:r>
              <a:rPr lang="en-US" dirty="0"/>
              <a:t> and </a:t>
            </a:r>
            <a:r>
              <a:rPr lang="en-US" b="1" dirty="0"/>
              <a:t>behavior (methods/functions)</a:t>
            </a:r>
            <a:r>
              <a:rPr lang="en-US" dirty="0"/>
              <a:t>. It helps in structuring code efficiently, making it reusable, scalable, and maintainable.</a:t>
            </a:r>
          </a:p>
          <a:p>
            <a:r>
              <a:rPr lang="en-US" b="1" dirty="0"/>
              <a:t>Why Use OOP?</a:t>
            </a:r>
          </a:p>
          <a:p>
            <a:r>
              <a:rPr lang="en-US" b="1" dirty="0"/>
              <a:t>Modularity</a:t>
            </a:r>
            <a:r>
              <a:rPr lang="en-US" dirty="0"/>
              <a:t> – Organizes code into reusable classes.</a:t>
            </a:r>
          </a:p>
          <a:p>
            <a:r>
              <a:rPr lang="en-US" b="1" dirty="0"/>
              <a:t>Maintainability</a:t>
            </a:r>
            <a:r>
              <a:rPr lang="en-US" dirty="0"/>
              <a:t> – Easier to manage and extend.</a:t>
            </a:r>
          </a:p>
          <a:p>
            <a:r>
              <a:rPr lang="en-US" b="1" dirty="0"/>
              <a:t>Code Reusability</a:t>
            </a:r>
            <a:r>
              <a:rPr lang="en-US" dirty="0"/>
              <a:t> – Inherits and extends existing functionality.</a:t>
            </a:r>
          </a:p>
          <a:p>
            <a:r>
              <a:rPr lang="en-US" b="1" dirty="0"/>
              <a:t>Scalability</a:t>
            </a:r>
            <a:r>
              <a:rPr lang="en-US" dirty="0"/>
              <a:t> – Ideal for large and complex applications.</a:t>
            </a:r>
          </a:p>
          <a:p>
            <a:pPr marL="0" indent="0">
              <a:buNone/>
            </a:pPr>
            <a:endParaRPr lang="en-US" dirty="0"/>
          </a:p>
        </p:txBody>
      </p:sp>
    </p:spTree>
    <p:extLst>
      <p:ext uri="{BB962C8B-B14F-4D97-AF65-F5344CB8AC3E}">
        <p14:creationId xmlns:p14="http://schemas.microsoft.com/office/powerpoint/2010/main" val="372372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A356-FF93-A162-B556-4DCFF0BA0172}"/>
              </a:ext>
            </a:extLst>
          </p:cNvPr>
          <p:cNvSpPr>
            <a:spLocks noGrp="1"/>
          </p:cNvSpPr>
          <p:nvPr>
            <p:ph type="title"/>
          </p:nvPr>
        </p:nvSpPr>
        <p:spPr>
          <a:xfrm>
            <a:off x="1451579" y="804519"/>
            <a:ext cx="9603275" cy="1049235"/>
          </a:xfrm>
        </p:spPr>
        <p:txBody>
          <a:bodyPr>
            <a:normAutofit/>
          </a:bodyPr>
          <a:lstStyle/>
          <a:p>
            <a:r>
              <a:rPr lang="en-US" dirty="0"/>
              <a:t>Object</a:t>
            </a:r>
          </a:p>
        </p:txBody>
      </p:sp>
      <p:sp>
        <p:nvSpPr>
          <p:cNvPr id="3" name="Content Placeholder 2">
            <a:extLst>
              <a:ext uri="{FF2B5EF4-FFF2-40B4-BE49-F238E27FC236}">
                <a16:creationId xmlns:a16="http://schemas.microsoft.com/office/drawing/2014/main" id="{F1CA6CD5-27F4-61A7-71C4-925D67FA6CAF}"/>
              </a:ext>
            </a:extLst>
          </p:cNvPr>
          <p:cNvSpPr>
            <a:spLocks noGrp="1"/>
          </p:cNvSpPr>
          <p:nvPr>
            <p:ph idx="1"/>
          </p:nvPr>
        </p:nvSpPr>
        <p:spPr>
          <a:xfrm>
            <a:off x="642257" y="2015732"/>
            <a:ext cx="10885714" cy="3450613"/>
          </a:xfrm>
        </p:spPr>
        <p:txBody>
          <a:bodyPr>
            <a:noAutofit/>
          </a:bodyPr>
          <a:lstStyle/>
          <a:p>
            <a:pPr marL="0" indent="0">
              <a:lnSpc>
                <a:spcPct val="110000"/>
              </a:lnSpc>
              <a:buNone/>
            </a:pPr>
            <a:r>
              <a:rPr lang="en-US" sz="1100" dirty="0"/>
              <a:t>An </a:t>
            </a:r>
            <a:r>
              <a:rPr lang="en-US" sz="1100" b="1" dirty="0"/>
              <a:t>object</a:t>
            </a:r>
            <a:r>
              <a:rPr lang="en-US" sz="1100" dirty="0"/>
              <a:t> is an instance of a class that contains </a:t>
            </a:r>
            <a:r>
              <a:rPr lang="en-US" sz="1100" b="1" dirty="0"/>
              <a:t>state (fields/properties)</a:t>
            </a:r>
            <a:r>
              <a:rPr lang="en-US" sz="1100" dirty="0"/>
              <a:t> and </a:t>
            </a:r>
            <a:r>
              <a:rPr lang="en-US" sz="1100" b="1" dirty="0"/>
              <a:t>behavior (methods)</a:t>
            </a:r>
            <a:r>
              <a:rPr lang="en-US" sz="1100" dirty="0"/>
              <a:t>. It represents a real-world entity and provides a way to interact with data.</a:t>
            </a:r>
          </a:p>
          <a:p>
            <a:pPr marL="0" indent="0">
              <a:lnSpc>
                <a:spcPct val="110000"/>
              </a:lnSpc>
              <a:buNone/>
            </a:pPr>
            <a:r>
              <a:rPr lang="en-US" sz="1100" dirty="0"/>
              <a:t>How to Use an Object ?</a:t>
            </a:r>
          </a:p>
          <a:p>
            <a:pPr>
              <a:lnSpc>
                <a:spcPct val="110000"/>
              </a:lnSpc>
            </a:pPr>
            <a:r>
              <a:rPr lang="en-US" sz="1100" b="1" dirty="0"/>
              <a:t>Define a Class</a:t>
            </a:r>
            <a:r>
              <a:rPr lang="en-US" sz="1100" dirty="0"/>
              <a:t> – A blueprint for creating objects.</a:t>
            </a:r>
          </a:p>
          <a:p>
            <a:pPr>
              <a:lnSpc>
                <a:spcPct val="110000"/>
              </a:lnSpc>
            </a:pPr>
            <a:r>
              <a:rPr lang="en-US" sz="1100" b="1" dirty="0"/>
              <a:t>Create an Object </a:t>
            </a:r>
            <a:r>
              <a:rPr lang="en-US" sz="1100" dirty="0"/>
              <a:t>– Use the new keyword.</a:t>
            </a:r>
          </a:p>
          <a:p>
            <a:pPr>
              <a:lnSpc>
                <a:spcPct val="110000"/>
              </a:lnSpc>
            </a:pPr>
            <a:r>
              <a:rPr lang="en-US" sz="1100" b="1" dirty="0"/>
              <a:t>Access Members – </a:t>
            </a:r>
            <a:r>
              <a:rPr lang="en-US" sz="1100" dirty="0"/>
              <a:t>Use dot (.) notation to access properties and methods.</a:t>
            </a:r>
          </a:p>
          <a:p>
            <a:pPr marL="0" indent="0">
              <a:lnSpc>
                <a:spcPct val="110000"/>
              </a:lnSpc>
              <a:buNone/>
            </a:pPr>
            <a:r>
              <a:rPr lang="en-US" sz="1100" dirty="0"/>
              <a:t>Why do we use an Object ? </a:t>
            </a:r>
          </a:p>
          <a:p>
            <a:pPr>
              <a:lnSpc>
                <a:spcPct val="110000"/>
              </a:lnSpc>
            </a:pPr>
            <a:r>
              <a:rPr lang="en-US" sz="1100" b="1" dirty="0"/>
              <a:t>Encapsulation</a:t>
            </a:r>
            <a:r>
              <a:rPr lang="en-US" sz="1100" dirty="0"/>
              <a:t> – Data hiding and controlled access.</a:t>
            </a:r>
          </a:p>
          <a:p>
            <a:pPr>
              <a:lnSpc>
                <a:spcPct val="110000"/>
              </a:lnSpc>
            </a:pPr>
            <a:r>
              <a:rPr lang="en-US" sz="1100" b="1" dirty="0"/>
              <a:t>Reusability</a:t>
            </a:r>
            <a:r>
              <a:rPr lang="en-US" sz="1100" dirty="0"/>
              <a:t> – Code can be reused across different parts of the application.</a:t>
            </a:r>
          </a:p>
          <a:p>
            <a:pPr>
              <a:lnSpc>
                <a:spcPct val="110000"/>
              </a:lnSpc>
            </a:pPr>
            <a:r>
              <a:rPr lang="en-US" sz="1100" b="1" dirty="0"/>
              <a:t>Modularity</a:t>
            </a:r>
            <a:r>
              <a:rPr lang="en-US" sz="1100" dirty="0"/>
              <a:t> – Breaks the program into smaller, manageable units.</a:t>
            </a:r>
          </a:p>
          <a:p>
            <a:pPr marL="0" indent="0">
              <a:lnSpc>
                <a:spcPct val="110000"/>
              </a:lnSpc>
              <a:buNone/>
            </a:pPr>
            <a:r>
              <a:rPr lang="en-US" sz="1100" dirty="0"/>
              <a:t>When Do We Use Objects?</a:t>
            </a:r>
            <a:endParaRPr lang="en-US" sz="1100" b="1" dirty="0"/>
          </a:p>
          <a:p>
            <a:pPr>
              <a:lnSpc>
                <a:spcPct val="110000"/>
              </a:lnSpc>
            </a:pPr>
            <a:r>
              <a:rPr lang="en-US" sz="1100" dirty="0"/>
              <a:t>When representing real-world entities like </a:t>
            </a:r>
            <a:r>
              <a:rPr lang="en-US" sz="1100" b="1" dirty="0"/>
              <a:t>customers, employees, vehicles, or bank accounts</a:t>
            </a:r>
            <a:r>
              <a:rPr lang="en-US" sz="1100" dirty="0"/>
              <a:t>.</a:t>
            </a:r>
          </a:p>
          <a:p>
            <a:pPr>
              <a:lnSpc>
                <a:spcPct val="110000"/>
              </a:lnSpc>
            </a:pPr>
            <a:r>
              <a:rPr lang="en-US" sz="1100" dirty="0"/>
              <a:t>When we need to store </a:t>
            </a:r>
            <a:r>
              <a:rPr lang="en-US" sz="1100" b="1" dirty="0"/>
              <a:t>state</a:t>
            </a:r>
            <a:r>
              <a:rPr lang="en-US" sz="1100" dirty="0"/>
              <a:t> and perform </a:t>
            </a:r>
            <a:r>
              <a:rPr lang="en-US" sz="1100" b="1" dirty="0"/>
              <a:t>operations</a:t>
            </a:r>
            <a:r>
              <a:rPr lang="en-US" sz="1100" dirty="0"/>
              <a:t> on data..</a:t>
            </a:r>
          </a:p>
        </p:txBody>
      </p:sp>
    </p:spTree>
    <p:extLst>
      <p:ext uri="{BB962C8B-B14F-4D97-AF65-F5344CB8AC3E}">
        <p14:creationId xmlns:p14="http://schemas.microsoft.com/office/powerpoint/2010/main" val="215562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2C42-CCCA-F7E5-A629-A1FE5BE5B4A6}"/>
              </a:ext>
            </a:extLst>
          </p:cNvPr>
          <p:cNvSpPr>
            <a:spLocks noGrp="1"/>
          </p:cNvSpPr>
          <p:nvPr>
            <p:ph type="title"/>
          </p:nvPr>
        </p:nvSpPr>
        <p:spPr>
          <a:xfrm>
            <a:off x="1451579" y="804519"/>
            <a:ext cx="9603275" cy="1049235"/>
          </a:xfrm>
        </p:spPr>
        <p:txBody>
          <a:bodyPr>
            <a:normAutofit/>
          </a:bodyPr>
          <a:lstStyle/>
          <a:p>
            <a:r>
              <a:rPr lang="en-US" dirty="0"/>
              <a:t>Class</a:t>
            </a:r>
          </a:p>
        </p:txBody>
      </p:sp>
      <p:sp>
        <p:nvSpPr>
          <p:cNvPr id="3" name="Content Placeholder 2">
            <a:extLst>
              <a:ext uri="{FF2B5EF4-FFF2-40B4-BE49-F238E27FC236}">
                <a16:creationId xmlns:a16="http://schemas.microsoft.com/office/drawing/2014/main" id="{CC50450F-5F34-E0BC-1CFA-B11DA9C8110D}"/>
              </a:ext>
            </a:extLst>
          </p:cNvPr>
          <p:cNvSpPr>
            <a:spLocks noGrp="1"/>
          </p:cNvSpPr>
          <p:nvPr>
            <p:ph idx="1"/>
          </p:nvPr>
        </p:nvSpPr>
        <p:spPr>
          <a:xfrm>
            <a:off x="598714" y="2015732"/>
            <a:ext cx="10972799" cy="3450613"/>
          </a:xfrm>
        </p:spPr>
        <p:txBody>
          <a:bodyPr>
            <a:noAutofit/>
          </a:bodyPr>
          <a:lstStyle/>
          <a:p>
            <a:pPr marL="0" indent="0">
              <a:lnSpc>
                <a:spcPct val="110000"/>
              </a:lnSpc>
              <a:buNone/>
            </a:pPr>
            <a:r>
              <a:rPr lang="en-US" sz="1200" dirty="0"/>
              <a:t>A </a:t>
            </a:r>
            <a:r>
              <a:rPr lang="en-US" sz="1200" b="1" dirty="0"/>
              <a:t>class</a:t>
            </a:r>
            <a:r>
              <a:rPr lang="en-US" sz="1200" dirty="0"/>
              <a:t> is a blueprint or template that defines the properties (fields) and behaviors (methods) of objects. It serves as the foundation for creating multiple instances (objects) with the same structure.</a:t>
            </a:r>
          </a:p>
          <a:p>
            <a:pPr marL="0" indent="0">
              <a:lnSpc>
                <a:spcPct val="110000"/>
              </a:lnSpc>
              <a:buNone/>
            </a:pPr>
            <a:r>
              <a:rPr lang="en-US" sz="1200" dirty="0"/>
              <a:t>How to use a class ?</a:t>
            </a:r>
          </a:p>
          <a:p>
            <a:pPr>
              <a:lnSpc>
                <a:spcPct val="110000"/>
              </a:lnSpc>
            </a:pPr>
            <a:r>
              <a:rPr lang="en-US" sz="1200" b="1" dirty="0"/>
              <a:t>Define a class – </a:t>
            </a:r>
            <a:r>
              <a:rPr lang="en-US" sz="1200" dirty="0"/>
              <a:t>Use the class keyword to create a class.</a:t>
            </a:r>
          </a:p>
          <a:p>
            <a:pPr>
              <a:lnSpc>
                <a:spcPct val="110000"/>
              </a:lnSpc>
            </a:pPr>
            <a:r>
              <a:rPr lang="en-US" sz="1200" b="1" dirty="0"/>
              <a:t>Declare Properties and Methods – </a:t>
            </a:r>
            <a:r>
              <a:rPr lang="en-US" sz="1200" dirty="0"/>
              <a:t>Define attributes (Fields) and actions(methods).</a:t>
            </a:r>
          </a:p>
          <a:p>
            <a:pPr>
              <a:lnSpc>
                <a:spcPct val="110000"/>
              </a:lnSpc>
            </a:pPr>
            <a:r>
              <a:rPr lang="en-US" sz="1200" b="1" dirty="0"/>
              <a:t>Create Objects – </a:t>
            </a:r>
            <a:r>
              <a:rPr lang="en-US" sz="1200" dirty="0"/>
              <a:t>Instantiate the class using the new keyword.</a:t>
            </a:r>
          </a:p>
          <a:p>
            <a:pPr marL="0" indent="0">
              <a:lnSpc>
                <a:spcPct val="110000"/>
              </a:lnSpc>
              <a:buNone/>
            </a:pPr>
            <a:r>
              <a:rPr lang="en-US" sz="1200" dirty="0"/>
              <a:t>Why do we use classes ?</a:t>
            </a:r>
          </a:p>
          <a:p>
            <a:pPr>
              <a:lnSpc>
                <a:spcPct val="110000"/>
              </a:lnSpc>
            </a:pPr>
            <a:r>
              <a:rPr lang="en-US" sz="1200" b="1" dirty="0"/>
              <a:t>Encapsulation</a:t>
            </a:r>
            <a:r>
              <a:rPr lang="en-US" sz="1200" dirty="0"/>
              <a:t> – Groups related data and behavior together.</a:t>
            </a:r>
          </a:p>
          <a:p>
            <a:pPr>
              <a:lnSpc>
                <a:spcPct val="110000"/>
              </a:lnSpc>
            </a:pPr>
            <a:r>
              <a:rPr lang="en-US" sz="1200" b="1" dirty="0"/>
              <a:t>Code Reusability</a:t>
            </a:r>
            <a:r>
              <a:rPr lang="en-US" sz="1200" dirty="0"/>
              <a:t> – Write once and reuse multiple times.</a:t>
            </a:r>
          </a:p>
          <a:p>
            <a:pPr>
              <a:lnSpc>
                <a:spcPct val="110000"/>
              </a:lnSpc>
            </a:pPr>
            <a:r>
              <a:rPr lang="en-US" sz="1200" b="1" dirty="0"/>
              <a:t>Scalability</a:t>
            </a:r>
            <a:r>
              <a:rPr lang="en-US" sz="1200" dirty="0"/>
              <a:t> – Supports modular design for large applications.</a:t>
            </a:r>
          </a:p>
          <a:p>
            <a:pPr marL="0" indent="0">
              <a:lnSpc>
                <a:spcPct val="110000"/>
              </a:lnSpc>
              <a:buNone/>
            </a:pPr>
            <a:r>
              <a:rPr lang="en-US" sz="1200" dirty="0"/>
              <a:t>When do we use classes ?</a:t>
            </a:r>
          </a:p>
          <a:p>
            <a:pPr>
              <a:lnSpc>
                <a:spcPct val="110000"/>
              </a:lnSpc>
            </a:pPr>
            <a:r>
              <a:rPr lang="en-US" sz="1200" dirty="0"/>
              <a:t>When representing real-world entities like </a:t>
            </a:r>
            <a:r>
              <a:rPr lang="en-US" sz="1200" b="1" dirty="0"/>
              <a:t>employees, cars, students, or products</a:t>
            </a:r>
            <a:r>
              <a:rPr lang="en-US" sz="1200" dirty="0"/>
              <a:t>.</a:t>
            </a:r>
          </a:p>
          <a:p>
            <a:pPr>
              <a:lnSpc>
                <a:spcPct val="110000"/>
              </a:lnSpc>
            </a:pPr>
            <a:r>
              <a:rPr lang="en-US" sz="1200" dirty="0"/>
              <a:t>When working with </a:t>
            </a:r>
            <a:r>
              <a:rPr lang="en-US" sz="1200" b="1" dirty="0"/>
              <a:t>object-oriented principles</a:t>
            </a:r>
            <a:r>
              <a:rPr lang="en-US" sz="1200" dirty="0"/>
              <a:t> like </a:t>
            </a:r>
            <a:r>
              <a:rPr lang="en-US" sz="1200" b="1" dirty="0"/>
              <a:t>inheritance and polymorphism</a:t>
            </a:r>
            <a:r>
              <a:rPr lang="en-US" sz="1200" dirty="0"/>
              <a:t>.</a:t>
            </a:r>
          </a:p>
        </p:txBody>
      </p:sp>
    </p:spTree>
    <p:extLst>
      <p:ext uri="{BB962C8B-B14F-4D97-AF65-F5344CB8AC3E}">
        <p14:creationId xmlns:p14="http://schemas.microsoft.com/office/powerpoint/2010/main" val="2963326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16FF-EE39-AD0B-8370-8C8D95910533}"/>
              </a:ext>
            </a:extLst>
          </p:cNvPr>
          <p:cNvSpPr>
            <a:spLocks noGrp="1"/>
          </p:cNvSpPr>
          <p:nvPr>
            <p:ph type="title"/>
          </p:nvPr>
        </p:nvSpPr>
        <p:spPr>
          <a:xfrm>
            <a:off x="1451579" y="804519"/>
            <a:ext cx="9603275" cy="1049235"/>
          </a:xfrm>
        </p:spPr>
        <p:txBody>
          <a:bodyPr>
            <a:normAutofit/>
          </a:bodyPr>
          <a:lstStyle/>
          <a:p>
            <a:r>
              <a:rPr lang="en-US" dirty="0"/>
              <a:t>Encapsulation</a:t>
            </a:r>
            <a:endParaRPr lang="en-US"/>
          </a:p>
        </p:txBody>
      </p:sp>
      <p:sp>
        <p:nvSpPr>
          <p:cNvPr id="3" name="Content Placeholder 2">
            <a:extLst>
              <a:ext uri="{FF2B5EF4-FFF2-40B4-BE49-F238E27FC236}">
                <a16:creationId xmlns:a16="http://schemas.microsoft.com/office/drawing/2014/main" id="{A20DCE30-264E-9610-83D3-CF5DAB8FE256}"/>
              </a:ext>
            </a:extLst>
          </p:cNvPr>
          <p:cNvSpPr>
            <a:spLocks noGrp="1"/>
          </p:cNvSpPr>
          <p:nvPr>
            <p:ph idx="1"/>
          </p:nvPr>
        </p:nvSpPr>
        <p:spPr>
          <a:xfrm>
            <a:off x="489857" y="2015732"/>
            <a:ext cx="11244943" cy="3450613"/>
          </a:xfrm>
        </p:spPr>
        <p:txBody>
          <a:bodyPr>
            <a:noAutofit/>
          </a:bodyPr>
          <a:lstStyle/>
          <a:p>
            <a:pPr marL="0" indent="0">
              <a:lnSpc>
                <a:spcPct val="110000"/>
              </a:lnSpc>
              <a:buNone/>
            </a:pPr>
            <a:r>
              <a:rPr lang="en-US" sz="1200" b="1" dirty="0"/>
              <a:t>Encapsulation</a:t>
            </a:r>
            <a:r>
              <a:rPr lang="en-US" sz="1200" dirty="0"/>
              <a:t> is the practice of bundling data (fields) and methods that operate on that data within a single unit (class) while restricting direct access to some details. It helps in </a:t>
            </a:r>
            <a:r>
              <a:rPr lang="en-US" sz="1200" b="1" dirty="0"/>
              <a:t>data hiding</a:t>
            </a:r>
            <a:r>
              <a:rPr lang="en-US" sz="1200" dirty="0"/>
              <a:t> and ensures controlled access.</a:t>
            </a:r>
          </a:p>
          <a:p>
            <a:pPr marL="0" indent="0">
              <a:lnSpc>
                <a:spcPct val="110000"/>
              </a:lnSpc>
              <a:buNone/>
            </a:pPr>
            <a:r>
              <a:rPr lang="en-US" sz="1200" dirty="0"/>
              <a:t>How to Use Encapsulation?</a:t>
            </a:r>
          </a:p>
          <a:p>
            <a:pPr>
              <a:lnSpc>
                <a:spcPct val="110000"/>
              </a:lnSpc>
            </a:pPr>
            <a:r>
              <a:rPr lang="en-US" sz="1200" dirty="0"/>
              <a:t>Use Access Modifiers – Mark fields as private and expose them via public methods or properties.</a:t>
            </a:r>
          </a:p>
          <a:p>
            <a:pPr>
              <a:lnSpc>
                <a:spcPct val="110000"/>
              </a:lnSpc>
            </a:pPr>
            <a:r>
              <a:rPr lang="en-US" sz="1200" dirty="0"/>
              <a:t>Implement Getters &amp; Setters – Use properties with get and set to control data access.</a:t>
            </a:r>
          </a:p>
          <a:p>
            <a:pPr>
              <a:lnSpc>
                <a:spcPct val="110000"/>
              </a:lnSpc>
            </a:pPr>
            <a:r>
              <a:rPr lang="en-US" sz="1200" dirty="0"/>
              <a:t>Use Constructors – Initialize objects with specific values while maintaining control over their modification.</a:t>
            </a:r>
          </a:p>
          <a:p>
            <a:pPr marL="0" indent="0">
              <a:lnSpc>
                <a:spcPct val="110000"/>
              </a:lnSpc>
              <a:buNone/>
            </a:pPr>
            <a:r>
              <a:rPr lang="en-US" sz="1200" dirty="0"/>
              <a:t>Why Do We Use Encapsulation?</a:t>
            </a:r>
          </a:p>
          <a:p>
            <a:pPr>
              <a:lnSpc>
                <a:spcPct val="110000"/>
              </a:lnSpc>
            </a:pPr>
            <a:r>
              <a:rPr lang="en-US" sz="1200" b="1" dirty="0"/>
              <a:t>Protects Data</a:t>
            </a:r>
            <a:r>
              <a:rPr lang="en-US" sz="1200" dirty="0"/>
              <a:t> – Prevents unintended modifications and ensures valid data.</a:t>
            </a:r>
          </a:p>
          <a:p>
            <a:pPr>
              <a:lnSpc>
                <a:spcPct val="110000"/>
              </a:lnSpc>
            </a:pPr>
            <a:r>
              <a:rPr lang="en-US" sz="1200" b="1" dirty="0"/>
              <a:t>Improves Maintainability</a:t>
            </a:r>
            <a:r>
              <a:rPr lang="en-US" sz="1200" dirty="0"/>
              <a:t> – Allows changes without affecting external code.</a:t>
            </a:r>
          </a:p>
          <a:p>
            <a:pPr>
              <a:lnSpc>
                <a:spcPct val="110000"/>
              </a:lnSpc>
            </a:pPr>
            <a:r>
              <a:rPr lang="en-US" sz="1200" b="1" dirty="0"/>
              <a:t>Enhances Security</a:t>
            </a:r>
            <a:r>
              <a:rPr lang="en-US" sz="1200" dirty="0"/>
              <a:t> – Restricts direct access to sensitive data.</a:t>
            </a:r>
          </a:p>
          <a:p>
            <a:pPr marL="0" indent="0">
              <a:lnSpc>
                <a:spcPct val="110000"/>
              </a:lnSpc>
              <a:buNone/>
            </a:pPr>
            <a:r>
              <a:rPr lang="en-US" sz="1200" dirty="0"/>
              <a:t>When Do We Use Encapsulation?</a:t>
            </a:r>
          </a:p>
          <a:p>
            <a:pPr marL="0" indent="0">
              <a:lnSpc>
                <a:spcPct val="110000"/>
              </a:lnSpc>
              <a:buNone/>
            </a:pPr>
            <a:r>
              <a:rPr lang="en-US" sz="1200" dirty="0"/>
              <a:t>A </a:t>
            </a:r>
            <a:r>
              <a:rPr lang="en-US" sz="1200" dirty="0" err="1"/>
              <a:t>BankAccount</a:t>
            </a:r>
            <a:r>
              <a:rPr lang="en-US" sz="1200" dirty="0"/>
              <a:t> class has a private balance field with a public Deposit() and Withdraw() method to ensure the balance cannot be directly changed but only modified through controlled operations.</a:t>
            </a:r>
          </a:p>
        </p:txBody>
      </p:sp>
    </p:spTree>
    <p:extLst>
      <p:ext uri="{BB962C8B-B14F-4D97-AF65-F5344CB8AC3E}">
        <p14:creationId xmlns:p14="http://schemas.microsoft.com/office/powerpoint/2010/main" val="17078630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820B-253C-8AFB-568C-9F687921E794}"/>
              </a:ext>
            </a:extLst>
          </p:cNvPr>
          <p:cNvSpPr>
            <a:spLocks noGrp="1"/>
          </p:cNvSpPr>
          <p:nvPr>
            <p:ph type="title"/>
          </p:nvPr>
        </p:nvSpPr>
        <p:spPr>
          <a:xfrm>
            <a:off x="1451579" y="804519"/>
            <a:ext cx="9603275" cy="1049235"/>
          </a:xfrm>
        </p:spPr>
        <p:txBody>
          <a:bodyPr>
            <a:normAutofit/>
          </a:bodyPr>
          <a:lstStyle/>
          <a:p>
            <a:r>
              <a:rPr lang="en-US"/>
              <a:t>Abstraction</a:t>
            </a:r>
          </a:p>
        </p:txBody>
      </p:sp>
      <p:sp>
        <p:nvSpPr>
          <p:cNvPr id="3" name="Content Placeholder 2">
            <a:extLst>
              <a:ext uri="{FF2B5EF4-FFF2-40B4-BE49-F238E27FC236}">
                <a16:creationId xmlns:a16="http://schemas.microsoft.com/office/drawing/2014/main" id="{BE8C4E46-4E61-FB84-DF6E-150864CA5E2F}"/>
              </a:ext>
            </a:extLst>
          </p:cNvPr>
          <p:cNvSpPr>
            <a:spLocks noGrp="1"/>
          </p:cNvSpPr>
          <p:nvPr>
            <p:ph idx="1"/>
          </p:nvPr>
        </p:nvSpPr>
        <p:spPr>
          <a:xfrm>
            <a:off x="576943" y="2015732"/>
            <a:ext cx="10983686" cy="3450613"/>
          </a:xfrm>
        </p:spPr>
        <p:txBody>
          <a:bodyPr>
            <a:noAutofit/>
          </a:bodyPr>
          <a:lstStyle/>
          <a:p>
            <a:pPr marL="0" indent="0">
              <a:lnSpc>
                <a:spcPct val="110000"/>
              </a:lnSpc>
              <a:buNone/>
            </a:pPr>
            <a:r>
              <a:rPr lang="en-US" sz="1200" b="1" dirty="0"/>
              <a:t>Abstraction</a:t>
            </a:r>
            <a:r>
              <a:rPr lang="en-US" sz="1200" dirty="0"/>
              <a:t> is the process of hiding implementation details and exposing only essential features. It allows users to interact with objects without knowing their internal workings.</a:t>
            </a:r>
          </a:p>
          <a:p>
            <a:pPr marL="0" indent="0">
              <a:lnSpc>
                <a:spcPct val="110000"/>
              </a:lnSpc>
              <a:buNone/>
            </a:pPr>
            <a:r>
              <a:rPr lang="en-US" sz="1200" dirty="0"/>
              <a:t>How to Use Abstraction?</a:t>
            </a:r>
          </a:p>
          <a:p>
            <a:pPr>
              <a:lnSpc>
                <a:spcPct val="110000"/>
              </a:lnSpc>
            </a:pPr>
            <a:r>
              <a:rPr lang="en-US" sz="1200" dirty="0"/>
              <a:t>Abstract Classes – Use the abstract keyword to define a class with abstract methods (without implementation).</a:t>
            </a:r>
          </a:p>
          <a:p>
            <a:pPr>
              <a:lnSpc>
                <a:spcPct val="110000"/>
              </a:lnSpc>
            </a:pPr>
            <a:r>
              <a:rPr lang="en-US" sz="1200" dirty="0"/>
              <a:t>Interfaces – Define a contract with method declarations that must be implemented by derived classes.</a:t>
            </a:r>
          </a:p>
          <a:p>
            <a:pPr marL="0" indent="0">
              <a:lnSpc>
                <a:spcPct val="110000"/>
              </a:lnSpc>
              <a:buNone/>
            </a:pPr>
            <a:r>
              <a:rPr lang="en-US" sz="1200" dirty="0"/>
              <a:t>Why Do We Use Abstraction?</a:t>
            </a:r>
          </a:p>
          <a:p>
            <a:pPr>
              <a:lnSpc>
                <a:spcPct val="110000"/>
              </a:lnSpc>
            </a:pPr>
            <a:r>
              <a:rPr lang="en-US" sz="1200" b="1" dirty="0"/>
              <a:t>Hides Complexity</a:t>
            </a:r>
            <a:r>
              <a:rPr lang="en-US" sz="1200" dirty="0"/>
              <a:t> – Users only see what they need to use.</a:t>
            </a:r>
          </a:p>
          <a:p>
            <a:pPr>
              <a:lnSpc>
                <a:spcPct val="110000"/>
              </a:lnSpc>
            </a:pPr>
            <a:r>
              <a:rPr lang="en-US" sz="1200" b="1" dirty="0"/>
              <a:t>Increases Security</a:t>
            </a:r>
            <a:r>
              <a:rPr lang="en-US" sz="1200" dirty="0"/>
              <a:t> – Prevents direct access to implementation details.</a:t>
            </a:r>
          </a:p>
          <a:p>
            <a:pPr>
              <a:lnSpc>
                <a:spcPct val="110000"/>
              </a:lnSpc>
            </a:pPr>
            <a:r>
              <a:rPr lang="en-US" sz="1200" b="1" dirty="0"/>
              <a:t>Improves Maintainability</a:t>
            </a:r>
            <a:r>
              <a:rPr lang="en-US" sz="1200" dirty="0"/>
              <a:t> – Changes in implementation do not affect dependent code.</a:t>
            </a:r>
          </a:p>
          <a:p>
            <a:pPr marL="0" indent="0">
              <a:lnSpc>
                <a:spcPct val="110000"/>
              </a:lnSpc>
              <a:buNone/>
            </a:pPr>
            <a:r>
              <a:rPr lang="en-US" sz="1200" dirty="0"/>
              <a:t>When Do We Use Abstraction?</a:t>
            </a:r>
          </a:p>
          <a:p>
            <a:pPr marL="0" indent="0">
              <a:lnSpc>
                <a:spcPct val="110000"/>
              </a:lnSpc>
              <a:buNone/>
            </a:pPr>
            <a:r>
              <a:rPr lang="en-US" sz="1200" dirty="0"/>
              <a:t>An ATM Machine provides functions like </a:t>
            </a:r>
            <a:r>
              <a:rPr lang="en-US" sz="1200" dirty="0" err="1"/>
              <a:t>WithdrawCash</a:t>
            </a:r>
            <a:r>
              <a:rPr lang="en-US" sz="1200" dirty="0"/>
              <a:t>() and </a:t>
            </a:r>
            <a:r>
              <a:rPr lang="en-US" sz="1200" dirty="0" err="1"/>
              <a:t>CheckBalance</a:t>
            </a:r>
            <a:r>
              <a:rPr lang="en-US" sz="1200" dirty="0"/>
              <a:t>() but hides the internal implementation of database transactions and cash dispensing </a:t>
            </a:r>
            <a:r>
              <a:rPr lang="en-US" sz="1200" dirty="0" err="1"/>
              <a:t>logic.In</a:t>
            </a:r>
            <a:r>
              <a:rPr lang="en-US" sz="1200" dirty="0"/>
              <a:t> C#, an abstract </a:t>
            </a:r>
            <a:r>
              <a:rPr lang="en-US" sz="1200" dirty="0" err="1"/>
              <a:t>BankAccount</a:t>
            </a:r>
            <a:r>
              <a:rPr lang="en-US" sz="1200" dirty="0"/>
              <a:t> class can have an abstract method </a:t>
            </a:r>
            <a:r>
              <a:rPr lang="en-US" sz="1200" dirty="0" err="1"/>
              <a:t>CalculateInterest</a:t>
            </a:r>
            <a:r>
              <a:rPr lang="en-US" sz="1200" dirty="0"/>
              <a:t>(), which is implemented differently in </a:t>
            </a:r>
            <a:r>
              <a:rPr lang="en-US" sz="1200" dirty="0" err="1"/>
              <a:t>SavingsAccount</a:t>
            </a:r>
            <a:r>
              <a:rPr lang="en-US" sz="1200" dirty="0"/>
              <a:t> and </a:t>
            </a:r>
            <a:r>
              <a:rPr lang="en-US" sz="1200" dirty="0" err="1"/>
              <a:t>CurrentAccount</a:t>
            </a:r>
            <a:r>
              <a:rPr lang="en-US" sz="1200" dirty="0"/>
              <a:t> classes.</a:t>
            </a:r>
          </a:p>
        </p:txBody>
      </p:sp>
    </p:spTree>
    <p:extLst>
      <p:ext uri="{BB962C8B-B14F-4D97-AF65-F5344CB8AC3E}">
        <p14:creationId xmlns:p14="http://schemas.microsoft.com/office/powerpoint/2010/main" val="114931112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BDA0-0611-F623-1427-BA448DE58575}"/>
              </a:ext>
            </a:extLst>
          </p:cNvPr>
          <p:cNvSpPr>
            <a:spLocks noGrp="1"/>
          </p:cNvSpPr>
          <p:nvPr>
            <p:ph type="title"/>
          </p:nvPr>
        </p:nvSpPr>
        <p:spPr>
          <a:xfrm>
            <a:off x="1451579" y="804519"/>
            <a:ext cx="9603275" cy="1049235"/>
          </a:xfrm>
        </p:spPr>
        <p:txBody>
          <a:bodyPr>
            <a:normAutofit/>
          </a:bodyPr>
          <a:lstStyle/>
          <a:p>
            <a:r>
              <a:rPr lang="en-US" dirty="0"/>
              <a:t>Inheritance </a:t>
            </a:r>
            <a:endParaRPr lang="en-US"/>
          </a:p>
        </p:txBody>
      </p:sp>
      <p:sp>
        <p:nvSpPr>
          <p:cNvPr id="3" name="Content Placeholder 2">
            <a:extLst>
              <a:ext uri="{FF2B5EF4-FFF2-40B4-BE49-F238E27FC236}">
                <a16:creationId xmlns:a16="http://schemas.microsoft.com/office/drawing/2014/main" id="{3AAD2BF3-3D9B-DF90-A38E-0B826327A742}"/>
              </a:ext>
            </a:extLst>
          </p:cNvPr>
          <p:cNvSpPr>
            <a:spLocks noGrp="1"/>
          </p:cNvSpPr>
          <p:nvPr>
            <p:ph idx="1"/>
          </p:nvPr>
        </p:nvSpPr>
        <p:spPr>
          <a:xfrm>
            <a:off x="805543" y="2015732"/>
            <a:ext cx="10249311" cy="4037749"/>
          </a:xfrm>
        </p:spPr>
        <p:txBody>
          <a:bodyPr>
            <a:normAutofit/>
          </a:bodyPr>
          <a:lstStyle/>
          <a:p>
            <a:pPr marL="0" indent="0">
              <a:lnSpc>
                <a:spcPct val="110000"/>
              </a:lnSpc>
              <a:buNone/>
            </a:pPr>
            <a:r>
              <a:rPr lang="en-US" sz="1100" b="1" dirty="0"/>
              <a:t>Inheritance</a:t>
            </a:r>
            <a:r>
              <a:rPr lang="en-US" sz="1100" dirty="0"/>
              <a:t> is a fundamental OOP concept that allows a class (</a:t>
            </a:r>
            <a:r>
              <a:rPr lang="en-US" sz="1100" b="1" dirty="0"/>
              <a:t>child/derived class</a:t>
            </a:r>
            <a:r>
              <a:rPr lang="en-US" sz="1100" dirty="0"/>
              <a:t>) to inherit properties and methods from another class (</a:t>
            </a:r>
            <a:r>
              <a:rPr lang="en-US" sz="1100" b="1" dirty="0"/>
              <a:t>parent/base class</a:t>
            </a:r>
            <a:r>
              <a:rPr lang="en-US" sz="1100" dirty="0"/>
              <a:t>). It promotes code reusability and hierarchical relationships.</a:t>
            </a:r>
          </a:p>
          <a:p>
            <a:pPr marL="0" indent="0">
              <a:lnSpc>
                <a:spcPct val="110000"/>
              </a:lnSpc>
              <a:buNone/>
            </a:pPr>
            <a:r>
              <a:rPr lang="en-US" sz="1100" dirty="0"/>
              <a:t>How to Use Inheritance?</a:t>
            </a:r>
          </a:p>
          <a:p>
            <a:pPr>
              <a:lnSpc>
                <a:spcPct val="110000"/>
              </a:lnSpc>
            </a:pPr>
            <a:r>
              <a:rPr lang="en-US" sz="1100" b="1" dirty="0"/>
              <a:t>Define a Base Class</a:t>
            </a:r>
            <a:r>
              <a:rPr lang="en-US" sz="1100" dirty="0"/>
              <a:t> – Create a parent class with common properties and methods.</a:t>
            </a:r>
          </a:p>
          <a:p>
            <a:pPr>
              <a:lnSpc>
                <a:spcPct val="110000"/>
              </a:lnSpc>
            </a:pPr>
            <a:r>
              <a:rPr lang="en-US" sz="1100" b="1" dirty="0"/>
              <a:t>Create a Derived Class </a:t>
            </a:r>
            <a:r>
              <a:rPr lang="en-US" sz="1100" dirty="0"/>
              <a:t>– Use the : symbol to inherit from the base class.</a:t>
            </a:r>
          </a:p>
          <a:p>
            <a:pPr>
              <a:lnSpc>
                <a:spcPct val="110000"/>
              </a:lnSpc>
            </a:pPr>
            <a:r>
              <a:rPr lang="en-US" sz="1100" b="1" dirty="0"/>
              <a:t>Extend or Override Functionality </a:t>
            </a:r>
            <a:r>
              <a:rPr lang="en-US" sz="1100" dirty="0"/>
              <a:t>– Add new properties/methods or override existing ones using virtual and override keywords.</a:t>
            </a:r>
          </a:p>
          <a:p>
            <a:pPr marL="0" indent="0">
              <a:lnSpc>
                <a:spcPct val="110000"/>
              </a:lnSpc>
              <a:buNone/>
            </a:pPr>
            <a:r>
              <a:rPr lang="en-US" sz="1100" dirty="0"/>
              <a:t>Why Do We Use Inheritance?</a:t>
            </a:r>
          </a:p>
          <a:p>
            <a:pPr>
              <a:lnSpc>
                <a:spcPct val="110000"/>
              </a:lnSpc>
            </a:pPr>
            <a:r>
              <a:rPr lang="en-US" sz="1100" b="1" dirty="0"/>
              <a:t>Code Reusability</a:t>
            </a:r>
            <a:r>
              <a:rPr lang="en-US" sz="1100" dirty="0"/>
              <a:t> – Avoid redundant code by reusing logic from the base class.</a:t>
            </a:r>
          </a:p>
          <a:p>
            <a:pPr>
              <a:lnSpc>
                <a:spcPct val="110000"/>
              </a:lnSpc>
            </a:pPr>
            <a:r>
              <a:rPr lang="en-US" sz="1100" b="1" dirty="0"/>
              <a:t>Hierarchy Representation</a:t>
            </a:r>
            <a:r>
              <a:rPr lang="en-US" sz="1100" dirty="0"/>
              <a:t> – Models real-world parent-child relationships.</a:t>
            </a:r>
          </a:p>
          <a:p>
            <a:pPr>
              <a:lnSpc>
                <a:spcPct val="110000"/>
              </a:lnSpc>
            </a:pPr>
            <a:r>
              <a:rPr lang="en-US" sz="1100" b="1" dirty="0"/>
              <a:t>Extensibility</a:t>
            </a:r>
            <a:r>
              <a:rPr lang="en-US" sz="1100" dirty="0"/>
              <a:t> – Enables modifications and enhancements without affecting the original class.</a:t>
            </a:r>
          </a:p>
          <a:p>
            <a:pPr marL="0" indent="0">
              <a:lnSpc>
                <a:spcPct val="110000"/>
              </a:lnSpc>
              <a:buNone/>
            </a:pPr>
            <a:r>
              <a:rPr lang="en-US" sz="1100" dirty="0"/>
              <a:t>When Do We Use Inheritance?</a:t>
            </a:r>
          </a:p>
          <a:p>
            <a:pPr marL="0" indent="0">
              <a:lnSpc>
                <a:spcPct val="110000"/>
              </a:lnSpc>
              <a:buNone/>
            </a:pPr>
            <a:r>
              <a:rPr lang="en-US" sz="1100" dirty="0"/>
              <a:t>A Vehicle class has common properties like Brand and Speed and methods like Start() and Stop(), which are inherited by Car and Bike classes. These derived classes can add specific behaviors like </a:t>
            </a:r>
            <a:r>
              <a:rPr lang="en-US" sz="1100" dirty="0" err="1"/>
              <a:t>OpenSunroof</a:t>
            </a:r>
            <a:r>
              <a:rPr lang="en-US" sz="1100" dirty="0"/>
              <a:t>() for Car and </a:t>
            </a:r>
            <a:r>
              <a:rPr lang="en-US" sz="1100" dirty="0" err="1"/>
              <a:t>KickStart</a:t>
            </a:r>
            <a:r>
              <a:rPr lang="en-US" sz="1100" dirty="0"/>
              <a:t>() for Bike.</a:t>
            </a:r>
          </a:p>
          <a:p>
            <a:pPr>
              <a:lnSpc>
                <a:spcPct val="110000"/>
              </a:lnSpc>
            </a:pPr>
            <a:endParaRPr lang="en-US" sz="800" dirty="0"/>
          </a:p>
        </p:txBody>
      </p:sp>
    </p:spTree>
    <p:extLst>
      <p:ext uri="{BB962C8B-B14F-4D97-AF65-F5344CB8AC3E}">
        <p14:creationId xmlns:p14="http://schemas.microsoft.com/office/powerpoint/2010/main" val="238642366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4812-C356-4ADA-5B4C-551D8C0181D3}"/>
              </a:ext>
            </a:extLst>
          </p:cNvPr>
          <p:cNvSpPr>
            <a:spLocks noGrp="1"/>
          </p:cNvSpPr>
          <p:nvPr>
            <p:ph type="title"/>
          </p:nvPr>
        </p:nvSpPr>
        <p:spPr>
          <a:xfrm>
            <a:off x="1451579" y="804519"/>
            <a:ext cx="9603275" cy="1049235"/>
          </a:xfrm>
        </p:spPr>
        <p:txBody>
          <a:bodyPr>
            <a:normAutofit/>
          </a:bodyPr>
          <a:lstStyle/>
          <a:p>
            <a:r>
              <a:rPr lang="en-US" dirty="0"/>
              <a:t>Types of Inheritance </a:t>
            </a:r>
            <a:endParaRPr lang="en-US"/>
          </a:p>
        </p:txBody>
      </p:sp>
      <p:sp>
        <p:nvSpPr>
          <p:cNvPr id="3" name="Content Placeholder 2">
            <a:extLst>
              <a:ext uri="{FF2B5EF4-FFF2-40B4-BE49-F238E27FC236}">
                <a16:creationId xmlns:a16="http://schemas.microsoft.com/office/drawing/2014/main" id="{D97C5835-A976-FE6C-16F0-EAD1A412E1C6}"/>
              </a:ext>
            </a:extLst>
          </p:cNvPr>
          <p:cNvSpPr>
            <a:spLocks noGrp="1"/>
          </p:cNvSpPr>
          <p:nvPr>
            <p:ph idx="1"/>
          </p:nvPr>
        </p:nvSpPr>
        <p:spPr>
          <a:xfrm>
            <a:off x="1451579" y="2015732"/>
            <a:ext cx="9603275" cy="3450613"/>
          </a:xfrm>
        </p:spPr>
        <p:txBody>
          <a:bodyPr>
            <a:normAutofit/>
          </a:bodyPr>
          <a:lstStyle/>
          <a:p>
            <a:pPr marL="514350" indent="-514350">
              <a:lnSpc>
                <a:spcPct val="110000"/>
              </a:lnSpc>
              <a:buFont typeface="+mj-lt"/>
              <a:buAutoNum type="arabicPeriod"/>
            </a:pPr>
            <a:r>
              <a:rPr lang="en-US" sz="1300" b="1" dirty="0"/>
              <a:t>Single Inheritance</a:t>
            </a:r>
            <a:r>
              <a:rPr lang="en-US" sz="1300" dirty="0"/>
              <a:t> – One class inherits from another. </a:t>
            </a:r>
          </a:p>
          <a:p>
            <a:pPr lvl="1">
              <a:lnSpc>
                <a:spcPct val="110000"/>
              </a:lnSpc>
            </a:pPr>
            <a:r>
              <a:rPr lang="en-US" sz="1300" dirty="0"/>
              <a:t>Example: A Car class inherits from a Vehicle class, reusing Start() and Stop() methods.</a:t>
            </a:r>
          </a:p>
          <a:p>
            <a:pPr marL="514350" indent="-514350">
              <a:lnSpc>
                <a:spcPct val="110000"/>
              </a:lnSpc>
              <a:buFont typeface="+mj-lt"/>
              <a:buAutoNum type="arabicPeriod"/>
            </a:pPr>
            <a:r>
              <a:rPr lang="en-US" sz="1300" b="1" dirty="0"/>
              <a:t>Multilevel Inheritance</a:t>
            </a:r>
            <a:r>
              <a:rPr lang="en-US" sz="1300" dirty="0"/>
              <a:t> – A class inherits from another derived class. </a:t>
            </a:r>
          </a:p>
          <a:p>
            <a:pPr lvl="1">
              <a:lnSpc>
                <a:spcPct val="110000"/>
              </a:lnSpc>
            </a:pPr>
            <a:r>
              <a:rPr lang="en-US" sz="1300" dirty="0"/>
              <a:t>Example: </a:t>
            </a:r>
            <a:r>
              <a:rPr lang="en-US" sz="1300" dirty="0" err="1"/>
              <a:t>ElectricCar</a:t>
            </a:r>
            <a:r>
              <a:rPr lang="en-US" sz="1300" dirty="0"/>
              <a:t> inherits from Car, which already inherits from Vehicle, adding a </a:t>
            </a:r>
            <a:r>
              <a:rPr lang="en-US" sz="1300" dirty="0" err="1"/>
              <a:t>ChargeBattery</a:t>
            </a:r>
            <a:r>
              <a:rPr lang="en-US" sz="1300" dirty="0"/>
              <a:t>() method.</a:t>
            </a:r>
          </a:p>
          <a:p>
            <a:pPr marL="514350" indent="-514350">
              <a:lnSpc>
                <a:spcPct val="110000"/>
              </a:lnSpc>
              <a:buFont typeface="+mj-lt"/>
              <a:buAutoNum type="arabicPeriod"/>
            </a:pPr>
            <a:r>
              <a:rPr lang="en-US" sz="1300" b="1" dirty="0"/>
              <a:t>Hierarchical Inheritance</a:t>
            </a:r>
            <a:r>
              <a:rPr lang="en-US" sz="1300" dirty="0"/>
              <a:t> – Multiple classes inherit from a common base class. </a:t>
            </a:r>
          </a:p>
          <a:p>
            <a:pPr lvl="1">
              <a:lnSpc>
                <a:spcPct val="110000"/>
              </a:lnSpc>
            </a:pPr>
            <a:r>
              <a:rPr lang="en-US" sz="1300" dirty="0"/>
              <a:t>Example: Car and Bike both inherit from Vehicle, sharing Brand and Speed properties. </a:t>
            </a:r>
          </a:p>
          <a:p>
            <a:pPr marL="514350" indent="-514350">
              <a:lnSpc>
                <a:spcPct val="110000"/>
              </a:lnSpc>
              <a:buFont typeface="+mj-lt"/>
              <a:buAutoNum type="arabicPeriod"/>
            </a:pPr>
            <a:r>
              <a:rPr lang="en-US" sz="1300" b="1" dirty="0"/>
              <a:t>Multiple Inheritance (via Interfaces)</a:t>
            </a:r>
            <a:r>
              <a:rPr lang="en-US" sz="1300" dirty="0"/>
              <a:t> – A class implements multiple interfaces. </a:t>
            </a:r>
          </a:p>
          <a:p>
            <a:pPr lvl="1">
              <a:lnSpc>
                <a:spcPct val="110000"/>
              </a:lnSpc>
            </a:pPr>
            <a:r>
              <a:rPr lang="en-US" sz="1300" dirty="0"/>
              <a:t>Example: </a:t>
            </a:r>
            <a:r>
              <a:rPr lang="en-US" sz="1300" dirty="0" err="1"/>
              <a:t>SmartCar</a:t>
            </a:r>
            <a:r>
              <a:rPr lang="en-US" sz="1300" dirty="0"/>
              <a:t> implements both </a:t>
            </a:r>
            <a:r>
              <a:rPr lang="en-US" sz="1300" dirty="0" err="1"/>
              <a:t>IVehicle</a:t>
            </a:r>
            <a:r>
              <a:rPr lang="en-US" sz="1300" dirty="0"/>
              <a:t> (basic functions) and </a:t>
            </a:r>
            <a:r>
              <a:rPr lang="en-US" sz="1300" dirty="0" err="1"/>
              <a:t>IAutonomous</a:t>
            </a:r>
            <a:r>
              <a:rPr lang="en-US" sz="1300" dirty="0"/>
              <a:t> (self-driving features).</a:t>
            </a:r>
          </a:p>
          <a:p>
            <a:pPr marL="514350" indent="-514350">
              <a:lnSpc>
                <a:spcPct val="110000"/>
              </a:lnSpc>
              <a:buFont typeface="+mj-lt"/>
              <a:buAutoNum type="arabicPeriod"/>
            </a:pPr>
            <a:r>
              <a:rPr lang="en-US" sz="1300" b="1" dirty="0"/>
              <a:t>Hybrid Inheritance (Combination of Types, using Interfaces)</a:t>
            </a:r>
            <a:r>
              <a:rPr lang="en-US" sz="1300" dirty="0"/>
              <a:t> – C# does not support direct multiple inheritance but allows hybrid inheritance through interfaces. </a:t>
            </a:r>
          </a:p>
          <a:p>
            <a:pPr lvl="1">
              <a:lnSpc>
                <a:spcPct val="110000"/>
              </a:lnSpc>
            </a:pPr>
            <a:r>
              <a:rPr lang="en-US" sz="1300" dirty="0"/>
              <a:t>Example: </a:t>
            </a:r>
            <a:r>
              <a:rPr lang="en-US" sz="1300" dirty="0" err="1"/>
              <a:t>FlyingCar</a:t>
            </a:r>
            <a:r>
              <a:rPr lang="en-US" sz="1300" dirty="0"/>
              <a:t> inherits from Car and implements </a:t>
            </a:r>
            <a:r>
              <a:rPr lang="en-US" sz="1300" dirty="0" err="1"/>
              <a:t>IAircraft</a:t>
            </a:r>
            <a:r>
              <a:rPr lang="en-US" sz="1300" dirty="0"/>
              <a:t> for flying capabilities.</a:t>
            </a:r>
          </a:p>
        </p:txBody>
      </p:sp>
    </p:spTree>
    <p:extLst>
      <p:ext uri="{BB962C8B-B14F-4D97-AF65-F5344CB8AC3E}">
        <p14:creationId xmlns:p14="http://schemas.microsoft.com/office/powerpoint/2010/main" val="33836740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1BE3-AE17-F716-5E9C-F75E7F89EC76}"/>
              </a:ext>
            </a:extLst>
          </p:cNvPr>
          <p:cNvSpPr>
            <a:spLocks noGrp="1"/>
          </p:cNvSpPr>
          <p:nvPr>
            <p:ph type="title"/>
          </p:nvPr>
        </p:nvSpPr>
        <p:spPr>
          <a:xfrm>
            <a:off x="1451579" y="804519"/>
            <a:ext cx="9603275" cy="1049235"/>
          </a:xfrm>
        </p:spPr>
        <p:txBody>
          <a:bodyPr>
            <a:normAutofit/>
          </a:bodyPr>
          <a:lstStyle/>
          <a:p>
            <a:r>
              <a:rPr lang="en-US" dirty="0"/>
              <a:t>Polymorphism</a:t>
            </a:r>
          </a:p>
        </p:txBody>
      </p:sp>
      <p:sp>
        <p:nvSpPr>
          <p:cNvPr id="3" name="Content Placeholder 2">
            <a:extLst>
              <a:ext uri="{FF2B5EF4-FFF2-40B4-BE49-F238E27FC236}">
                <a16:creationId xmlns:a16="http://schemas.microsoft.com/office/drawing/2014/main" id="{4A679E54-18AE-9E74-A036-93AC714FDDFD}"/>
              </a:ext>
            </a:extLst>
          </p:cNvPr>
          <p:cNvSpPr>
            <a:spLocks noGrp="1"/>
          </p:cNvSpPr>
          <p:nvPr>
            <p:ph idx="1"/>
          </p:nvPr>
        </p:nvSpPr>
        <p:spPr>
          <a:xfrm>
            <a:off x="751115" y="1992086"/>
            <a:ext cx="10591800" cy="3951514"/>
          </a:xfrm>
        </p:spPr>
        <p:txBody>
          <a:bodyPr>
            <a:normAutofit fontScale="70000" lnSpcReduction="20000"/>
          </a:bodyPr>
          <a:lstStyle/>
          <a:p>
            <a:pPr marL="0" indent="0">
              <a:lnSpc>
                <a:spcPct val="110000"/>
              </a:lnSpc>
              <a:buNone/>
            </a:pPr>
            <a:r>
              <a:rPr lang="en-US" sz="1900" b="1" dirty="0"/>
              <a:t>Polymorphism</a:t>
            </a:r>
            <a:r>
              <a:rPr lang="en-US" sz="1900" dirty="0"/>
              <a:t> allows a single interface to be used for different types, enabling flexibility and code reusability. It means "many forms," where a method, function, or operator behaves differently based on the object it operates on.</a:t>
            </a:r>
          </a:p>
          <a:p>
            <a:pPr marL="0" indent="0">
              <a:lnSpc>
                <a:spcPct val="110000"/>
              </a:lnSpc>
              <a:buNone/>
            </a:pPr>
            <a:r>
              <a:rPr lang="en-US" sz="1900" dirty="0"/>
              <a:t>How to Use Polymorphism?</a:t>
            </a:r>
          </a:p>
          <a:p>
            <a:pPr>
              <a:lnSpc>
                <a:spcPct val="110000"/>
              </a:lnSpc>
            </a:pPr>
            <a:r>
              <a:rPr lang="en-US" sz="1900" b="1" dirty="0"/>
              <a:t>Method Overloading (Compile-Time Polymorphism)</a:t>
            </a:r>
            <a:r>
              <a:rPr lang="en-US" sz="1900" dirty="0"/>
              <a:t> – Define multiple methods with the same name but different parameters in the same class.</a:t>
            </a:r>
          </a:p>
          <a:p>
            <a:pPr>
              <a:lnSpc>
                <a:spcPct val="110000"/>
              </a:lnSpc>
            </a:pPr>
            <a:r>
              <a:rPr lang="en-US" sz="1900" b="1" dirty="0"/>
              <a:t>Method Overriding (Run-Time Polymorphism) </a:t>
            </a:r>
            <a:r>
              <a:rPr lang="en-US" sz="1900" dirty="0"/>
              <a:t>– A derived class provides a specific implementation of a method defined in a base class using the virtual and override keywords.</a:t>
            </a:r>
          </a:p>
          <a:p>
            <a:pPr>
              <a:lnSpc>
                <a:spcPct val="110000"/>
              </a:lnSpc>
            </a:pPr>
            <a:r>
              <a:rPr lang="en-US" sz="1900" dirty="0"/>
              <a:t>Interfaces and Abstract Classes – Implement polymorphism through common contracts (interface or abstract class).</a:t>
            </a:r>
          </a:p>
          <a:p>
            <a:pPr marL="0" indent="0">
              <a:lnSpc>
                <a:spcPct val="110000"/>
              </a:lnSpc>
              <a:buNone/>
            </a:pPr>
            <a:r>
              <a:rPr lang="en-US" sz="1900" dirty="0"/>
              <a:t>Why Do We Use Polymorphism?</a:t>
            </a:r>
          </a:p>
          <a:p>
            <a:pPr>
              <a:lnSpc>
                <a:spcPct val="110000"/>
              </a:lnSpc>
            </a:pPr>
            <a:r>
              <a:rPr lang="en-US" sz="1900" b="1" dirty="0"/>
              <a:t>Code Reusability</a:t>
            </a:r>
            <a:r>
              <a:rPr lang="en-US" sz="1900" dirty="0"/>
              <a:t> – Use a common interface for multiple implementations.</a:t>
            </a:r>
          </a:p>
          <a:p>
            <a:pPr>
              <a:lnSpc>
                <a:spcPct val="110000"/>
              </a:lnSpc>
            </a:pPr>
            <a:r>
              <a:rPr lang="en-US" sz="1900" b="1" dirty="0"/>
              <a:t>Flexibility &amp; Extensibility</a:t>
            </a:r>
            <a:r>
              <a:rPr lang="en-US" sz="1900" dirty="0"/>
              <a:t> – Modify behavior without altering existing code.</a:t>
            </a:r>
          </a:p>
          <a:p>
            <a:pPr>
              <a:lnSpc>
                <a:spcPct val="110000"/>
              </a:lnSpc>
            </a:pPr>
            <a:r>
              <a:rPr lang="en-US" sz="1900" b="1" dirty="0"/>
              <a:t>Improved Maintainability</a:t>
            </a:r>
            <a:r>
              <a:rPr lang="en-US" sz="1900" dirty="0"/>
              <a:t> – Reduces duplication and makes code cleaner.</a:t>
            </a:r>
          </a:p>
          <a:p>
            <a:pPr marL="0" indent="0">
              <a:lnSpc>
                <a:spcPct val="110000"/>
              </a:lnSpc>
              <a:buNone/>
            </a:pPr>
            <a:r>
              <a:rPr lang="en-US" sz="1900" dirty="0"/>
              <a:t>When Do We Use Polymorphism?</a:t>
            </a:r>
          </a:p>
          <a:p>
            <a:pPr marL="0" indent="0">
              <a:lnSpc>
                <a:spcPct val="110000"/>
              </a:lnSpc>
              <a:buNone/>
            </a:pPr>
            <a:r>
              <a:rPr lang="en-US" sz="1900" dirty="0"/>
              <a:t>A Payment class has a </a:t>
            </a:r>
            <a:r>
              <a:rPr lang="en-US" sz="1900" dirty="0" err="1"/>
              <a:t>ProcessPayment</a:t>
            </a:r>
            <a:r>
              <a:rPr lang="en-US" sz="1900" dirty="0"/>
              <a:t>() method. Derived classes like </a:t>
            </a:r>
            <a:r>
              <a:rPr lang="en-US" sz="1900" dirty="0" err="1"/>
              <a:t>CreditCardPayment</a:t>
            </a:r>
            <a:r>
              <a:rPr lang="en-US" sz="1900" dirty="0"/>
              <a:t> and </a:t>
            </a:r>
            <a:r>
              <a:rPr lang="en-US" sz="1900" dirty="0" err="1"/>
              <a:t>UPIPayment</a:t>
            </a:r>
            <a:r>
              <a:rPr lang="en-US" sz="1900" dirty="0"/>
              <a:t> override </a:t>
            </a:r>
            <a:r>
              <a:rPr lang="en-US" sz="1900" dirty="0" err="1"/>
              <a:t>ProcessPayment</a:t>
            </a:r>
            <a:r>
              <a:rPr lang="en-US" sz="1900" dirty="0"/>
              <a:t>() to implement specific payment logic.</a:t>
            </a:r>
          </a:p>
          <a:p>
            <a:pPr marL="0" indent="0">
              <a:lnSpc>
                <a:spcPct val="110000"/>
              </a:lnSpc>
              <a:buNone/>
            </a:pPr>
            <a:endParaRPr lang="en-US" sz="800" dirty="0"/>
          </a:p>
          <a:p>
            <a:pPr>
              <a:lnSpc>
                <a:spcPct val="110000"/>
              </a:lnSpc>
            </a:pPr>
            <a:endParaRPr lang="en-US" sz="800" dirty="0"/>
          </a:p>
          <a:p>
            <a:pPr>
              <a:lnSpc>
                <a:spcPct val="110000"/>
              </a:lnSpc>
            </a:pPr>
            <a:endParaRPr lang="en-US" sz="800" dirty="0"/>
          </a:p>
          <a:p>
            <a:pPr>
              <a:lnSpc>
                <a:spcPct val="110000"/>
              </a:lnSpc>
            </a:pPr>
            <a:endParaRPr lang="en-US" sz="800" dirty="0"/>
          </a:p>
        </p:txBody>
      </p:sp>
    </p:spTree>
    <p:extLst>
      <p:ext uri="{BB962C8B-B14F-4D97-AF65-F5344CB8AC3E}">
        <p14:creationId xmlns:p14="http://schemas.microsoft.com/office/powerpoint/2010/main" val="334131035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88</TotalTime>
  <Words>1252</Words>
  <Application>Microsoft Office PowerPoint</Application>
  <PresentationFormat>Widescreen</PresentationFormat>
  <Paragraphs>102</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Arial</vt:lpstr>
      <vt:lpstr>Gill Sans MT</vt:lpstr>
      <vt:lpstr>Gallery</vt:lpstr>
      <vt:lpstr>Agenda</vt:lpstr>
      <vt:lpstr>Object-Oriented Programming (OOP)</vt:lpstr>
      <vt:lpstr>Object</vt:lpstr>
      <vt:lpstr>Class</vt:lpstr>
      <vt:lpstr>Encapsulation</vt:lpstr>
      <vt:lpstr>Abstraction</vt:lpstr>
      <vt:lpstr>Inheritance </vt:lpstr>
      <vt:lpstr>Types of Inheritance </vt:lpstr>
      <vt:lpstr>Polymorphism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Harshini Sri</dc:creator>
  <cp:lastModifiedBy>Harshini Sri</cp:lastModifiedBy>
  <cp:revision>1</cp:revision>
  <dcterms:created xsi:type="dcterms:W3CDTF">2025-03-10T09:33:55Z</dcterms:created>
  <dcterms:modified xsi:type="dcterms:W3CDTF">2025-03-10T11:02:39Z</dcterms:modified>
</cp:coreProperties>
</file>