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7AB0-7E44-ABD6-F8E3-2F7882DE5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D9F55-29F8-9C7F-8223-8B074575F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9DBD-7F2A-470A-FB8C-1AF878D3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74779-A44C-0A2B-BF97-6C614384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44917-5957-0C3C-2D6E-0D3BA5F6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5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FA583-11B4-AA52-56FF-B801C072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BBB86A-85CB-59EB-FCFB-260C0B6E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6287B-BA72-BF64-6D1A-775F91E8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6B05-987B-50CD-EA8F-3173C4DD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DDE6-78B4-303E-D2C2-41869C47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3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990D0-D6D3-0377-E4B2-B52F2C2C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3203B-F200-7564-88AF-EA87F018E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BA88B-BA01-5E31-96DD-305ABD3D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9AD8-B45C-6CF7-9E9F-D9C13A5E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14C0-7339-C16A-4976-C89210D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2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922B-9627-2C3F-A066-EA726FBAC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5896-33BF-BE40-2EAD-9555961E6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E2D0-B6C3-546F-029D-22FC2420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7A471-2D5C-0685-D20D-B434E153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DFF3-9BC2-FD1B-1B91-78044072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4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7971-BF3E-4389-152D-09B7FAC5E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E572-759A-62E5-B8A2-14427F4B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5DF0-603C-20BE-AD68-8B99600A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7B1D0-929F-81C0-0D61-AF8AE8E0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6DA59-D4BA-788E-3065-FEAB6737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D6CA-CF72-D912-0297-0C928B86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681-52F4-993B-2FF6-4F6BE4D77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F0CA9-4C18-B6BF-3D4F-5C87CD85E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0F5A5-F13B-63E4-3987-B89B7EFF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23A95-7893-EFDF-8182-1905E793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174A5-19E4-6A45-2A83-019D398B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20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9C22-9987-7A6C-CABF-83145BA81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57F7-559C-556A-F35D-41C427535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6DCF-599D-FC5B-1AD2-4B17164B51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E48E7A-0673-75E0-5DEC-A22F24C9D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79E01-5D21-6FFB-9D12-C88085FC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86DD8-CD27-F6E2-8614-BA7F228A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D475A-6BDD-C671-7E29-17647DFC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CD535-297A-5F1C-05C5-3D815379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6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8E1D-DCF9-2E54-6E87-CC66AD5A7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260CC8-5DB5-518C-1E76-FC0B877A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618B-9FFC-9739-400A-190DE253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9C66C-CCAE-37FE-8C51-686AB47C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2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BB989-CB04-11D9-87C3-CA211A13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BCB1BF-DA7F-A2DE-0779-89AAB633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5F8D-3798-D114-EAE9-D2D54260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BE45-F0C9-7457-5ABC-72B0D5AC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D2EBA-8F48-DCEF-3EFA-79791657D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0E858-9466-8A83-EEBE-0E51F6BAB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EE696-55DA-0A5D-DE82-DC29C44D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A2DF0-BC76-47DC-6FBC-7ABA5DC5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31AC9-F8D5-68CF-AAF4-7A547379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6F8AF-64E1-FE15-306B-904E46E5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52A33-0D4F-F198-E096-E9F8A2D5D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CB874-6AD0-F855-56DE-F626CC639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67342-3239-BCDE-BAB2-456AF29C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8E03E-8EFD-AB70-7ADD-01D60632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B508D-727D-6975-AE9E-94A4B7A6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0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CAC41-3653-1A82-17FF-5A96E00C4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78B87-AE4F-7D9E-2666-976BF9391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868C6-A7BE-B403-7CE0-31526BF73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94AE3-92BC-4038-8447-4B6FC9AD542D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833E8-6B29-36CA-5D76-49CF1CF84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081FC-14BC-6F82-D7F7-75F157C1E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55F59-0BA9-409B-BE6A-F2C1031E3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27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106C01-AFBE-5B28-3FD8-C5EACFD08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5" y="841248"/>
            <a:ext cx="51296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17447-9955-B83F-3CD1-583DF600D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410" y="841247"/>
            <a:ext cx="4484536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Method Overloading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Method Overriding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Static Objects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Exception Handling(</a:t>
            </a:r>
            <a:r>
              <a:rPr lang="en-US" sz="1800" dirty="0" err="1">
                <a:solidFill>
                  <a:schemeClr val="tx2"/>
                </a:solidFill>
              </a:rPr>
              <a:t>Try,Catch,Finally,Throw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42317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15DC7-83F4-AF38-6E10-DB19A0983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Method Overloading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2A35EA1E-9150-A895-3D8A-FBD23823F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</a:rPr>
              <a:t>Method Overloading</a:t>
            </a:r>
            <a:r>
              <a:rPr lang="en-US" sz="1800" dirty="0">
                <a:solidFill>
                  <a:schemeClr val="tx2"/>
                </a:solidFill>
              </a:rPr>
              <a:t> is a form of </a:t>
            </a:r>
            <a:r>
              <a:rPr lang="en-US" sz="1800" b="1" dirty="0">
                <a:solidFill>
                  <a:schemeClr val="tx2"/>
                </a:solidFill>
              </a:rPr>
              <a:t>compile-time polymorphism</a:t>
            </a:r>
            <a:r>
              <a:rPr lang="en-US" sz="1800" dirty="0">
                <a:solidFill>
                  <a:schemeClr val="tx2"/>
                </a:solidFill>
              </a:rPr>
              <a:t> where multiple methods in the </a:t>
            </a:r>
            <a:r>
              <a:rPr lang="en-US" sz="1800" b="1" dirty="0">
                <a:solidFill>
                  <a:schemeClr val="tx2"/>
                </a:solidFill>
              </a:rPr>
              <a:t>same class</a:t>
            </a:r>
            <a:r>
              <a:rPr lang="en-US" sz="1800" dirty="0">
                <a:solidFill>
                  <a:schemeClr val="tx2"/>
                </a:solidFill>
              </a:rPr>
              <a:t> share the </a:t>
            </a:r>
            <a:r>
              <a:rPr lang="en-US" sz="1800" b="1" dirty="0">
                <a:solidFill>
                  <a:schemeClr val="tx2"/>
                </a:solidFill>
              </a:rPr>
              <a:t>same name</a:t>
            </a:r>
            <a:r>
              <a:rPr lang="en-US" sz="1800" dirty="0">
                <a:solidFill>
                  <a:schemeClr val="tx2"/>
                </a:solidFill>
              </a:rPr>
              <a:t> but differ in: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Number of parameters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Type of parameters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Order of parameters</a:t>
            </a:r>
          </a:p>
          <a:p>
            <a:r>
              <a:rPr lang="en-US" sz="1800" b="1" dirty="0">
                <a:solidFill>
                  <a:schemeClr val="tx2"/>
                </a:solidFill>
              </a:rPr>
              <a:t>Real-Time Use Case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🔹 ATM Machine — Different methods for: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Withdraw(int amount) (for cash withdrawal)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Withdraw(double amount) (for exact currency values with decimals)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Withdraw(string </a:t>
            </a:r>
            <a:r>
              <a:rPr lang="en-US" sz="1800" dirty="0" err="1">
                <a:solidFill>
                  <a:schemeClr val="tx2"/>
                </a:solidFill>
              </a:rPr>
              <a:t>currencyType</a:t>
            </a:r>
            <a:r>
              <a:rPr lang="en-US" sz="1800" dirty="0">
                <a:solidFill>
                  <a:schemeClr val="tx2"/>
                </a:solidFill>
              </a:rPr>
              <a:t>, double amount) (for multi-currency withdrawal)</a:t>
            </a:r>
          </a:p>
        </p:txBody>
      </p:sp>
    </p:spTree>
    <p:extLst>
      <p:ext uri="{BB962C8B-B14F-4D97-AF65-F5344CB8AC3E}">
        <p14:creationId xmlns:p14="http://schemas.microsoft.com/office/powerpoint/2010/main" val="417288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A493DC-8043-1254-7018-0A8D871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Method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AEC8-6352-3D00-1119-DA0E49D4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b="1">
                <a:solidFill>
                  <a:schemeClr val="tx2"/>
                </a:solidFill>
              </a:rPr>
              <a:t>Method Overriding </a:t>
            </a:r>
            <a:r>
              <a:rPr lang="en-US" sz="1500">
                <a:solidFill>
                  <a:schemeClr val="tx2"/>
                </a:solidFill>
              </a:rPr>
              <a:t>is a form of </a:t>
            </a:r>
            <a:r>
              <a:rPr lang="en-US" sz="1500" b="1">
                <a:solidFill>
                  <a:schemeClr val="tx2"/>
                </a:solidFill>
              </a:rPr>
              <a:t>runtime polymorphism</a:t>
            </a:r>
            <a:r>
              <a:rPr lang="en-US" sz="1500">
                <a:solidFill>
                  <a:schemeClr val="tx2"/>
                </a:solidFill>
              </a:rPr>
              <a:t> where a base class method is redefined in a derived class using the override keyword.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To achieve method overriding, the following conditions must be met: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✅ The base class method must be marked with the virtual keyword.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✅ The derived class method must use the override keyword.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✅ Both methods must have the same name, same return type, and same parameter list.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tx2"/>
                </a:solidFill>
              </a:rPr>
              <a:t>Real-Time Use Case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🔹 Payment System: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ProcessPayment() method in a Payment base class.</a:t>
            </a:r>
          </a:p>
          <a:p>
            <a:pPr lvl="1"/>
            <a:r>
              <a:rPr lang="en-US" sz="1500">
                <a:solidFill>
                  <a:schemeClr val="tx2"/>
                </a:solidFill>
              </a:rPr>
              <a:t>Derived classes like CreditCardPayment, PayPalPayment, and UPIPayment can override this method with their specific logic.</a:t>
            </a:r>
          </a:p>
        </p:txBody>
      </p:sp>
    </p:spTree>
    <p:extLst>
      <p:ext uri="{BB962C8B-B14F-4D97-AF65-F5344CB8AC3E}">
        <p14:creationId xmlns:p14="http://schemas.microsoft.com/office/powerpoint/2010/main" val="6254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31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7C1351-CDAC-96B3-00CD-4E32B9F5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Static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69CC-CDA2-BBEA-6CEE-12B28FAF6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In C#, a static object is an instance of a static class or a class with only static members. Unlike regular objects, static objects are: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✅ Created once in memory and shared across the entire application.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✅ Associated with the class itself, not with an instance.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✅ Cannot be instantiated using the new keyword.</a:t>
            </a:r>
          </a:p>
          <a:p>
            <a:pPr marL="0" indent="0">
              <a:buNone/>
            </a:pPr>
            <a:r>
              <a:rPr lang="en-US" sz="1500">
                <a:solidFill>
                  <a:schemeClr val="tx2"/>
                </a:solidFill>
              </a:rPr>
              <a:t>Key Rules for Static Classes and Members</a:t>
            </a:r>
          </a:p>
          <a:p>
            <a:r>
              <a:rPr lang="en-US" sz="1500">
                <a:solidFill>
                  <a:schemeClr val="tx2"/>
                </a:solidFill>
              </a:rPr>
              <a:t>Static Class: Declared using the static keyword. It can only contain static members.</a:t>
            </a:r>
          </a:p>
          <a:p>
            <a:r>
              <a:rPr lang="en-US" sz="1500">
                <a:solidFill>
                  <a:schemeClr val="tx2"/>
                </a:solidFill>
              </a:rPr>
              <a:t>Static Members: Belong to the class rather than an instance.</a:t>
            </a:r>
          </a:p>
          <a:p>
            <a:r>
              <a:rPr lang="en-US" sz="1500">
                <a:solidFill>
                  <a:schemeClr val="tx2"/>
                </a:solidFill>
              </a:rPr>
              <a:t>No Object Creation: Static classes cannot be instantiated.</a:t>
            </a:r>
          </a:p>
          <a:p>
            <a:r>
              <a:rPr lang="en-US" sz="1500">
                <a:solidFill>
                  <a:schemeClr val="tx2"/>
                </a:solidFill>
              </a:rPr>
              <a:t>Direct Access: Access static members using the class name itself.</a:t>
            </a:r>
          </a:p>
        </p:txBody>
      </p:sp>
    </p:spTree>
    <p:extLst>
      <p:ext uri="{BB962C8B-B14F-4D97-AF65-F5344CB8AC3E}">
        <p14:creationId xmlns:p14="http://schemas.microsoft.com/office/powerpoint/2010/main" val="282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5039F0-4C50-4AC6-572D-C5012484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B86C-82D0-69D4-1B95-CBD392C7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>
                <a:solidFill>
                  <a:schemeClr val="tx2"/>
                </a:solidFill>
              </a:rPr>
              <a:t>Exception Handling </a:t>
            </a:r>
            <a:r>
              <a:rPr lang="en-US" sz="1300" dirty="0">
                <a:solidFill>
                  <a:schemeClr val="tx2"/>
                </a:solidFill>
              </a:rPr>
              <a:t>is a mechanism to handle runtime errors gracefully without crashing the program. C# provides four key keywords for this: try, catch, finally, and throw.</a:t>
            </a:r>
          </a:p>
          <a:p>
            <a:pPr marL="514350" indent="-514350">
              <a:buAutoNum type="arabicPeriod"/>
            </a:pPr>
            <a:r>
              <a:rPr lang="en-US" sz="1300" dirty="0">
                <a:solidFill>
                  <a:schemeClr val="tx2"/>
                </a:solidFill>
              </a:rPr>
              <a:t>try Keyword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try block contains the code that may potentially throw an exception.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If an exception occurs inside the try block, the control is transferred to the catch block.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Without a try block, exceptions may terminate the program abruptly.</a:t>
            </a:r>
          </a:p>
          <a:p>
            <a:pPr marL="514350" indent="-514350">
              <a:buAutoNum type="arabicPeriod" startAt="2"/>
            </a:pPr>
            <a:r>
              <a:rPr lang="en-US" sz="1300" dirty="0">
                <a:solidFill>
                  <a:schemeClr val="tx2"/>
                </a:solidFill>
              </a:rPr>
              <a:t>catch Keyword 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catch block handles exceptions raised from the try block.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You can define multiple catch blocks for different exception types.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catch block prevents unexpected program crashes by providing alternative logic. </a:t>
            </a:r>
          </a:p>
          <a:p>
            <a:pPr marL="514350" indent="-514350">
              <a:buAutoNum type="arabicPeriod" startAt="3"/>
            </a:pPr>
            <a:r>
              <a:rPr lang="en-US" sz="1300" dirty="0">
                <a:solidFill>
                  <a:schemeClr val="tx2"/>
                </a:solidFill>
              </a:rPr>
              <a:t>finally Keyword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The finally block is executed regardless of whether an exception occurs or not.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Commonly used to release resources like file handles, database connections, etc.</a:t>
            </a:r>
          </a:p>
          <a:p>
            <a:pPr lvl="1"/>
            <a:r>
              <a:rPr lang="en-US" sz="1300" dirty="0">
                <a:solidFill>
                  <a:schemeClr val="tx2"/>
                </a:solidFill>
              </a:rPr>
              <a:t>Ensures cleanup code always runs.</a:t>
            </a:r>
          </a:p>
          <a:p>
            <a:pPr marL="457200" lvl="1" indent="0">
              <a:buNone/>
            </a:pPr>
            <a:endParaRPr lang="en-US" sz="13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1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09115B9-5BFD-478D-9C87-29ADB3AF1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57F946-2E03-4DE1-91F8-25BEDC66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-2"/>
            <a:ext cx="3468234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598881B-E007-4AAF-BA50-0AD618219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87A6DD9E-16A5-46AE-A522-D46D6BEDF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C115-56B3-C6A6-D1F8-1C8D5C00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068" y="841247"/>
            <a:ext cx="6877878" cy="5120640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 startAt="4"/>
            </a:pPr>
            <a:r>
              <a:rPr lang="en-US" sz="1800" dirty="0">
                <a:solidFill>
                  <a:schemeClr val="tx2"/>
                </a:solidFill>
              </a:rPr>
              <a:t>throw Keyword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throw keyword is used to explicitly raise an exception.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It can be used within try, catch, or custom methods to generate exceptions manually.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Commonly used for custom error conditions.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Real-Time Use Cases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🔹 File Handling: Ensuring files are closed even if an error occurs.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🔹 Database Transactions: Rolling back changes if an error interrupts the process.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🔹 API Calls: Handling network failures or timeout errors.</a:t>
            </a:r>
          </a:p>
        </p:txBody>
      </p:sp>
    </p:spTree>
    <p:extLst>
      <p:ext uri="{BB962C8B-B14F-4D97-AF65-F5344CB8AC3E}">
        <p14:creationId xmlns:p14="http://schemas.microsoft.com/office/powerpoint/2010/main" val="9676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02E583-501A-FEDF-5EEA-00CDC7F8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5129600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AE4D-2D8A-43AC-3CD9-9F83ED0C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4410" y="841247"/>
            <a:ext cx="4484536" cy="53400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An </a:t>
            </a:r>
            <a:r>
              <a:rPr lang="en-US" sz="1500" b="1" dirty="0">
                <a:solidFill>
                  <a:schemeClr val="tx2"/>
                </a:solidFill>
              </a:rPr>
              <a:t>array</a:t>
            </a:r>
            <a:r>
              <a:rPr lang="en-US" sz="1500" dirty="0">
                <a:solidFill>
                  <a:schemeClr val="tx2"/>
                </a:solidFill>
              </a:rPr>
              <a:t> is a </a:t>
            </a:r>
            <a:r>
              <a:rPr lang="en-US" sz="1500" b="1" dirty="0">
                <a:solidFill>
                  <a:schemeClr val="tx2"/>
                </a:solidFill>
              </a:rPr>
              <a:t>collection of elements</a:t>
            </a:r>
            <a:r>
              <a:rPr lang="en-US" sz="1500" dirty="0">
                <a:solidFill>
                  <a:schemeClr val="tx2"/>
                </a:solidFill>
              </a:rPr>
              <a:t> that are stored in </a:t>
            </a:r>
            <a:r>
              <a:rPr lang="en-US" sz="1500" b="1" dirty="0">
                <a:solidFill>
                  <a:schemeClr val="tx2"/>
                </a:solidFill>
              </a:rPr>
              <a:t>contiguous memory locations</a:t>
            </a:r>
            <a:r>
              <a:rPr lang="en-US" sz="1500" dirty="0">
                <a:solidFill>
                  <a:schemeClr val="tx2"/>
                </a:solidFill>
              </a:rPr>
              <a:t>. Each element is accessed using its </a:t>
            </a:r>
            <a:r>
              <a:rPr lang="en-US" sz="1500" b="1" dirty="0">
                <a:solidFill>
                  <a:schemeClr val="tx2"/>
                </a:solidFill>
              </a:rPr>
              <a:t>index</a:t>
            </a:r>
            <a:r>
              <a:rPr lang="en-US" sz="1500" dirty="0">
                <a:solidFill>
                  <a:schemeClr val="tx2"/>
                </a:solidFill>
              </a:rPr>
              <a:t>, which starts from </a:t>
            </a:r>
            <a:r>
              <a:rPr lang="en-US" sz="1500" b="1" dirty="0">
                <a:solidFill>
                  <a:schemeClr val="tx2"/>
                </a:solidFill>
              </a:rPr>
              <a:t>0</a:t>
            </a:r>
            <a:r>
              <a:rPr lang="en-US" sz="1500" dirty="0">
                <a:solidFill>
                  <a:schemeClr val="tx2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Key Characteristics of Arrays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✅ Can store multiple values of the same data type.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✅ The size of the array is fixed once declared.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✅ Elements are accessed using index values.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Syntax of Array Declaration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tx2"/>
                </a:solidFill>
              </a:rPr>
              <a:t>dataType</a:t>
            </a:r>
            <a:r>
              <a:rPr lang="en-US" sz="1500" dirty="0">
                <a:solidFill>
                  <a:schemeClr val="tx2"/>
                </a:solidFill>
              </a:rPr>
              <a:t>[] </a:t>
            </a:r>
            <a:r>
              <a:rPr lang="en-US" sz="1500" dirty="0" err="1">
                <a:solidFill>
                  <a:schemeClr val="tx2"/>
                </a:solidFill>
              </a:rPr>
              <a:t>arrayName</a:t>
            </a:r>
            <a:r>
              <a:rPr lang="en-US" sz="1500" dirty="0">
                <a:solidFill>
                  <a:schemeClr val="tx2"/>
                </a:solidFill>
              </a:rPr>
              <a:t> = new </a:t>
            </a:r>
            <a:r>
              <a:rPr lang="en-US" sz="1500" dirty="0" err="1">
                <a:solidFill>
                  <a:schemeClr val="tx2"/>
                </a:solidFill>
              </a:rPr>
              <a:t>dataType</a:t>
            </a:r>
            <a:r>
              <a:rPr lang="en-US" sz="1500" dirty="0">
                <a:solidFill>
                  <a:schemeClr val="tx2"/>
                </a:solidFill>
              </a:rPr>
              <a:t>[size];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2"/>
                </a:solidFill>
              </a:rPr>
              <a:t>Real-Time Use Cases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🔹 Employee Management System: Storing employee salaries.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🔹 Shopping Cart: Managing a list of product prices.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</a:rPr>
              <a:t>🔹 Temperature Monitoring System: Tracking daily temperature readings.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5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12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680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Agenda</vt:lpstr>
      <vt:lpstr>Method Overloading</vt:lpstr>
      <vt:lpstr>Method Overriding</vt:lpstr>
      <vt:lpstr>Static Objects</vt:lpstr>
      <vt:lpstr>Exception Handling</vt:lpstr>
      <vt:lpstr>PowerPoint Presentation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Harshini Sri</dc:creator>
  <cp:lastModifiedBy>Harshini Sri</cp:lastModifiedBy>
  <cp:revision>1</cp:revision>
  <dcterms:created xsi:type="dcterms:W3CDTF">2025-03-11T11:52:35Z</dcterms:created>
  <dcterms:modified xsi:type="dcterms:W3CDTF">2025-03-12T02:00:56Z</dcterms:modified>
</cp:coreProperties>
</file>