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application’s UI behaves as expected.</a:t>
            </a:r>
          </a:p>
          <a:p>
            <a:r>
              <a:t>• Focuses on verifying user interactions, visual elements, and workflows.</a:t>
            </a:r>
          </a:p>
          <a:p>
            <a:r>
              <a:t>• Key Benefits:</a:t>
            </a:r>
          </a:p>
          <a:p>
            <a:r>
              <a:t>  - Faster feedback</a:t>
            </a:r>
          </a:p>
          <a:p>
            <a:r>
              <a:t>  - Improved test coverage</a:t>
            </a:r>
          </a:p>
          <a:p>
            <a:r>
              <a:t>  - Reliable and consistent results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Sharing Data Between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ScenarioContext is used to share data.</a:t>
            </a:r>
          </a:p>
          <a:p>
            <a:r>
              <a:t>• Example:</a:t>
            </a:r>
          </a:p>
          <a:p>
            <a:r>
              <a:t>ScenarioContext["username"] = "testuser";</a:t>
            </a:r>
          </a:p>
          <a:p>
            <a:r>
              <a:t>string username = ScenarioContext["username"] as string;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Hooks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Hooks manage setup and teardown logic.</a:t>
            </a:r>
          </a:p>
          <a:p>
            <a:r>
              <a:t>• Example:</a:t>
            </a:r>
          </a:p>
          <a:p>
            <a:r>
              <a:t>[BeforeScenario] public void Setup() {}</a:t>
            </a:r>
          </a:p>
          <a:p>
            <a:r>
              <a:t>[AfterScenario] public void Cleanup() {}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Scope and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[Scope] restricts bindings to specific tags.</a:t>
            </a:r>
          </a:p>
          <a:p>
            <a:r>
              <a:t>• [Order] defines execution order for hooks.</a:t>
            </a:r>
          </a:p>
          <a:p>
            <a:r>
              <a:t>[BeforeScenario(Order = 1)] public void FirstStep() {}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Fluent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better readability for assertions.</a:t>
            </a:r>
          </a:p>
          <a:p>
            <a:r>
              <a:t>• Example:</a:t>
            </a:r>
          </a:p>
          <a:p>
            <a:r>
              <a:t>result.Should().BeTrue();</a:t>
            </a:r>
          </a:p>
          <a:p>
            <a:r>
              <a:t>value.Should().BeGreaterThan(10);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Layer - 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Tools for executing tests:</a:t>
            </a:r>
          </a:p>
          <a:p>
            <a:r>
              <a:t>  - MSTest</a:t>
            </a:r>
          </a:p>
          <a:p>
            <a:r>
              <a:t>  - NUnit</a:t>
            </a:r>
          </a:p>
          <a:p>
            <a:r>
              <a:t>  - SpecFlow Runner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Layer - Microsoft.NET.Test.Sdk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Essential package for test execution.</a:t>
            </a:r>
          </a:p>
          <a:p>
            <a:r>
              <a:t>• Add via NuGet:</a:t>
            </a:r>
          </a:p>
          <a:p>
            <a:r>
              <a:t>`Install-Package Microsoft.NET.Test.Sdk`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Layer - Pickles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Generates living documentation from feature files.</a:t>
            </a:r>
          </a:p>
          <a:p>
            <a:r>
              <a:t>• Provides clear visual test reports.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Adaptation Layer - 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Tools:</a:t>
            </a:r>
          </a:p>
          <a:p>
            <a:r>
              <a:t>  - Selenium WebDriver</a:t>
            </a:r>
          </a:p>
          <a:p>
            <a:r>
              <a:t>  - Selenium Grid</a:t>
            </a:r>
          </a:p>
          <a:p>
            <a:r>
              <a:t>  - Page Object Model (POM)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Adaptation Layer - Selenium WebDriver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Automates browser interactions.</a:t>
            </a:r>
          </a:p>
          <a:p>
            <a:r>
              <a:t>• Example:</a:t>
            </a:r>
          </a:p>
          <a:p>
            <a:r>
              <a:t>IWebDriver driver = new ChromeDriver();</a:t>
            </a:r>
          </a:p>
          <a:p>
            <a:r>
              <a:t>driver.Navigate().GoToUrl("https://example.com");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for UI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• Managed via `.</a:t>
            </a:r>
            <a:r>
              <a:rPr dirty="0" err="1"/>
              <a:t>json</a:t>
            </a:r>
            <a:r>
              <a:rPr dirty="0"/>
              <a:t>` files, environment variables, or command-line arguments.</a:t>
            </a:r>
          </a:p>
          <a:p>
            <a:r>
              <a:rPr dirty="0"/>
              <a:t>• Example Configuration:</a:t>
            </a:r>
          </a:p>
          <a:p>
            <a:pPr marL="0" indent="0">
              <a:buNone/>
            </a:pPr>
            <a:r>
              <a:rPr dirty="0"/>
              <a:t>{</a:t>
            </a:r>
          </a:p>
          <a:p>
            <a:pPr marL="0" indent="0">
              <a:buNone/>
            </a:pPr>
            <a:r>
              <a:rPr dirty="0"/>
              <a:t>   "Environment": "PROD",</a:t>
            </a:r>
          </a:p>
          <a:p>
            <a:pPr marL="0" indent="0">
              <a:buNone/>
            </a:pPr>
            <a:r>
              <a:rPr dirty="0"/>
              <a:t>   "</a:t>
            </a:r>
            <a:r>
              <a:rPr dirty="0" err="1"/>
              <a:t>SeleniumUrl</a:t>
            </a:r>
            <a:r>
              <a:rPr dirty="0"/>
              <a:t>": "http://localhost:4444/wd/hub",</a:t>
            </a:r>
          </a:p>
          <a:p>
            <a:pPr marL="0" indent="0">
              <a:buNone/>
            </a:pPr>
            <a:r>
              <a:rPr dirty="0"/>
              <a:t>   "</a:t>
            </a:r>
            <a:r>
              <a:rPr dirty="0" err="1"/>
              <a:t>BrowserType</a:t>
            </a:r>
            <a:r>
              <a:rPr dirty="0"/>
              <a:t>": "CHROME"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8DA-8824-FA2E-AD8A-3783099D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689C-0A23-514F-AE5E-195AAF1E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Efficiency</a:t>
            </a:r>
            <a:r>
              <a:rPr lang="en-US" dirty="0"/>
              <a:t>: Automated tests run faster than manual testing, saving time and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Accuracy</a:t>
            </a:r>
            <a:r>
              <a:rPr lang="en-US" dirty="0"/>
              <a:t>: Automation reduces human error by following predefined steps consistently.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Reusability</a:t>
            </a:r>
            <a:r>
              <a:rPr lang="en-US" dirty="0"/>
              <a:t>: Test scripts can be reused across multiple test cycles.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Coverage</a:t>
            </a:r>
            <a:r>
              <a:rPr lang="en-US" dirty="0"/>
              <a:t>: Automation allows testing of complex scenarios and increases test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Bug Detection</a:t>
            </a:r>
            <a:r>
              <a:rPr lang="en-US" dirty="0"/>
              <a:t>: Automated tests can be run frequently, detecting issues early in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484195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Management for UI Test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SpecSync syncs SpecFlow feature files with Azure DevOps Test Plans.</a:t>
            </a:r>
          </a:p>
          <a:p>
            <a:r>
              <a:t>• Ensures traceability between tests and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C628-A886-DBF1-82CA-1B634721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Automate?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F27-4372-3040-112A-E7AF8CECF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Repetitive Tests</a:t>
            </a:r>
            <a:r>
              <a:rPr lang="en-US" dirty="0"/>
              <a:t>: Regression tests, smoke tests, and sanity checks.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Data-Driven Tests</a:t>
            </a:r>
            <a:r>
              <a:rPr lang="en-US" dirty="0"/>
              <a:t>: Tests with multiple data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Critical Business Flows</a:t>
            </a:r>
            <a:r>
              <a:rPr lang="en-US" dirty="0"/>
              <a:t>: High-risk areas of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Scenarios</a:t>
            </a:r>
            <a:r>
              <a:rPr lang="en-US" dirty="0"/>
              <a:t>: Scenarios that are difficult to test manually.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44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3733-80A4-E591-762A-3276930D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Test Automation?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0C2B-43E4-7F9F-9151-B782C7B2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 the Right Tools</a:t>
            </a:r>
            <a:r>
              <a:rPr lang="en-US" dirty="0"/>
              <a:t>: Choose tools like Selenium, </a:t>
            </a:r>
            <a:r>
              <a:rPr lang="en-US" dirty="0" err="1"/>
              <a:t>SpecFlow</a:t>
            </a:r>
            <a:r>
              <a:rPr lang="en-US" dirty="0"/>
              <a:t>, and </a:t>
            </a:r>
            <a:r>
              <a:rPr lang="en-US" dirty="0" err="1"/>
              <a:t>NUnit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Framework Design</a:t>
            </a:r>
            <a:r>
              <a:rPr lang="en-US" dirty="0"/>
              <a:t>: Build a structured framework with layers like Test Definition, Execution, and Adaptation.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Best Practices</a:t>
            </a:r>
            <a:r>
              <a:rPr lang="en-US" dirty="0"/>
              <a:t>: Follow SOLID principles, maintain reusable code, and implement logging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Integration</a:t>
            </a:r>
            <a:r>
              <a:rPr lang="en-US" dirty="0"/>
              <a:t>: Integrate automated tests into CI/CD pipelines.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EDE1-CC2A-3890-79C9-D875541D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F377-5847-24F6-B5E4-A7DC20E7B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 on UI Behavior</a:t>
            </a:r>
            <a:r>
              <a:rPr lang="en-US" dirty="0"/>
              <a:t>: Ensure UI responsiveness, layout consistency, and element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  <a:r>
              <a:rPr lang="en-US" dirty="0"/>
              <a:t>: Selenium, </a:t>
            </a:r>
            <a:r>
              <a:rPr lang="en-US" dirty="0" err="1"/>
              <a:t>SpecFlow</a:t>
            </a:r>
            <a:r>
              <a:rPr lang="en-US" dirty="0"/>
              <a:t>, </a:t>
            </a:r>
            <a:r>
              <a:rPr lang="en-US" dirty="0" err="1"/>
              <a:t>NUnit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1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Technologies:</a:t>
            </a:r>
          </a:p>
          <a:p>
            <a:r>
              <a:t>  - SpecFlow</a:t>
            </a:r>
          </a:p>
          <a:p>
            <a:r>
              <a:t>  - Gherkin Syntax</a:t>
            </a:r>
          </a:p>
          <a:p>
            <a:r>
              <a:t>  - Visual Studio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SpecFlow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SpecFlow enables Behavior-Driven Development (BDD).</a:t>
            </a:r>
          </a:p>
          <a:p>
            <a:r>
              <a:t>• Uses Gherkin syntax to write feature files.</a:t>
            </a:r>
          </a:p>
          <a:p>
            <a:r>
              <a:t>• Integrates with Selenium for automated UI testing.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Binding 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Step definitions connect Gherkin steps to code.</a:t>
            </a:r>
          </a:p>
          <a:p>
            <a:pPr marL="0" indent="0">
              <a:buNone/>
            </a:pPr>
            <a:r>
              <a:rPr dirty="0"/>
              <a:t>• Example Code:</a:t>
            </a:r>
          </a:p>
          <a:p>
            <a:pPr marL="0" indent="0">
              <a:buNone/>
            </a:pPr>
            <a:r>
              <a:rPr dirty="0"/>
              <a:t>[Binding]</a:t>
            </a:r>
          </a:p>
          <a:p>
            <a:pPr marL="0" indent="0">
              <a:buNone/>
            </a:pPr>
            <a:r>
              <a:rPr dirty="0"/>
              <a:t>public class </a:t>
            </a:r>
            <a:r>
              <a:rPr dirty="0" err="1"/>
              <a:t>LoginSteps</a:t>
            </a:r>
            <a:endParaRPr dirty="0"/>
          </a:p>
          <a:p>
            <a:pPr marL="0" indent="0">
              <a:buNone/>
            </a:pPr>
            <a:r>
              <a:rPr dirty="0"/>
              <a:t>{</a:t>
            </a:r>
          </a:p>
          <a:p>
            <a:pPr marL="0" indent="0">
              <a:buNone/>
            </a:pPr>
            <a:r>
              <a:rPr dirty="0"/>
              <a:t>    [Given(@"I am on the login page")]</a:t>
            </a:r>
          </a:p>
          <a:p>
            <a:pPr marL="0" indent="0">
              <a:buNone/>
            </a:pPr>
            <a:r>
              <a:rPr dirty="0"/>
              <a:t>    public void </a:t>
            </a:r>
            <a:r>
              <a:rPr dirty="0" err="1"/>
              <a:t>GivenIAmOnLoginPage</a:t>
            </a:r>
            <a:r>
              <a:rPr dirty="0"/>
              <a:t>() {}</a:t>
            </a:r>
          </a:p>
          <a:p>
            <a:pPr marL="0" indent="0">
              <a:buNone/>
            </a:pPr>
            <a:r>
              <a:rPr dirty="0"/>
              <a:t>    [When(@"I type '([^']*)' in the E-mail textbox")]</a:t>
            </a:r>
          </a:p>
          <a:p>
            <a:pPr marL="0" indent="0">
              <a:buNone/>
            </a:pPr>
            <a:r>
              <a:rPr dirty="0"/>
              <a:t>    public void </a:t>
            </a:r>
            <a:r>
              <a:rPr dirty="0" err="1"/>
              <a:t>WhenITypeEmail</a:t>
            </a:r>
            <a:r>
              <a:rPr dirty="0"/>
              <a:t>(string email) {}</a:t>
            </a:r>
          </a:p>
          <a:p>
            <a:pPr marL="0" indent="0">
              <a:buNone/>
            </a:pPr>
            <a:r>
              <a:rPr dirty="0"/>
              <a:t>    [Then(@"I become logged in")]</a:t>
            </a:r>
          </a:p>
          <a:p>
            <a:pPr marL="0" indent="0">
              <a:buNone/>
            </a:pPr>
            <a:r>
              <a:rPr dirty="0"/>
              <a:t>    public void </a:t>
            </a:r>
            <a:r>
              <a:rPr dirty="0" err="1"/>
              <a:t>ThenIBecomeLoggedIn</a:t>
            </a:r>
            <a:r>
              <a:rPr dirty="0"/>
              <a:t>() {}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Definition Layer - Generating Code Behind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Code-behind files are auto-generated from feature files.</a:t>
            </a:r>
          </a:p>
          <a:p>
            <a:r>
              <a:t>• Run `SpecFlow: Generate Step Definitions` in Visual Studio to create these files.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784</Words>
  <Application>Microsoft Office PowerPoint</Application>
  <PresentationFormat>On-screen Show (4:3)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UI Test Automation</vt:lpstr>
      <vt:lpstr>Why Automate?</vt:lpstr>
      <vt:lpstr>What to Automate?</vt:lpstr>
      <vt:lpstr>How to Build Test Automation?</vt:lpstr>
      <vt:lpstr>UI Test Automation</vt:lpstr>
      <vt:lpstr>Test Definition Layer - Technologies and Tools</vt:lpstr>
      <vt:lpstr>Test Definition Layer - SpecFlow</vt:lpstr>
      <vt:lpstr>Test Definition Layer - Binding the Steps</vt:lpstr>
      <vt:lpstr>Test Definition Layer - Generating Code Behind Files</vt:lpstr>
      <vt:lpstr>Test Definition Layer - Sharing Data Between Bindings</vt:lpstr>
      <vt:lpstr>Test Definition Layer - Hooks</vt:lpstr>
      <vt:lpstr>Test Definition Layer - Scope and Order</vt:lpstr>
      <vt:lpstr>Test Definition Layer - Fluent Assertions</vt:lpstr>
      <vt:lpstr>Test Execution Layer - Technologies and Tools</vt:lpstr>
      <vt:lpstr>Test Execution Layer - Microsoft.NET.Test.Sdk</vt:lpstr>
      <vt:lpstr>Test Execution Layer - Pickles</vt:lpstr>
      <vt:lpstr>Test Adaptation Layer - Technologies and Tools</vt:lpstr>
      <vt:lpstr>Test Adaptation Layer - Selenium WebDriver</vt:lpstr>
      <vt:lpstr>Configuration Management for UI Test Automation</vt:lpstr>
      <vt:lpstr>Test Management for UI Test Automation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Harshini Sri</dc:creator>
  <cp:keywords/>
  <dc:description>generated using python-pptx</dc:description>
  <cp:lastModifiedBy>Harshini Sri</cp:lastModifiedBy>
  <cp:revision>2</cp:revision>
  <dcterms:created xsi:type="dcterms:W3CDTF">2013-01-27T09:14:16Z</dcterms:created>
  <dcterms:modified xsi:type="dcterms:W3CDTF">2025-03-20T06:18:08Z</dcterms:modified>
  <cp:category/>
</cp:coreProperties>
</file>