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284E427A-3D55-4303-BF80-6455036E1DE7}" styleName="Themed Style 1 - Accent 2">
    <a:tblBg>
      <a:fillRef idx="2">
        <a:schemeClr val="accent2"/>
      </a:fillRef>
      <a:effectRef idx="1">
        <a:schemeClr val="accent2"/>
      </a:effectRef>
    </a:tblBg>
    <a:wholeTbl>
      <a:tcTxStyle>
        <a:fontRef idx="minor">
          <a:scrgbClr b="0" g="0" r="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b="0" g="0" r="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D33F0-1B10-40CA-BA90-91E00970945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180932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D33F0-1B10-40CA-BA90-91E00970945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75044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D33F0-1B10-40CA-BA90-91E00970945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385158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D33F0-1B10-40CA-BA90-91E00970945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196201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D33F0-1B10-40CA-BA90-91E00970945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232944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D33F0-1B10-40CA-BA90-91E00970945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269026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D33F0-1B10-40CA-BA90-91E00970945D}" type="datetimeFigureOut">
              <a:rPr lang="en-IN" smtClean="0"/>
              <a:t>27-12-2023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234866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D33F0-1B10-40CA-BA90-91E00970945D}" type="datetimeFigureOut">
              <a:rPr lang="en-IN" smtClean="0"/>
              <a:t>27-12-2023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141544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D33F0-1B10-40CA-BA90-91E00970945D}" type="datetimeFigureOut">
              <a:rPr lang="en-IN" smtClean="0"/>
              <a:t>27-12-2023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418580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D33F0-1B10-40CA-BA90-91E00970945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179010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D33F0-1B10-40CA-BA90-91E00970945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F1577-0B62-47AA-B653-23CDF486B480}" type="slidenum">
              <a:rPr lang="en-IN" smtClean="0"/>
              <a:t>‹#›</a:t>
            </a:fld>
            <a:endParaRPr lang="en-IN"/>
          </a:p>
        </p:txBody>
      </p:sp>
    </p:spTree>
    <p:extLst>
      <p:ext uri="{BB962C8B-B14F-4D97-AF65-F5344CB8AC3E}">
        <p14:creationId xmlns:p14="http://schemas.microsoft.com/office/powerpoint/2010/main" val="279871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D33F0-1B10-40CA-BA90-91E00970945D}" type="datetimeFigureOut">
              <a:rPr lang="en-IN" smtClean="0"/>
              <a:t>27-12-2023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F1577-0B62-47AA-B653-23CDF486B480}" type="slidenum">
              <a:rPr lang="en-IN" smtClean="0"/>
              <a:t>‹#›</a:t>
            </a:fld>
            <a:endParaRPr lang="en-IN"/>
          </a:p>
        </p:txBody>
      </p:sp>
    </p:spTree>
    <p:extLst>
      <p:ext uri="{BB962C8B-B14F-4D97-AF65-F5344CB8AC3E}">
        <p14:creationId xmlns:p14="http://schemas.microsoft.com/office/powerpoint/2010/main" val="49180041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D521-A56B-1BCB-3ECC-2DC2134B4035}"/>
              </a:ext>
            </a:extLst>
          </p:cNvPr>
          <p:cNvSpPr>
            <a:spLocks noGrp="1"/>
          </p:cNvSpPr>
          <p:nvPr>
            <p:ph type="ctrTitle"/>
          </p:nvPr>
        </p:nvSpPr>
        <p:spPr>
          <a:xfrm>
            <a:off x="1524000" y="349624"/>
            <a:ext cx="9144000" cy="833717"/>
          </a:xfrm>
        </p:spPr>
        <p:txBody>
          <a:bodyPr>
            <a:normAutofit fontScale="90000"/>
          </a:bodyPr>
          <a:lstStyle/>
          <a:p>
            <a:r>
              <a:rPr lang="en-US" u="sng" dirty="0"/>
              <a:t>INSTAGRAM ANALYTCS</a:t>
            </a:r>
            <a:endParaRPr lang="en-IN" u="sng" dirty="0"/>
          </a:p>
        </p:txBody>
      </p:sp>
      <p:sp>
        <p:nvSpPr>
          <p:cNvPr id="3" name="Subtitle 2">
            <a:extLst>
              <a:ext uri="{FF2B5EF4-FFF2-40B4-BE49-F238E27FC236}">
                <a16:creationId xmlns:a16="http://schemas.microsoft.com/office/drawing/2014/main" id="{49B4BCC0-B9DD-3EC4-073A-9B1E2B9760BD}"/>
              </a:ext>
            </a:extLst>
          </p:cNvPr>
          <p:cNvSpPr>
            <a:spLocks noGrp="1"/>
          </p:cNvSpPr>
          <p:nvPr>
            <p:ph type="subTitle" idx="1"/>
          </p:nvPr>
        </p:nvSpPr>
        <p:spPr>
          <a:xfrm>
            <a:off x="627529" y="1183341"/>
            <a:ext cx="11026589" cy="5325035"/>
          </a:xfrm>
        </p:spPr>
        <p:txBody>
          <a:bodyPr>
            <a:normAutofit lnSpcReduction="10000"/>
          </a:bodyPr>
          <a:lstStyle/>
          <a:p>
            <a:pPr algn="l"/>
            <a:r>
              <a:rPr lang="en-US" u="sng" dirty="0">
                <a:solidFill>
                  <a:schemeClr val="accent1">
                    <a:lumMod val="40000"/>
                    <a:lumOff val="60000"/>
                  </a:schemeClr>
                </a:solidFill>
                <a:latin typeface="Red Hat Display"/>
              </a:rPr>
              <a:t>PROJECT DESCRIPTION: </a:t>
            </a:r>
            <a:r>
              <a:rPr lang="en-US" i="0" dirty="0">
                <a:effectLst/>
                <a:latin typeface="Red Hat Display"/>
              </a:rPr>
              <a:t>Instagram Analytics uses key metrics like engagement, reach, and content interactions to allow you to track your performance, learn more about your audience, and analyze events. </a:t>
            </a:r>
          </a:p>
          <a:p>
            <a:pPr algn="l"/>
            <a:r>
              <a:rPr lang="en-US" i="0" dirty="0">
                <a:effectLst/>
                <a:latin typeface="Red Hat Display"/>
              </a:rPr>
              <a:t>Without this, you are essentially working in the dark when it comes to creating quality</a:t>
            </a:r>
          </a:p>
          <a:p>
            <a:pPr algn="l"/>
            <a:r>
              <a:rPr lang="en-US" i="0" dirty="0">
                <a:effectLst/>
                <a:latin typeface="Red Hat Display"/>
              </a:rPr>
              <a:t>content that promotes your brand or company.</a:t>
            </a:r>
          </a:p>
          <a:p>
            <a:pPr algn="l"/>
            <a:endParaRPr lang="en-US" b="1" dirty="0">
              <a:solidFill>
                <a:schemeClr val="accent2"/>
              </a:solidFill>
              <a:latin typeface="Red Hat Display"/>
            </a:endParaRPr>
          </a:p>
          <a:p>
            <a:pPr algn="l"/>
            <a:r>
              <a:rPr lang="en-US" i="0" u="sng" dirty="0">
                <a:solidFill>
                  <a:schemeClr val="bg2">
                    <a:lumMod val="40000"/>
                    <a:lumOff val="60000"/>
                  </a:schemeClr>
                </a:solidFill>
                <a:effectLst/>
                <a:latin typeface="Red Hat Display"/>
              </a:rPr>
              <a:t>PROJECT APPROACH: </a:t>
            </a:r>
            <a:r>
              <a:rPr lang="en-US" i="0" dirty="0">
                <a:effectLst/>
                <a:latin typeface="Red Hat Display"/>
              </a:rPr>
              <a:t>The project was done using SQL queries to generate data from raw data. Analysis and data extraction questions are used to obtain the necessary information.</a:t>
            </a:r>
          </a:p>
          <a:p>
            <a:pPr algn="l"/>
            <a:endParaRPr lang="en-US" i="0" dirty="0">
              <a:effectLst/>
              <a:latin typeface="Red Hat Display"/>
            </a:endParaRPr>
          </a:p>
          <a:p>
            <a:pPr algn="l"/>
            <a:r>
              <a:rPr lang="en-US" u="sng" dirty="0">
                <a:solidFill>
                  <a:schemeClr val="bg2">
                    <a:lumMod val="60000"/>
                    <a:lumOff val="40000"/>
                  </a:schemeClr>
                </a:solidFill>
                <a:latin typeface="Red Hat Display"/>
              </a:rPr>
              <a:t>TECH STACK USED</a:t>
            </a:r>
            <a:r>
              <a:rPr lang="en-US" dirty="0">
                <a:latin typeface="Red Hat Display"/>
              </a:rPr>
              <a:t>: The Tech stack used included MySQL. Workbook v8.0.30.0 , which was an excellent tool for querying the database. Simple setup, and GUI , as well as its troubleshooting support. </a:t>
            </a:r>
            <a:endParaRPr lang="en-US" i="0" dirty="0">
              <a:effectLst/>
              <a:latin typeface="Red Hat Display"/>
            </a:endParaRPr>
          </a:p>
          <a:p>
            <a:endParaRPr lang="en-IN" b="1" i="0" dirty="0">
              <a:solidFill>
                <a:schemeClr val="accent1">
                  <a:lumMod val="75000"/>
                </a:schemeClr>
              </a:solidFill>
              <a:effectLst/>
              <a:latin typeface="Red Hat Display"/>
            </a:endParaRPr>
          </a:p>
          <a:p>
            <a:endParaRPr lang="en-IN" b="1" dirty="0">
              <a:solidFill>
                <a:schemeClr val="accent1">
                  <a:lumMod val="75000"/>
                </a:schemeClr>
              </a:solidFill>
              <a:latin typeface="Red Hat Display"/>
            </a:endParaRPr>
          </a:p>
          <a:p>
            <a:endParaRPr lang="en-US" b="1" i="0" dirty="0">
              <a:solidFill>
                <a:schemeClr val="accent1">
                  <a:lumMod val="75000"/>
                </a:schemeClr>
              </a:solidFill>
              <a:effectLst/>
              <a:latin typeface="Red Hat Display"/>
            </a:endParaRPr>
          </a:p>
        </p:txBody>
      </p:sp>
    </p:spTree>
    <p:extLst>
      <p:ext uri="{BB962C8B-B14F-4D97-AF65-F5344CB8AC3E}">
        <p14:creationId xmlns:p14="http://schemas.microsoft.com/office/powerpoint/2010/main" val="122514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3526-184A-4821-D186-0B1E8D363221}"/>
              </a:ext>
            </a:extLst>
          </p:cNvPr>
          <p:cNvSpPr>
            <a:spLocks noGrp="1"/>
          </p:cNvSpPr>
          <p:nvPr>
            <p:ph type="title"/>
          </p:nvPr>
        </p:nvSpPr>
        <p:spPr>
          <a:xfrm>
            <a:off x="672353" y="1"/>
            <a:ext cx="10681447" cy="1281952"/>
          </a:xfrm>
        </p:spPr>
        <p:txBody>
          <a:bodyPr>
            <a:normAutofit fontScale="90000"/>
          </a:bodyPr>
          <a:lstStyle/>
          <a:p>
            <a:r>
              <a:rPr lang="en-US" u="sng" dirty="0">
                <a:solidFill>
                  <a:schemeClr val="accent1">
                    <a:lumMod val="20000"/>
                    <a:lumOff val="80000"/>
                  </a:schemeClr>
                </a:solidFill>
              </a:rPr>
              <a:t>SQL TASKS</a:t>
            </a:r>
            <a:br>
              <a:rPr lang="en-US" u="sng" dirty="0">
                <a:solidFill>
                  <a:schemeClr val="accent1">
                    <a:lumMod val="20000"/>
                    <a:lumOff val="80000"/>
                  </a:schemeClr>
                </a:solidFill>
              </a:rPr>
            </a:br>
            <a:r>
              <a:rPr lang="en-US" u="sng" dirty="0">
                <a:solidFill>
                  <a:schemeClr val="accent1">
                    <a:lumMod val="20000"/>
                    <a:lumOff val="80000"/>
                  </a:schemeClr>
                </a:solidFill>
              </a:rPr>
              <a:t>A) MARKETING</a:t>
            </a:r>
            <a:endParaRPr lang="en-IN" u="sng"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0852014-6A31-D241-F3D6-3D0888C450AA}"/>
              </a:ext>
            </a:extLst>
          </p:cNvPr>
          <p:cNvSpPr>
            <a:spLocks noGrp="1"/>
          </p:cNvSpPr>
          <p:nvPr>
            <p:ph idx="1"/>
          </p:nvPr>
        </p:nvSpPr>
        <p:spPr>
          <a:xfrm>
            <a:off x="493059" y="1210236"/>
            <a:ext cx="10860741" cy="5450540"/>
          </a:xfrm>
        </p:spPr>
        <p:txBody>
          <a:bodyPr>
            <a:normAutofit/>
          </a:bodyPr>
          <a:lstStyle/>
          <a:p>
            <a:r>
              <a:rPr lang="en-US" sz="2000" b="1" i="0" u="sng" dirty="0">
                <a:solidFill>
                  <a:schemeClr val="bg2">
                    <a:lumMod val="60000"/>
                    <a:lumOff val="40000"/>
                  </a:schemeClr>
                </a:solidFill>
                <a:effectLst/>
                <a:latin typeface="Manrope"/>
              </a:rPr>
              <a:t>Loyal User Reward</a:t>
            </a:r>
            <a:r>
              <a:rPr lang="en-US" sz="2000" b="1" i="0" u="sng" dirty="0">
                <a:effectLst/>
                <a:latin typeface="Manrope"/>
              </a:rPr>
              <a:t>:</a:t>
            </a:r>
            <a:r>
              <a:rPr lang="en-US" sz="2000" b="0" i="0" u="sng" dirty="0">
                <a:effectLst/>
                <a:latin typeface="Manrope"/>
              </a:rPr>
              <a:t> </a:t>
            </a:r>
            <a:r>
              <a:rPr lang="en-US" sz="2000" b="0" i="0" dirty="0">
                <a:effectLst/>
                <a:latin typeface="Manrope"/>
              </a:rPr>
              <a:t>People who have been using the platform for the longest time.</a:t>
            </a:r>
          </a:p>
          <a:p>
            <a:r>
              <a:rPr lang="en-US" sz="2000" b="1" u="sng" dirty="0">
                <a:solidFill>
                  <a:schemeClr val="bg2">
                    <a:lumMod val="60000"/>
                    <a:lumOff val="40000"/>
                  </a:schemeClr>
                </a:solidFill>
                <a:latin typeface="Manrope"/>
              </a:rPr>
              <a:t>CODE</a:t>
            </a:r>
            <a:r>
              <a:rPr lang="en-US" sz="2000" dirty="0">
                <a:latin typeface="Manrope"/>
              </a:rPr>
              <a:t>:</a:t>
            </a:r>
          </a:p>
          <a:p>
            <a:r>
              <a:rPr lang="en-US" sz="2000" b="0" i="0" dirty="0">
                <a:effectLst/>
                <a:latin typeface="Manrope"/>
              </a:rPr>
              <a:t>select *</a:t>
            </a:r>
          </a:p>
          <a:p>
            <a:pPr marL="0" indent="0">
              <a:buNone/>
            </a:pPr>
            <a:r>
              <a:rPr lang="en-US" sz="2000" b="0" i="0" dirty="0">
                <a:effectLst/>
                <a:latin typeface="Manrope"/>
              </a:rPr>
              <a:t>     from users</a:t>
            </a:r>
          </a:p>
          <a:p>
            <a:pPr marL="0" indent="0">
              <a:buNone/>
            </a:pPr>
            <a:r>
              <a:rPr lang="en-US" sz="2000" b="0" i="0" dirty="0">
                <a:effectLst/>
                <a:latin typeface="Manrope"/>
              </a:rPr>
              <a:t>     order by </a:t>
            </a:r>
            <a:r>
              <a:rPr lang="en-US" sz="2000" b="0" i="0" dirty="0" err="1">
                <a:effectLst/>
                <a:latin typeface="Manrope"/>
              </a:rPr>
              <a:t>created_at</a:t>
            </a:r>
            <a:endParaRPr lang="en-US" sz="2000" b="0" i="0" dirty="0">
              <a:effectLst/>
              <a:latin typeface="Manrope"/>
            </a:endParaRPr>
          </a:p>
          <a:p>
            <a:pPr marL="0" indent="0">
              <a:buNone/>
            </a:pPr>
            <a:r>
              <a:rPr lang="en-US" sz="2000" b="0" i="0" dirty="0">
                <a:effectLst/>
                <a:latin typeface="Manrope"/>
              </a:rPr>
              <a:t>      limit 5;</a:t>
            </a:r>
          </a:p>
          <a:p>
            <a:pPr marL="0" indent="0">
              <a:buNone/>
            </a:pPr>
            <a:r>
              <a:rPr lang="en-US" sz="2000" b="1" u="sng" dirty="0">
                <a:solidFill>
                  <a:schemeClr val="bg2">
                    <a:lumMod val="60000"/>
                    <a:lumOff val="40000"/>
                  </a:schemeClr>
                </a:solidFill>
                <a:latin typeface="Manrope"/>
              </a:rPr>
              <a:t>CONCLUSION</a:t>
            </a:r>
            <a:r>
              <a:rPr lang="en-US" sz="2000" dirty="0">
                <a:latin typeface="Manrope"/>
              </a:rPr>
              <a:t>: </a:t>
            </a:r>
            <a:r>
              <a:rPr lang="en-US" sz="2000" b="0" i="0" dirty="0">
                <a:effectLst/>
                <a:latin typeface="Manrope"/>
              </a:rPr>
              <a:t>The query retrieves the top 5 users from the "users" table, sorted by their creation timestamp in ascending order. This allows us to examine and analyze the earliest registered users, providing insights into the initial user base and platform adoption over time.</a:t>
            </a:r>
          </a:p>
          <a:p>
            <a:pPr marL="0" indent="0">
              <a:buNone/>
            </a:pPr>
            <a:r>
              <a:rPr lang="en-US" sz="2000" u="sng" dirty="0">
                <a:latin typeface="Manrope"/>
              </a:rPr>
              <a:t>OUTPUT</a:t>
            </a:r>
            <a:r>
              <a:rPr lang="en-US" sz="2000" dirty="0">
                <a:latin typeface="Manrope"/>
              </a:rPr>
              <a:t>:</a:t>
            </a:r>
            <a:endParaRPr lang="en-US" sz="2000" b="0" i="0" dirty="0">
              <a:effectLst/>
              <a:latin typeface="Manrope"/>
            </a:endParaRPr>
          </a:p>
        </p:txBody>
      </p:sp>
      <p:graphicFrame>
        <p:nvGraphicFramePr>
          <p:cNvPr id="4" name="Table 3">
            <a:extLst>
              <a:ext uri="{FF2B5EF4-FFF2-40B4-BE49-F238E27FC236}">
                <a16:creationId xmlns:a16="http://schemas.microsoft.com/office/drawing/2014/main" id="{8661FDB5-CE30-F054-0447-6D8BF4D39E2D}"/>
              </a:ext>
            </a:extLst>
          </p:cNvPr>
          <p:cNvGraphicFramePr>
            <a:graphicFrameLocks noGrp="1"/>
          </p:cNvGraphicFramePr>
          <p:nvPr>
            <p:extLst>
              <p:ext uri="{D42A27DB-BD31-4B8C-83A1-F6EECF244321}">
                <p14:modId xmlns:p14="http://schemas.microsoft.com/office/powerpoint/2010/main" val="3219726702"/>
              </p:ext>
            </p:extLst>
          </p:nvPr>
        </p:nvGraphicFramePr>
        <p:xfrm>
          <a:off x="1703294" y="4733364"/>
          <a:ext cx="8256497" cy="1828800"/>
        </p:xfrm>
        <a:graphic>
          <a:graphicData uri="http://schemas.openxmlformats.org/drawingml/2006/table">
            <a:tbl>
              <a:tblPr>
                <a:tableStyleId>{284E427A-3D55-4303-BF80-6455036E1DE7}</a:tableStyleId>
              </a:tblPr>
              <a:tblGrid>
                <a:gridCol w="320990">
                  <a:extLst>
                    <a:ext uri="{9D8B030D-6E8A-4147-A177-3AD203B41FA5}">
                      <a16:colId xmlns:a16="http://schemas.microsoft.com/office/drawing/2014/main" val="2143495977"/>
                    </a:ext>
                  </a:extLst>
                </a:gridCol>
                <a:gridCol w="2672137">
                  <a:extLst>
                    <a:ext uri="{9D8B030D-6E8A-4147-A177-3AD203B41FA5}">
                      <a16:colId xmlns:a16="http://schemas.microsoft.com/office/drawing/2014/main" val="1646097982"/>
                    </a:ext>
                  </a:extLst>
                </a:gridCol>
                <a:gridCol w="2631685">
                  <a:extLst>
                    <a:ext uri="{9D8B030D-6E8A-4147-A177-3AD203B41FA5}">
                      <a16:colId xmlns:a16="http://schemas.microsoft.com/office/drawing/2014/main" val="1168851662"/>
                    </a:ext>
                  </a:extLst>
                </a:gridCol>
                <a:gridCol w="2631685">
                  <a:extLst>
                    <a:ext uri="{9D8B030D-6E8A-4147-A177-3AD203B41FA5}">
                      <a16:colId xmlns:a16="http://schemas.microsoft.com/office/drawing/2014/main" val="63451553"/>
                    </a:ext>
                  </a:extLst>
                </a:gridCol>
              </a:tblGrid>
              <a:tr h="301214">
                <a:tc>
                  <a:txBody>
                    <a:bodyPr/>
                    <a:lstStyle/>
                    <a:p>
                      <a:pPr algn="ctr"/>
                      <a:r>
                        <a:rPr lang="en-IN"/>
                        <a:t> </a:t>
                      </a:r>
                    </a:p>
                  </a:txBody>
                  <a:tcPr anchor="ctr"/>
                </a:tc>
                <a:tc>
                  <a:txBody>
                    <a:bodyPr/>
                    <a:lstStyle/>
                    <a:p>
                      <a:r>
                        <a:rPr lang="en-IN" b="1" dirty="0"/>
                        <a:t>80</a:t>
                      </a:r>
                    </a:p>
                  </a:txBody>
                  <a:tcPr anchor="ctr"/>
                </a:tc>
                <a:tc>
                  <a:txBody>
                    <a:bodyPr/>
                    <a:lstStyle/>
                    <a:p>
                      <a:r>
                        <a:rPr lang="en-IN" b="1" dirty="0" err="1"/>
                        <a:t>Darby_Herzog</a:t>
                      </a:r>
                      <a:endParaRPr lang="en-IN" b="1" dirty="0"/>
                    </a:p>
                  </a:txBody>
                  <a:tcPr anchor="ctr"/>
                </a:tc>
                <a:tc>
                  <a:txBody>
                    <a:bodyPr/>
                    <a:lstStyle/>
                    <a:p>
                      <a:r>
                        <a:rPr lang="en-IN" b="1"/>
                        <a:t>2016-05-06 00:14:21</a:t>
                      </a:r>
                    </a:p>
                  </a:txBody>
                  <a:tcPr anchor="ctr"/>
                </a:tc>
                <a:extLst>
                  <a:ext uri="{0D108BD9-81ED-4DB2-BD59-A6C34878D82A}">
                    <a16:rowId xmlns:a16="http://schemas.microsoft.com/office/drawing/2014/main" val="3661972754"/>
                  </a:ext>
                </a:extLst>
              </a:tr>
              <a:tr h="301214">
                <a:tc>
                  <a:txBody>
                    <a:bodyPr/>
                    <a:lstStyle/>
                    <a:p>
                      <a:pPr algn="ctr"/>
                      <a:r>
                        <a:rPr lang="en-IN"/>
                        <a:t> </a:t>
                      </a:r>
                    </a:p>
                  </a:txBody>
                  <a:tcPr anchor="ctr"/>
                </a:tc>
                <a:tc>
                  <a:txBody>
                    <a:bodyPr/>
                    <a:lstStyle/>
                    <a:p>
                      <a:r>
                        <a:rPr lang="en-IN" b="1" dirty="0"/>
                        <a:t>67</a:t>
                      </a:r>
                    </a:p>
                  </a:txBody>
                  <a:tcPr anchor="ctr"/>
                </a:tc>
                <a:tc>
                  <a:txBody>
                    <a:bodyPr/>
                    <a:lstStyle/>
                    <a:p>
                      <a:r>
                        <a:rPr lang="en-IN" b="1"/>
                        <a:t>Emilio_Bernier52</a:t>
                      </a:r>
                    </a:p>
                  </a:txBody>
                  <a:tcPr anchor="ctr"/>
                </a:tc>
                <a:tc>
                  <a:txBody>
                    <a:bodyPr/>
                    <a:lstStyle/>
                    <a:p>
                      <a:r>
                        <a:rPr lang="en-IN" b="1"/>
                        <a:t>2016-05-06 13:04:30</a:t>
                      </a:r>
                    </a:p>
                  </a:txBody>
                  <a:tcPr anchor="ctr"/>
                </a:tc>
                <a:extLst>
                  <a:ext uri="{0D108BD9-81ED-4DB2-BD59-A6C34878D82A}">
                    <a16:rowId xmlns:a16="http://schemas.microsoft.com/office/drawing/2014/main" val="2119591079"/>
                  </a:ext>
                </a:extLst>
              </a:tr>
              <a:tr h="301214">
                <a:tc>
                  <a:txBody>
                    <a:bodyPr/>
                    <a:lstStyle/>
                    <a:p>
                      <a:pPr algn="ctr"/>
                      <a:r>
                        <a:rPr lang="en-IN"/>
                        <a:t> </a:t>
                      </a:r>
                    </a:p>
                  </a:txBody>
                  <a:tcPr anchor="ctr"/>
                </a:tc>
                <a:tc>
                  <a:txBody>
                    <a:bodyPr/>
                    <a:lstStyle/>
                    <a:p>
                      <a:r>
                        <a:rPr lang="en-IN" b="1" dirty="0"/>
                        <a:t>63</a:t>
                      </a:r>
                    </a:p>
                  </a:txBody>
                  <a:tcPr anchor="ctr"/>
                </a:tc>
                <a:tc>
                  <a:txBody>
                    <a:bodyPr/>
                    <a:lstStyle/>
                    <a:p>
                      <a:r>
                        <a:rPr lang="en-IN" b="1"/>
                        <a:t>Elenor88</a:t>
                      </a:r>
                    </a:p>
                  </a:txBody>
                  <a:tcPr anchor="ctr"/>
                </a:tc>
                <a:tc>
                  <a:txBody>
                    <a:bodyPr/>
                    <a:lstStyle/>
                    <a:p>
                      <a:r>
                        <a:rPr lang="en-IN" b="1"/>
                        <a:t>2016-05-08 01:30:41</a:t>
                      </a:r>
                    </a:p>
                  </a:txBody>
                  <a:tcPr anchor="ctr"/>
                </a:tc>
                <a:extLst>
                  <a:ext uri="{0D108BD9-81ED-4DB2-BD59-A6C34878D82A}">
                    <a16:rowId xmlns:a16="http://schemas.microsoft.com/office/drawing/2014/main" val="2788854256"/>
                  </a:ext>
                </a:extLst>
              </a:tr>
              <a:tr h="301214">
                <a:tc>
                  <a:txBody>
                    <a:bodyPr/>
                    <a:lstStyle/>
                    <a:p>
                      <a:pPr algn="ctr"/>
                      <a:r>
                        <a:rPr lang="en-IN"/>
                        <a:t> </a:t>
                      </a:r>
                    </a:p>
                  </a:txBody>
                  <a:tcPr anchor="ctr"/>
                </a:tc>
                <a:tc>
                  <a:txBody>
                    <a:bodyPr/>
                    <a:lstStyle/>
                    <a:p>
                      <a:r>
                        <a:rPr lang="en-IN" b="1"/>
                        <a:t>95</a:t>
                      </a:r>
                    </a:p>
                  </a:txBody>
                  <a:tcPr anchor="ctr"/>
                </a:tc>
                <a:tc>
                  <a:txBody>
                    <a:bodyPr/>
                    <a:lstStyle/>
                    <a:p>
                      <a:r>
                        <a:rPr lang="en-IN" b="1" dirty="0"/>
                        <a:t>Nicole71</a:t>
                      </a:r>
                    </a:p>
                  </a:txBody>
                  <a:tcPr anchor="ctr"/>
                </a:tc>
                <a:tc>
                  <a:txBody>
                    <a:bodyPr/>
                    <a:lstStyle/>
                    <a:p>
                      <a:r>
                        <a:rPr lang="en-IN" b="1" dirty="0"/>
                        <a:t>2016-05-09 17:30:22</a:t>
                      </a:r>
                    </a:p>
                  </a:txBody>
                  <a:tcPr anchor="ctr"/>
                </a:tc>
                <a:extLst>
                  <a:ext uri="{0D108BD9-81ED-4DB2-BD59-A6C34878D82A}">
                    <a16:rowId xmlns:a16="http://schemas.microsoft.com/office/drawing/2014/main" val="2880151208"/>
                  </a:ext>
                </a:extLst>
              </a:tr>
              <a:tr h="301214">
                <a:tc>
                  <a:txBody>
                    <a:bodyPr/>
                    <a:lstStyle/>
                    <a:p>
                      <a:pPr algn="ctr"/>
                      <a:r>
                        <a:rPr lang="en-IN"/>
                        <a:t> </a:t>
                      </a:r>
                    </a:p>
                  </a:txBody>
                  <a:tcPr anchor="ctr"/>
                </a:tc>
                <a:tc>
                  <a:txBody>
                    <a:bodyPr/>
                    <a:lstStyle/>
                    <a:p>
                      <a:r>
                        <a:rPr lang="en-IN" b="1"/>
                        <a:t>38</a:t>
                      </a:r>
                    </a:p>
                  </a:txBody>
                  <a:tcPr anchor="ctr"/>
                </a:tc>
                <a:tc>
                  <a:txBody>
                    <a:bodyPr/>
                    <a:lstStyle/>
                    <a:p>
                      <a:r>
                        <a:rPr lang="en-IN" b="1" dirty="0"/>
                        <a:t>Jordyn.Jacobson2</a:t>
                      </a:r>
                    </a:p>
                  </a:txBody>
                  <a:tcPr anchor="ctr"/>
                </a:tc>
                <a:tc>
                  <a:txBody>
                    <a:bodyPr/>
                    <a:lstStyle/>
                    <a:p>
                      <a:r>
                        <a:rPr lang="en-IN" b="1" dirty="0"/>
                        <a:t>2016-05-14 07:56:26</a:t>
                      </a:r>
                    </a:p>
                  </a:txBody>
                  <a:tcPr anchor="ctr"/>
                </a:tc>
                <a:extLst>
                  <a:ext uri="{0D108BD9-81ED-4DB2-BD59-A6C34878D82A}">
                    <a16:rowId xmlns:a16="http://schemas.microsoft.com/office/drawing/2014/main" val="727307429"/>
                  </a:ext>
                </a:extLst>
              </a:tr>
            </a:tbl>
          </a:graphicData>
        </a:graphic>
      </p:graphicFrame>
    </p:spTree>
    <p:extLst>
      <p:ext uri="{BB962C8B-B14F-4D97-AF65-F5344CB8AC3E}">
        <p14:creationId xmlns:p14="http://schemas.microsoft.com/office/powerpoint/2010/main" val="242604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6A398-4E21-DDA4-02CC-FD886F79D313}"/>
              </a:ext>
            </a:extLst>
          </p:cNvPr>
          <p:cNvSpPr>
            <a:spLocks noGrp="1"/>
          </p:cNvSpPr>
          <p:nvPr>
            <p:ph idx="1"/>
          </p:nvPr>
        </p:nvSpPr>
        <p:spPr>
          <a:xfrm>
            <a:off x="192741" y="224118"/>
            <a:ext cx="10515600" cy="5952845"/>
          </a:xfrm>
        </p:spPr>
        <p:txBody>
          <a:bodyPr>
            <a:normAutofit/>
          </a:bodyPr>
          <a:lstStyle/>
          <a:p>
            <a:r>
              <a:rPr lang="en-IN" sz="2000" b="1" i="0" u="sng" dirty="0">
                <a:solidFill>
                  <a:schemeClr val="bg2">
                    <a:lumMod val="60000"/>
                    <a:lumOff val="40000"/>
                  </a:schemeClr>
                </a:solidFill>
                <a:effectLst/>
                <a:latin typeface="Manrope"/>
              </a:rPr>
              <a:t>Inactive User Engagement</a:t>
            </a:r>
            <a:r>
              <a:rPr lang="en-IN" sz="2000" i="0" dirty="0">
                <a:effectLst/>
                <a:latin typeface="Manrope"/>
              </a:rPr>
              <a:t>: </a:t>
            </a:r>
            <a:r>
              <a:rPr lang="en-US" sz="2000" i="0" dirty="0">
                <a:effectLst/>
                <a:latin typeface="Red Hat Display"/>
              </a:rPr>
              <a:t>Sending promotional emails to inactive                                 </a:t>
            </a:r>
            <a:r>
              <a:rPr lang="en-US" sz="2000" i="0" u="sng" dirty="0">
                <a:effectLst/>
                <a:latin typeface="Red Hat Display"/>
              </a:rPr>
              <a:t>OUTPUT</a:t>
            </a:r>
            <a:r>
              <a:rPr lang="en-US" sz="2000" i="0" dirty="0">
                <a:effectLst/>
                <a:latin typeface="Red Hat Display"/>
              </a:rPr>
              <a:t>: users to remind them to start uploading their first photo.</a:t>
            </a:r>
          </a:p>
          <a:p>
            <a:endParaRPr lang="en-US" sz="2000" i="0" dirty="0">
              <a:effectLst/>
              <a:latin typeface="Red Hat Display"/>
            </a:endParaRPr>
          </a:p>
          <a:p>
            <a:r>
              <a:rPr lang="en-US" sz="2000" b="1" u="sng" dirty="0">
                <a:solidFill>
                  <a:schemeClr val="bg2">
                    <a:lumMod val="60000"/>
                    <a:lumOff val="40000"/>
                  </a:schemeClr>
                </a:solidFill>
                <a:latin typeface="Red Hat Display"/>
              </a:rPr>
              <a:t>CODE</a:t>
            </a:r>
            <a:r>
              <a:rPr lang="en-US" sz="2000" dirty="0">
                <a:latin typeface="Red Hat Display"/>
              </a:rPr>
              <a:t>:</a:t>
            </a:r>
          </a:p>
          <a:p>
            <a:r>
              <a:rPr lang="en-US" sz="2000" dirty="0">
                <a:solidFill>
                  <a:schemeClr val="bg1"/>
                </a:solidFill>
                <a:latin typeface="Red Hat Display"/>
              </a:rPr>
              <a:t> </a:t>
            </a:r>
            <a:r>
              <a:rPr lang="en-US" sz="2000" dirty="0">
                <a:latin typeface="Red Hat Display"/>
              </a:rPr>
              <a:t>select </a:t>
            </a:r>
            <a:r>
              <a:rPr lang="en-US" sz="2000" dirty="0" err="1">
                <a:latin typeface="Red Hat Display"/>
              </a:rPr>
              <a:t>u.username</a:t>
            </a:r>
            <a:r>
              <a:rPr lang="en-US" sz="2000" dirty="0">
                <a:latin typeface="Red Hat Display"/>
              </a:rPr>
              <a:t> </a:t>
            </a:r>
          </a:p>
          <a:p>
            <a:pPr marL="0" indent="0">
              <a:buNone/>
            </a:pPr>
            <a:r>
              <a:rPr lang="en-US" sz="2000" dirty="0">
                <a:latin typeface="Red Hat Display"/>
              </a:rPr>
              <a:t>     from users u </a:t>
            </a:r>
          </a:p>
          <a:p>
            <a:pPr marL="0" indent="0">
              <a:buNone/>
            </a:pPr>
            <a:r>
              <a:rPr lang="en-US" sz="2000" dirty="0">
                <a:latin typeface="Red Hat Display"/>
              </a:rPr>
              <a:t>     left join photos p</a:t>
            </a:r>
          </a:p>
          <a:p>
            <a:pPr marL="0" indent="0">
              <a:buNone/>
            </a:pPr>
            <a:r>
              <a:rPr lang="en-US" sz="2000" dirty="0">
                <a:latin typeface="Red Hat Display"/>
              </a:rPr>
              <a:t>     on u.id=</a:t>
            </a:r>
            <a:r>
              <a:rPr lang="en-US" sz="2000" dirty="0" err="1">
                <a:latin typeface="Red Hat Display"/>
              </a:rPr>
              <a:t>p.user_id</a:t>
            </a:r>
            <a:endParaRPr lang="en-US" sz="2000" dirty="0">
              <a:latin typeface="Red Hat Display"/>
            </a:endParaRPr>
          </a:p>
          <a:p>
            <a:pPr marL="0" indent="0">
              <a:buNone/>
            </a:pPr>
            <a:r>
              <a:rPr lang="en-US" sz="2000" dirty="0">
                <a:latin typeface="Red Hat Display"/>
              </a:rPr>
              <a:t>     where </a:t>
            </a:r>
            <a:r>
              <a:rPr lang="en-US" sz="2000" dirty="0" err="1">
                <a:latin typeface="Red Hat Display"/>
              </a:rPr>
              <a:t>p.user_id</a:t>
            </a:r>
            <a:r>
              <a:rPr lang="en-US" sz="2000" dirty="0">
                <a:latin typeface="Red Hat Display"/>
              </a:rPr>
              <a:t> is </a:t>
            </a:r>
            <a:r>
              <a:rPr lang="en-US" sz="2000" dirty="0" err="1">
                <a:latin typeface="Red Hat Display"/>
              </a:rPr>
              <a:t>null;</a:t>
            </a:r>
            <a:r>
              <a:rPr lang="en-US" sz="2000" dirty="0" err="1">
                <a:solidFill>
                  <a:schemeClr val="bg1"/>
                </a:solidFill>
                <a:latin typeface="Red Hat Display"/>
              </a:rPr>
              <a:t>n</a:t>
            </a:r>
            <a:r>
              <a:rPr lang="en-US" dirty="0">
                <a:solidFill>
                  <a:schemeClr val="bg1"/>
                </a:solidFill>
                <a:latin typeface="Red Hat Display"/>
              </a:rPr>
              <a:t>;</a:t>
            </a:r>
          </a:p>
          <a:p>
            <a:pPr marL="0" indent="0">
              <a:buNone/>
            </a:pPr>
            <a:r>
              <a:rPr lang="en-US" sz="2000" b="1" u="sng" dirty="0">
                <a:solidFill>
                  <a:schemeClr val="bg2">
                    <a:lumMod val="60000"/>
                    <a:lumOff val="40000"/>
                  </a:schemeClr>
                </a:solidFill>
                <a:latin typeface="Red Hat Display"/>
              </a:rPr>
              <a:t>CONCLUSION</a:t>
            </a:r>
            <a:r>
              <a:rPr lang="en-US" dirty="0">
                <a:latin typeface="Red Hat Display"/>
              </a:rPr>
              <a:t>:</a:t>
            </a:r>
            <a:r>
              <a:rPr lang="en-US" dirty="0"/>
              <a:t> </a:t>
            </a:r>
            <a:br>
              <a:rPr lang="en-US" dirty="0"/>
            </a:br>
            <a:r>
              <a:rPr lang="en-US" sz="2000" b="0" i="0" dirty="0">
                <a:effectLst/>
                <a:latin typeface="Söhne"/>
              </a:rPr>
              <a:t>The query identifies users who haven't uploaded any photos by performing a left join</a:t>
            </a:r>
          </a:p>
          <a:p>
            <a:pPr marL="0" indent="0">
              <a:buNone/>
            </a:pPr>
            <a:r>
              <a:rPr lang="en-US" sz="2000" b="0" i="0" dirty="0">
                <a:effectLst/>
                <a:latin typeface="Söhne"/>
              </a:rPr>
              <a:t>between the "users" and "photos" tables. The result provides a list of usernames</a:t>
            </a:r>
          </a:p>
          <a:p>
            <a:pPr marL="0" indent="0">
              <a:buNone/>
            </a:pPr>
            <a:r>
              <a:rPr lang="en-US" sz="2000" b="0" i="0" dirty="0">
                <a:effectLst/>
                <a:latin typeface="Söhne"/>
              </a:rPr>
              <a:t>with null entries in the "photos" table, allowing for targeted actions or insights into</a:t>
            </a:r>
          </a:p>
          <a:p>
            <a:pPr marL="0" indent="0">
              <a:buNone/>
            </a:pPr>
            <a:r>
              <a:rPr lang="en-US" sz="2000" b="0" i="0" dirty="0">
                <a:effectLst/>
                <a:latin typeface="Söhne"/>
              </a:rPr>
              <a:t>user engagement with photo uploads on the platform.</a:t>
            </a:r>
            <a:endParaRPr lang="en-US" sz="2000" dirty="0">
              <a:latin typeface="Red Hat Display"/>
            </a:endParaRPr>
          </a:p>
          <a:p>
            <a:pPr marL="0" indent="0">
              <a:buNone/>
            </a:pPr>
            <a:endParaRPr lang="en-US" dirty="0">
              <a:solidFill>
                <a:schemeClr val="bg1"/>
              </a:solidFill>
              <a:latin typeface="Red Hat Display"/>
            </a:endParaRPr>
          </a:p>
          <a:p>
            <a:pPr marL="0" indent="0">
              <a:buNone/>
            </a:pPr>
            <a:endParaRPr lang="en-US" dirty="0">
              <a:solidFill>
                <a:schemeClr val="bg1"/>
              </a:solidFill>
              <a:latin typeface="Red Hat Display"/>
            </a:endParaRPr>
          </a:p>
          <a:p>
            <a:endParaRPr lang="en-IN" dirty="0"/>
          </a:p>
        </p:txBody>
      </p:sp>
      <p:graphicFrame>
        <p:nvGraphicFramePr>
          <p:cNvPr id="5" name="Table 4">
            <a:extLst>
              <a:ext uri="{FF2B5EF4-FFF2-40B4-BE49-F238E27FC236}">
                <a16:creationId xmlns:a16="http://schemas.microsoft.com/office/drawing/2014/main" id="{775CAB0A-DB58-8DCA-0318-152F5850FFEF}"/>
              </a:ext>
            </a:extLst>
          </p:cNvPr>
          <p:cNvGraphicFramePr>
            <a:graphicFrameLocks noGrp="1"/>
          </p:cNvGraphicFramePr>
          <p:nvPr>
            <p:extLst>
              <p:ext uri="{D42A27DB-BD31-4B8C-83A1-F6EECF244321}">
                <p14:modId xmlns:p14="http://schemas.microsoft.com/office/powerpoint/2010/main" val="4183023895"/>
              </p:ext>
            </p:extLst>
          </p:nvPr>
        </p:nvGraphicFramePr>
        <p:xfrm>
          <a:off x="9269506" y="581117"/>
          <a:ext cx="2667000" cy="6025590"/>
        </p:xfrm>
        <a:graphic>
          <a:graphicData uri="http://schemas.openxmlformats.org/drawingml/2006/table">
            <a:tbl>
              <a:tblPr>
                <a:tableStyleId>{284E427A-3D55-4303-BF80-6455036E1DE7}</a:tableStyleId>
              </a:tblPr>
              <a:tblGrid>
                <a:gridCol w="181928">
                  <a:extLst>
                    <a:ext uri="{9D8B030D-6E8A-4147-A177-3AD203B41FA5}">
                      <a16:colId xmlns:a16="http://schemas.microsoft.com/office/drawing/2014/main" val="51685819"/>
                    </a:ext>
                  </a:extLst>
                </a:gridCol>
                <a:gridCol w="2485072">
                  <a:extLst>
                    <a:ext uri="{9D8B030D-6E8A-4147-A177-3AD203B41FA5}">
                      <a16:colId xmlns:a16="http://schemas.microsoft.com/office/drawing/2014/main" val="3776772534"/>
                    </a:ext>
                  </a:extLst>
                </a:gridCol>
              </a:tblGrid>
              <a:tr h="205163">
                <a:tc>
                  <a:txBody>
                    <a:bodyPr/>
                    <a:lstStyle/>
                    <a:p>
                      <a:r>
                        <a:rPr lang="en-IN" sz="800"/>
                        <a:t> </a:t>
                      </a:r>
                    </a:p>
                  </a:txBody>
                  <a:tcPr marL="40290" marR="40290" marT="20145" marB="20145" anchor="ctr"/>
                </a:tc>
                <a:tc>
                  <a:txBody>
                    <a:bodyPr/>
                    <a:lstStyle/>
                    <a:p>
                      <a:r>
                        <a:rPr lang="en-IN" sz="1200" b="1" dirty="0"/>
                        <a:t>username</a:t>
                      </a:r>
                    </a:p>
                  </a:txBody>
                  <a:tcPr marL="40290" marR="40290" marT="20145" marB="20145" anchor="ctr"/>
                </a:tc>
                <a:extLst>
                  <a:ext uri="{0D108BD9-81ED-4DB2-BD59-A6C34878D82A}">
                    <a16:rowId xmlns:a16="http://schemas.microsoft.com/office/drawing/2014/main" val="2747462775"/>
                  </a:ext>
                </a:extLst>
              </a:tr>
              <a:tr h="205163">
                <a:tc>
                  <a:txBody>
                    <a:bodyPr/>
                    <a:lstStyle/>
                    <a:p>
                      <a:pPr algn="ctr"/>
                      <a:r>
                        <a:rPr lang="en-IN" sz="800" dirty="0"/>
                        <a:t> </a:t>
                      </a:r>
                    </a:p>
                  </a:txBody>
                  <a:tcPr marL="40290" marR="40290" marT="20145" marB="20145" anchor="ctr"/>
                </a:tc>
                <a:tc>
                  <a:txBody>
                    <a:bodyPr/>
                    <a:lstStyle/>
                    <a:p>
                      <a:r>
                        <a:rPr lang="en-IN" sz="1200" b="1" dirty="0" err="1"/>
                        <a:t>Aniya_Hackett</a:t>
                      </a:r>
                      <a:endParaRPr lang="en-IN" sz="1200" b="1" dirty="0"/>
                    </a:p>
                  </a:txBody>
                  <a:tcPr marL="40290" marR="40290" marT="20145" marB="20145" anchor="ctr"/>
                </a:tc>
                <a:extLst>
                  <a:ext uri="{0D108BD9-81ED-4DB2-BD59-A6C34878D82A}">
                    <a16:rowId xmlns:a16="http://schemas.microsoft.com/office/drawing/2014/main" val="1167093370"/>
                  </a:ext>
                </a:extLst>
              </a:tr>
              <a:tr h="205163">
                <a:tc>
                  <a:txBody>
                    <a:bodyPr/>
                    <a:lstStyle/>
                    <a:p>
                      <a:pPr algn="ctr"/>
                      <a:r>
                        <a:rPr lang="en-IN" sz="800" dirty="0"/>
                        <a:t> </a:t>
                      </a:r>
                    </a:p>
                  </a:txBody>
                  <a:tcPr marL="40290" marR="40290" marT="20145" marB="20145" anchor="ctr"/>
                </a:tc>
                <a:tc>
                  <a:txBody>
                    <a:bodyPr/>
                    <a:lstStyle/>
                    <a:p>
                      <a:r>
                        <a:rPr lang="en-IN" sz="1200" b="1" dirty="0" err="1"/>
                        <a:t>Kasandra_Homenick</a:t>
                      </a:r>
                      <a:endParaRPr lang="en-IN" sz="1200" b="1" dirty="0"/>
                    </a:p>
                  </a:txBody>
                  <a:tcPr marL="40290" marR="40290" marT="20145" marB="20145" anchor="ctr"/>
                </a:tc>
                <a:extLst>
                  <a:ext uri="{0D108BD9-81ED-4DB2-BD59-A6C34878D82A}">
                    <a16:rowId xmlns:a16="http://schemas.microsoft.com/office/drawing/2014/main" val="2756305903"/>
                  </a:ext>
                </a:extLst>
              </a:tr>
              <a:tr h="205163">
                <a:tc>
                  <a:txBody>
                    <a:bodyPr/>
                    <a:lstStyle/>
                    <a:p>
                      <a:pPr algn="ctr"/>
                      <a:r>
                        <a:rPr lang="en-IN" sz="800" dirty="0"/>
                        <a:t> </a:t>
                      </a:r>
                    </a:p>
                  </a:txBody>
                  <a:tcPr marL="40290" marR="40290" marT="20145" marB="20145" anchor="ctr"/>
                </a:tc>
                <a:tc>
                  <a:txBody>
                    <a:bodyPr/>
                    <a:lstStyle/>
                    <a:p>
                      <a:r>
                        <a:rPr lang="en-IN" sz="1200" b="1" dirty="0"/>
                        <a:t>Jaclyn81</a:t>
                      </a:r>
                    </a:p>
                  </a:txBody>
                  <a:tcPr marL="40290" marR="40290" marT="20145" marB="20145" anchor="ctr"/>
                </a:tc>
                <a:extLst>
                  <a:ext uri="{0D108BD9-81ED-4DB2-BD59-A6C34878D82A}">
                    <a16:rowId xmlns:a16="http://schemas.microsoft.com/office/drawing/2014/main" val="1907536268"/>
                  </a:ext>
                </a:extLst>
              </a:tr>
              <a:tr h="205163">
                <a:tc>
                  <a:txBody>
                    <a:bodyPr/>
                    <a:lstStyle/>
                    <a:p>
                      <a:pPr algn="ctr"/>
                      <a:r>
                        <a:rPr lang="en-IN" sz="800" dirty="0"/>
                        <a:t> </a:t>
                      </a:r>
                    </a:p>
                  </a:txBody>
                  <a:tcPr marL="40290" marR="40290" marT="20145" marB="20145" anchor="ctr"/>
                </a:tc>
                <a:tc>
                  <a:txBody>
                    <a:bodyPr/>
                    <a:lstStyle/>
                    <a:p>
                      <a:r>
                        <a:rPr lang="en-IN" sz="1200" b="1" dirty="0"/>
                        <a:t>Rocio33</a:t>
                      </a:r>
                    </a:p>
                  </a:txBody>
                  <a:tcPr marL="40290" marR="40290" marT="20145" marB="20145" anchor="ctr"/>
                </a:tc>
                <a:extLst>
                  <a:ext uri="{0D108BD9-81ED-4DB2-BD59-A6C34878D82A}">
                    <a16:rowId xmlns:a16="http://schemas.microsoft.com/office/drawing/2014/main" val="4170623734"/>
                  </a:ext>
                </a:extLst>
              </a:tr>
              <a:tr h="205163">
                <a:tc>
                  <a:txBody>
                    <a:bodyPr/>
                    <a:lstStyle/>
                    <a:p>
                      <a:pPr algn="ctr"/>
                      <a:r>
                        <a:rPr lang="en-IN" sz="800"/>
                        <a:t> </a:t>
                      </a:r>
                    </a:p>
                  </a:txBody>
                  <a:tcPr marL="40290" marR="40290" marT="20145" marB="20145" anchor="ctr"/>
                </a:tc>
                <a:tc>
                  <a:txBody>
                    <a:bodyPr/>
                    <a:lstStyle/>
                    <a:p>
                      <a:r>
                        <a:rPr lang="en-IN" sz="1200" b="1" dirty="0" err="1"/>
                        <a:t>Maxwell.Halvorson</a:t>
                      </a:r>
                      <a:endParaRPr lang="en-IN" sz="1200" b="1" dirty="0"/>
                    </a:p>
                  </a:txBody>
                  <a:tcPr marL="40290" marR="40290" marT="20145" marB="20145" anchor="ctr"/>
                </a:tc>
                <a:extLst>
                  <a:ext uri="{0D108BD9-81ED-4DB2-BD59-A6C34878D82A}">
                    <a16:rowId xmlns:a16="http://schemas.microsoft.com/office/drawing/2014/main" val="1497730622"/>
                  </a:ext>
                </a:extLst>
              </a:tr>
              <a:tr h="205163">
                <a:tc>
                  <a:txBody>
                    <a:bodyPr/>
                    <a:lstStyle/>
                    <a:p>
                      <a:pPr algn="ctr"/>
                      <a:r>
                        <a:rPr lang="en-IN" sz="800"/>
                        <a:t> </a:t>
                      </a:r>
                    </a:p>
                  </a:txBody>
                  <a:tcPr marL="40290" marR="40290" marT="20145" marB="20145" anchor="ctr"/>
                </a:tc>
                <a:tc>
                  <a:txBody>
                    <a:bodyPr/>
                    <a:lstStyle/>
                    <a:p>
                      <a:r>
                        <a:rPr lang="en-IN" sz="1200" b="1" dirty="0" err="1"/>
                        <a:t>Tierra.Trantow</a:t>
                      </a:r>
                      <a:endParaRPr lang="en-IN" sz="1200" b="1" dirty="0"/>
                    </a:p>
                  </a:txBody>
                  <a:tcPr marL="40290" marR="40290" marT="20145" marB="20145" anchor="ctr"/>
                </a:tc>
                <a:extLst>
                  <a:ext uri="{0D108BD9-81ED-4DB2-BD59-A6C34878D82A}">
                    <a16:rowId xmlns:a16="http://schemas.microsoft.com/office/drawing/2014/main" val="2052134128"/>
                  </a:ext>
                </a:extLst>
              </a:tr>
              <a:tr h="205163">
                <a:tc>
                  <a:txBody>
                    <a:bodyPr/>
                    <a:lstStyle/>
                    <a:p>
                      <a:pPr algn="ctr"/>
                      <a:r>
                        <a:rPr lang="en-IN" sz="800" dirty="0"/>
                        <a:t> </a:t>
                      </a:r>
                    </a:p>
                  </a:txBody>
                  <a:tcPr marL="40290" marR="40290" marT="20145" marB="20145" anchor="ctr"/>
                </a:tc>
                <a:tc>
                  <a:txBody>
                    <a:bodyPr/>
                    <a:lstStyle/>
                    <a:p>
                      <a:r>
                        <a:rPr lang="en-IN" sz="1200" b="1" dirty="0"/>
                        <a:t>Pearl7</a:t>
                      </a:r>
                    </a:p>
                  </a:txBody>
                  <a:tcPr marL="40290" marR="40290" marT="20145" marB="20145" anchor="ctr"/>
                </a:tc>
                <a:extLst>
                  <a:ext uri="{0D108BD9-81ED-4DB2-BD59-A6C34878D82A}">
                    <a16:rowId xmlns:a16="http://schemas.microsoft.com/office/drawing/2014/main" val="877772433"/>
                  </a:ext>
                </a:extLst>
              </a:tr>
              <a:tr h="205163">
                <a:tc>
                  <a:txBody>
                    <a:bodyPr/>
                    <a:lstStyle/>
                    <a:p>
                      <a:pPr algn="ctr"/>
                      <a:r>
                        <a:rPr lang="en-IN" sz="800"/>
                        <a:t> </a:t>
                      </a:r>
                    </a:p>
                  </a:txBody>
                  <a:tcPr marL="40290" marR="40290" marT="20145" marB="20145" anchor="ctr"/>
                </a:tc>
                <a:tc>
                  <a:txBody>
                    <a:bodyPr/>
                    <a:lstStyle/>
                    <a:p>
                      <a:r>
                        <a:rPr lang="en-IN" sz="1200" b="1" dirty="0"/>
                        <a:t>Ollie_Ledner37</a:t>
                      </a:r>
                    </a:p>
                  </a:txBody>
                  <a:tcPr marL="40290" marR="40290" marT="20145" marB="20145" anchor="ctr"/>
                </a:tc>
                <a:extLst>
                  <a:ext uri="{0D108BD9-81ED-4DB2-BD59-A6C34878D82A}">
                    <a16:rowId xmlns:a16="http://schemas.microsoft.com/office/drawing/2014/main" val="2425948577"/>
                  </a:ext>
                </a:extLst>
              </a:tr>
              <a:tr h="205163">
                <a:tc>
                  <a:txBody>
                    <a:bodyPr/>
                    <a:lstStyle/>
                    <a:p>
                      <a:pPr algn="ctr"/>
                      <a:r>
                        <a:rPr lang="en-IN" sz="800"/>
                        <a:t> </a:t>
                      </a:r>
                    </a:p>
                  </a:txBody>
                  <a:tcPr marL="40290" marR="40290" marT="20145" marB="20145" anchor="ctr"/>
                </a:tc>
                <a:tc>
                  <a:txBody>
                    <a:bodyPr/>
                    <a:lstStyle/>
                    <a:p>
                      <a:r>
                        <a:rPr lang="en-IN" sz="1200" b="1" dirty="0"/>
                        <a:t>Mckenna17</a:t>
                      </a:r>
                    </a:p>
                  </a:txBody>
                  <a:tcPr marL="40290" marR="40290" marT="20145" marB="20145" anchor="ctr"/>
                </a:tc>
                <a:extLst>
                  <a:ext uri="{0D108BD9-81ED-4DB2-BD59-A6C34878D82A}">
                    <a16:rowId xmlns:a16="http://schemas.microsoft.com/office/drawing/2014/main" val="2821315551"/>
                  </a:ext>
                </a:extLst>
              </a:tr>
              <a:tr h="205163">
                <a:tc>
                  <a:txBody>
                    <a:bodyPr/>
                    <a:lstStyle/>
                    <a:p>
                      <a:pPr algn="ctr"/>
                      <a:r>
                        <a:rPr lang="en-IN" sz="800"/>
                        <a:t> </a:t>
                      </a:r>
                    </a:p>
                  </a:txBody>
                  <a:tcPr marL="40290" marR="40290" marT="20145" marB="20145" anchor="ctr"/>
                </a:tc>
                <a:tc>
                  <a:txBody>
                    <a:bodyPr/>
                    <a:lstStyle/>
                    <a:p>
                      <a:r>
                        <a:rPr lang="en-IN" sz="1200" b="1" dirty="0"/>
                        <a:t>David.Osinski47</a:t>
                      </a:r>
                    </a:p>
                  </a:txBody>
                  <a:tcPr marL="40290" marR="40290" marT="20145" marB="20145" anchor="ctr"/>
                </a:tc>
                <a:extLst>
                  <a:ext uri="{0D108BD9-81ED-4DB2-BD59-A6C34878D82A}">
                    <a16:rowId xmlns:a16="http://schemas.microsoft.com/office/drawing/2014/main" val="4163600795"/>
                  </a:ext>
                </a:extLst>
              </a:tr>
              <a:tr h="205163">
                <a:tc>
                  <a:txBody>
                    <a:bodyPr/>
                    <a:lstStyle/>
                    <a:p>
                      <a:pPr algn="ctr"/>
                      <a:r>
                        <a:rPr lang="en-IN" sz="800"/>
                        <a:t> </a:t>
                      </a:r>
                    </a:p>
                  </a:txBody>
                  <a:tcPr marL="40290" marR="40290" marT="20145" marB="20145" anchor="ctr"/>
                </a:tc>
                <a:tc>
                  <a:txBody>
                    <a:bodyPr/>
                    <a:lstStyle/>
                    <a:p>
                      <a:r>
                        <a:rPr lang="en-IN" sz="1200" b="1" dirty="0" err="1"/>
                        <a:t>Morgan.Kassulke</a:t>
                      </a:r>
                      <a:endParaRPr lang="en-IN" sz="1200" b="1" dirty="0"/>
                    </a:p>
                  </a:txBody>
                  <a:tcPr marL="40290" marR="40290" marT="20145" marB="20145" anchor="ctr"/>
                </a:tc>
                <a:extLst>
                  <a:ext uri="{0D108BD9-81ED-4DB2-BD59-A6C34878D82A}">
                    <a16:rowId xmlns:a16="http://schemas.microsoft.com/office/drawing/2014/main" val="944102240"/>
                  </a:ext>
                </a:extLst>
              </a:tr>
              <a:tr h="205163">
                <a:tc>
                  <a:txBody>
                    <a:bodyPr/>
                    <a:lstStyle/>
                    <a:p>
                      <a:pPr algn="ctr"/>
                      <a:r>
                        <a:rPr lang="en-IN" sz="800"/>
                        <a:t> </a:t>
                      </a:r>
                    </a:p>
                  </a:txBody>
                  <a:tcPr marL="40290" marR="40290" marT="20145" marB="20145" anchor="ctr"/>
                </a:tc>
                <a:tc>
                  <a:txBody>
                    <a:bodyPr/>
                    <a:lstStyle/>
                    <a:p>
                      <a:r>
                        <a:rPr lang="en-IN" sz="1200" b="1" dirty="0"/>
                        <a:t>Linnea59</a:t>
                      </a:r>
                    </a:p>
                  </a:txBody>
                  <a:tcPr marL="40290" marR="40290" marT="20145" marB="20145" anchor="ctr"/>
                </a:tc>
                <a:extLst>
                  <a:ext uri="{0D108BD9-81ED-4DB2-BD59-A6C34878D82A}">
                    <a16:rowId xmlns:a16="http://schemas.microsoft.com/office/drawing/2014/main" val="1950793998"/>
                  </a:ext>
                </a:extLst>
              </a:tr>
              <a:tr h="222732">
                <a:tc>
                  <a:txBody>
                    <a:bodyPr/>
                    <a:lstStyle/>
                    <a:p>
                      <a:pPr algn="ctr"/>
                      <a:r>
                        <a:rPr lang="en-IN" sz="800" dirty="0"/>
                        <a:t> </a:t>
                      </a:r>
                    </a:p>
                  </a:txBody>
                  <a:tcPr marL="40290" marR="40290" marT="20145" marB="20145" anchor="ctr"/>
                </a:tc>
                <a:tc>
                  <a:txBody>
                    <a:bodyPr/>
                    <a:lstStyle/>
                    <a:p>
                      <a:r>
                        <a:rPr lang="en-IN" sz="1200" b="1" dirty="0"/>
                        <a:t>Duane60</a:t>
                      </a:r>
                    </a:p>
                  </a:txBody>
                  <a:tcPr marL="40290" marR="40290" marT="20145" marB="20145" anchor="ctr"/>
                </a:tc>
                <a:extLst>
                  <a:ext uri="{0D108BD9-81ED-4DB2-BD59-A6C34878D82A}">
                    <a16:rowId xmlns:a16="http://schemas.microsoft.com/office/drawing/2014/main" val="1222352485"/>
                  </a:ext>
                </a:extLst>
              </a:tr>
              <a:tr h="205163">
                <a:tc>
                  <a:txBody>
                    <a:bodyPr/>
                    <a:lstStyle/>
                    <a:p>
                      <a:pPr algn="ctr"/>
                      <a:r>
                        <a:rPr lang="en-IN" sz="800"/>
                        <a:t> </a:t>
                      </a:r>
                    </a:p>
                  </a:txBody>
                  <a:tcPr marL="40290" marR="40290" marT="20145" marB="20145" anchor="ctr"/>
                </a:tc>
                <a:tc>
                  <a:txBody>
                    <a:bodyPr/>
                    <a:lstStyle/>
                    <a:p>
                      <a:r>
                        <a:rPr lang="en-IN" sz="1200" b="1" dirty="0" err="1"/>
                        <a:t>Julien_Schmidt</a:t>
                      </a:r>
                      <a:endParaRPr lang="en-IN" sz="1200" b="1" dirty="0"/>
                    </a:p>
                  </a:txBody>
                  <a:tcPr marL="40290" marR="40290" marT="20145" marB="20145" anchor="ctr"/>
                </a:tc>
                <a:extLst>
                  <a:ext uri="{0D108BD9-81ED-4DB2-BD59-A6C34878D82A}">
                    <a16:rowId xmlns:a16="http://schemas.microsoft.com/office/drawing/2014/main" val="3357557963"/>
                  </a:ext>
                </a:extLst>
              </a:tr>
              <a:tr h="205163">
                <a:tc>
                  <a:txBody>
                    <a:bodyPr/>
                    <a:lstStyle/>
                    <a:p>
                      <a:pPr algn="ctr"/>
                      <a:r>
                        <a:rPr lang="en-IN" sz="800"/>
                        <a:t> </a:t>
                      </a:r>
                    </a:p>
                  </a:txBody>
                  <a:tcPr marL="40290" marR="40290" marT="20145" marB="20145" anchor="ctr"/>
                </a:tc>
                <a:tc>
                  <a:txBody>
                    <a:bodyPr/>
                    <a:lstStyle/>
                    <a:p>
                      <a:r>
                        <a:rPr lang="en-IN" sz="1200" b="1" dirty="0"/>
                        <a:t>Mike.Auer39</a:t>
                      </a:r>
                    </a:p>
                  </a:txBody>
                  <a:tcPr marL="40290" marR="40290" marT="20145" marB="20145" anchor="ctr"/>
                </a:tc>
                <a:extLst>
                  <a:ext uri="{0D108BD9-81ED-4DB2-BD59-A6C34878D82A}">
                    <a16:rowId xmlns:a16="http://schemas.microsoft.com/office/drawing/2014/main" val="876049353"/>
                  </a:ext>
                </a:extLst>
              </a:tr>
              <a:tr h="205163">
                <a:tc>
                  <a:txBody>
                    <a:bodyPr/>
                    <a:lstStyle/>
                    <a:p>
                      <a:pPr algn="ctr"/>
                      <a:r>
                        <a:rPr lang="en-IN" sz="800"/>
                        <a:t> </a:t>
                      </a:r>
                    </a:p>
                  </a:txBody>
                  <a:tcPr marL="40290" marR="40290" marT="20145" marB="20145" anchor="ctr"/>
                </a:tc>
                <a:tc>
                  <a:txBody>
                    <a:bodyPr/>
                    <a:lstStyle/>
                    <a:p>
                      <a:r>
                        <a:rPr lang="en-IN" sz="1200" b="1" dirty="0"/>
                        <a:t>Franco_Keebler64</a:t>
                      </a:r>
                    </a:p>
                  </a:txBody>
                  <a:tcPr marL="40290" marR="40290" marT="20145" marB="20145" anchor="ctr"/>
                </a:tc>
                <a:extLst>
                  <a:ext uri="{0D108BD9-81ED-4DB2-BD59-A6C34878D82A}">
                    <a16:rowId xmlns:a16="http://schemas.microsoft.com/office/drawing/2014/main" val="124202970"/>
                  </a:ext>
                </a:extLst>
              </a:tr>
              <a:tr h="205163">
                <a:tc>
                  <a:txBody>
                    <a:bodyPr/>
                    <a:lstStyle/>
                    <a:p>
                      <a:pPr algn="ctr"/>
                      <a:r>
                        <a:rPr lang="en-IN" sz="800"/>
                        <a:t> </a:t>
                      </a:r>
                    </a:p>
                  </a:txBody>
                  <a:tcPr marL="40290" marR="40290" marT="20145" marB="20145" anchor="ctr"/>
                </a:tc>
                <a:tc>
                  <a:txBody>
                    <a:bodyPr/>
                    <a:lstStyle/>
                    <a:p>
                      <a:r>
                        <a:rPr lang="en-IN" sz="1200" b="1" dirty="0" err="1"/>
                        <a:t>Nia_Haag</a:t>
                      </a:r>
                      <a:endParaRPr lang="en-IN" sz="1200" b="1" dirty="0"/>
                    </a:p>
                  </a:txBody>
                  <a:tcPr marL="40290" marR="40290" marT="20145" marB="20145" anchor="ctr"/>
                </a:tc>
                <a:extLst>
                  <a:ext uri="{0D108BD9-81ED-4DB2-BD59-A6C34878D82A}">
                    <a16:rowId xmlns:a16="http://schemas.microsoft.com/office/drawing/2014/main" val="2081182868"/>
                  </a:ext>
                </a:extLst>
              </a:tr>
              <a:tr h="205163">
                <a:tc>
                  <a:txBody>
                    <a:bodyPr/>
                    <a:lstStyle/>
                    <a:p>
                      <a:pPr algn="ctr"/>
                      <a:r>
                        <a:rPr lang="en-IN" sz="800" dirty="0"/>
                        <a:t> </a:t>
                      </a:r>
                    </a:p>
                  </a:txBody>
                  <a:tcPr marL="40290" marR="40290" marT="20145" marB="20145" anchor="ctr"/>
                </a:tc>
                <a:tc>
                  <a:txBody>
                    <a:bodyPr/>
                    <a:lstStyle/>
                    <a:p>
                      <a:r>
                        <a:rPr lang="en-IN" sz="1200" b="1" dirty="0" err="1"/>
                        <a:t>Hulda.Macejkovic</a:t>
                      </a:r>
                      <a:endParaRPr lang="en-IN" sz="1200" b="1" dirty="0"/>
                    </a:p>
                  </a:txBody>
                  <a:tcPr marL="40290" marR="40290" marT="20145" marB="20145" anchor="ctr"/>
                </a:tc>
                <a:extLst>
                  <a:ext uri="{0D108BD9-81ED-4DB2-BD59-A6C34878D82A}">
                    <a16:rowId xmlns:a16="http://schemas.microsoft.com/office/drawing/2014/main" val="305836455"/>
                  </a:ext>
                </a:extLst>
              </a:tr>
              <a:tr h="205163">
                <a:tc>
                  <a:txBody>
                    <a:bodyPr/>
                    <a:lstStyle/>
                    <a:p>
                      <a:pPr algn="ctr"/>
                      <a:r>
                        <a:rPr lang="en-IN" sz="800"/>
                        <a:t> </a:t>
                      </a:r>
                    </a:p>
                  </a:txBody>
                  <a:tcPr marL="40290" marR="40290" marT="20145" marB="20145" anchor="ctr"/>
                </a:tc>
                <a:tc>
                  <a:txBody>
                    <a:bodyPr/>
                    <a:lstStyle/>
                    <a:p>
                      <a:r>
                        <a:rPr lang="en-IN" sz="1200" b="1" dirty="0"/>
                        <a:t>Leslie67</a:t>
                      </a:r>
                    </a:p>
                  </a:txBody>
                  <a:tcPr marL="40290" marR="40290" marT="20145" marB="20145" anchor="ctr"/>
                </a:tc>
                <a:extLst>
                  <a:ext uri="{0D108BD9-81ED-4DB2-BD59-A6C34878D82A}">
                    <a16:rowId xmlns:a16="http://schemas.microsoft.com/office/drawing/2014/main" val="3265392373"/>
                  </a:ext>
                </a:extLst>
              </a:tr>
              <a:tr h="205163">
                <a:tc>
                  <a:txBody>
                    <a:bodyPr/>
                    <a:lstStyle/>
                    <a:p>
                      <a:pPr algn="ctr"/>
                      <a:r>
                        <a:rPr lang="en-IN" sz="800"/>
                        <a:t> </a:t>
                      </a:r>
                    </a:p>
                  </a:txBody>
                  <a:tcPr marL="40290" marR="40290" marT="20145" marB="20145" anchor="ctr"/>
                </a:tc>
                <a:tc>
                  <a:txBody>
                    <a:bodyPr/>
                    <a:lstStyle/>
                    <a:p>
                      <a:r>
                        <a:rPr lang="en-IN" sz="1200" b="1" dirty="0"/>
                        <a:t>Janelle.Nikolaus81</a:t>
                      </a:r>
                    </a:p>
                  </a:txBody>
                  <a:tcPr marL="40290" marR="40290" marT="20145" marB="20145" anchor="ctr"/>
                </a:tc>
                <a:extLst>
                  <a:ext uri="{0D108BD9-81ED-4DB2-BD59-A6C34878D82A}">
                    <a16:rowId xmlns:a16="http://schemas.microsoft.com/office/drawing/2014/main" val="3779382141"/>
                  </a:ext>
                </a:extLst>
              </a:tr>
              <a:tr h="205163">
                <a:tc>
                  <a:txBody>
                    <a:bodyPr/>
                    <a:lstStyle/>
                    <a:p>
                      <a:pPr algn="ctr"/>
                      <a:r>
                        <a:rPr lang="en-IN" sz="800"/>
                        <a:t> </a:t>
                      </a:r>
                    </a:p>
                  </a:txBody>
                  <a:tcPr marL="40290" marR="40290" marT="20145" marB="20145" anchor="ctr"/>
                </a:tc>
                <a:tc>
                  <a:txBody>
                    <a:bodyPr/>
                    <a:lstStyle/>
                    <a:p>
                      <a:r>
                        <a:rPr lang="en-IN" sz="1200" b="1" dirty="0" err="1"/>
                        <a:t>Darby_Herzog</a:t>
                      </a:r>
                      <a:endParaRPr lang="en-IN" sz="1200" b="1" dirty="0"/>
                    </a:p>
                  </a:txBody>
                  <a:tcPr marL="40290" marR="40290" marT="20145" marB="20145" anchor="ctr"/>
                </a:tc>
                <a:extLst>
                  <a:ext uri="{0D108BD9-81ED-4DB2-BD59-A6C34878D82A}">
                    <a16:rowId xmlns:a16="http://schemas.microsoft.com/office/drawing/2014/main" val="3293724886"/>
                  </a:ext>
                </a:extLst>
              </a:tr>
              <a:tr h="205163">
                <a:tc>
                  <a:txBody>
                    <a:bodyPr/>
                    <a:lstStyle/>
                    <a:p>
                      <a:pPr algn="ctr"/>
                      <a:r>
                        <a:rPr lang="en-IN" sz="800"/>
                        <a:t> </a:t>
                      </a:r>
                    </a:p>
                  </a:txBody>
                  <a:tcPr marL="40290" marR="40290" marT="20145" marB="20145" anchor="ctr"/>
                </a:tc>
                <a:tc>
                  <a:txBody>
                    <a:bodyPr/>
                    <a:lstStyle/>
                    <a:p>
                      <a:r>
                        <a:rPr lang="en-IN" sz="1200" b="1" dirty="0"/>
                        <a:t>Esther.Zulauf61</a:t>
                      </a:r>
                    </a:p>
                  </a:txBody>
                  <a:tcPr marL="40290" marR="40290" marT="20145" marB="20145" anchor="ctr"/>
                </a:tc>
                <a:extLst>
                  <a:ext uri="{0D108BD9-81ED-4DB2-BD59-A6C34878D82A}">
                    <a16:rowId xmlns:a16="http://schemas.microsoft.com/office/drawing/2014/main" val="3142136315"/>
                  </a:ext>
                </a:extLst>
              </a:tr>
              <a:tr h="205163">
                <a:tc>
                  <a:txBody>
                    <a:bodyPr/>
                    <a:lstStyle/>
                    <a:p>
                      <a:pPr algn="ctr"/>
                      <a:r>
                        <a:rPr lang="en-IN" sz="800"/>
                        <a:t> </a:t>
                      </a:r>
                    </a:p>
                  </a:txBody>
                  <a:tcPr marL="40290" marR="40290" marT="20145" marB="20145" anchor="ctr"/>
                </a:tc>
                <a:tc>
                  <a:txBody>
                    <a:bodyPr/>
                    <a:lstStyle/>
                    <a:p>
                      <a:r>
                        <a:rPr lang="en-IN" sz="1200" b="1" dirty="0" err="1"/>
                        <a:t>Bartholome.Bernhard</a:t>
                      </a:r>
                      <a:endParaRPr lang="en-IN" sz="1200" b="1" dirty="0"/>
                    </a:p>
                  </a:txBody>
                  <a:tcPr marL="40290" marR="40290" marT="20145" marB="20145" anchor="ctr"/>
                </a:tc>
                <a:extLst>
                  <a:ext uri="{0D108BD9-81ED-4DB2-BD59-A6C34878D82A}">
                    <a16:rowId xmlns:a16="http://schemas.microsoft.com/office/drawing/2014/main" val="2129169997"/>
                  </a:ext>
                </a:extLst>
              </a:tr>
              <a:tr h="205163">
                <a:tc>
                  <a:txBody>
                    <a:bodyPr/>
                    <a:lstStyle/>
                    <a:p>
                      <a:pPr algn="ctr"/>
                      <a:r>
                        <a:rPr lang="en-IN" sz="800"/>
                        <a:t> </a:t>
                      </a:r>
                    </a:p>
                  </a:txBody>
                  <a:tcPr marL="40290" marR="40290" marT="20145" marB="20145" anchor="ctr"/>
                </a:tc>
                <a:tc>
                  <a:txBody>
                    <a:bodyPr/>
                    <a:lstStyle/>
                    <a:p>
                      <a:r>
                        <a:rPr lang="en-IN" sz="1200" b="1" dirty="0" err="1"/>
                        <a:t>Jessyca_West</a:t>
                      </a:r>
                      <a:endParaRPr lang="en-IN" sz="1200" b="1" dirty="0"/>
                    </a:p>
                  </a:txBody>
                  <a:tcPr marL="40290" marR="40290" marT="20145" marB="20145" anchor="ctr"/>
                </a:tc>
                <a:extLst>
                  <a:ext uri="{0D108BD9-81ED-4DB2-BD59-A6C34878D82A}">
                    <a16:rowId xmlns:a16="http://schemas.microsoft.com/office/drawing/2014/main" val="3650796906"/>
                  </a:ext>
                </a:extLst>
              </a:tr>
              <a:tr h="205163">
                <a:tc>
                  <a:txBody>
                    <a:bodyPr/>
                    <a:lstStyle/>
                    <a:p>
                      <a:pPr algn="ctr"/>
                      <a:r>
                        <a:rPr lang="en-IN" sz="800"/>
                        <a:t> </a:t>
                      </a:r>
                    </a:p>
                  </a:txBody>
                  <a:tcPr marL="40290" marR="40290" marT="20145" marB="20145" anchor="ctr"/>
                </a:tc>
                <a:tc>
                  <a:txBody>
                    <a:bodyPr/>
                    <a:lstStyle/>
                    <a:p>
                      <a:r>
                        <a:rPr lang="en-IN" sz="1200" b="1" dirty="0"/>
                        <a:t>Esmeralda.Mraz57</a:t>
                      </a:r>
                    </a:p>
                  </a:txBody>
                  <a:tcPr marL="40290" marR="40290" marT="20145" marB="20145" anchor="ctr"/>
                </a:tc>
                <a:extLst>
                  <a:ext uri="{0D108BD9-81ED-4DB2-BD59-A6C34878D82A}">
                    <a16:rowId xmlns:a16="http://schemas.microsoft.com/office/drawing/2014/main" val="2716949246"/>
                  </a:ext>
                </a:extLst>
              </a:tr>
              <a:tr h="205163">
                <a:tc>
                  <a:txBody>
                    <a:bodyPr/>
                    <a:lstStyle/>
                    <a:p>
                      <a:pPr algn="ctr"/>
                      <a:r>
                        <a:rPr lang="en-IN" sz="800"/>
                        <a:t> </a:t>
                      </a:r>
                    </a:p>
                  </a:txBody>
                  <a:tcPr marL="40290" marR="40290" marT="20145" marB="20145" anchor="ctr"/>
                </a:tc>
                <a:tc>
                  <a:txBody>
                    <a:bodyPr/>
                    <a:lstStyle/>
                    <a:p>
                      <a:r>
                        <a:rPr lang="en-IN" sz="1200" b="1" dirty="0"/>
                        <a:t>Bethany20</a:t>
                      </a:r>
                    </a:p>
                  </a:txBody>
                  <a:tcPr marL="40290" marR="40290" marT="20145" marB="20145" anchor="ctr"/>
                </a:tc>
                <a:extLst>
                  <a:ext uri="{0D108BD9-81ED-4DB2-BD59-A6C34878D82A}">
                    <a16:rowId xmlns:a16="http://schemas.microsoft.com/office/drawing/2014/main" val="2911932037"/>
                  </a:ext>
                </a:extLst>
              </a:tr>
            </a:tbl>
          </a:graphicData>
        </a:graphic>
      </p:graphicFrame>
    </p:spTree>
    <p:extLst>
      <p:ext uri="{BB962C8B-B14F-4D97-AF65-F5344CB8AC3E}">
        <p14:creationId xmlns:p14="http://schemas.microsoft.com/office/powerpoint/2010/main" val="162674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FBE1E-5D4D-DD48-1B3E-680B01C7E788}"/>
              </a:ext>
            </a:extLst>
          </p:cNvPr>
          <p:cNvSpPr>
            <a:spLocks noGrp="1"/>
          </p:cNvSpPr>
          <p:nvPr>
            <p:ph idx="1"/>
          </p:nvPr>
        </p:nvSpPr>
        <p:spPr>
          <a:xfrm>
            <a:off x="838200" y="242047"/>
            <a:ext cx="10515600" cy="5934916"/>
          </a:xfrm>
        </p:spPr>
        <p:txBody>
          <a:bodyPr/>
          <a:lstStyle/>
          <a:p>
            <a:r>
              <a:rPr lang="en-IN" sz="2000" b="1" i="0" u="sng" dirty="0">
                <a:solidFill>
                  <a:schemeClr val="bg2">
                    <a:lumMod val="60000"/>
                    <a:lumOff val="40000"/>
                  </a:schemeClr>
                </a:solidFill>
                <a:effectLst/>
                <a:latin typeface="Manrope"/>
              </a:rPr>
              <a:t>Contest Winner Declaration </a:t>
            </a:r>
            <a:r>
              <a:rPr lang="en-IN" sz="2000" i="0" dirty="0">
                <a:effectLst/>
                <a:latin typeface="Manrope"/>
              </a:rPr>
              <a:t>:</a:t>
            </a:r>
            <a:r>
              <a:rPr lang="en-US" sz="2000" dirty="0"/>
              <a:t>The user who receives the most likes on a single photo wins, according to the contest winner declaration made by the team.</a:t>
            </a:r>
          </a:p>
          <a:p>
            <a:r>
              <a:rPr lang="en-IN" sz="2000" b="1" u="sng" dirty="0">
                <a:solidFill>
                  <a:schemeClr val="bg2">
                    <a:lumMod val="60000"/>
                    <a:lumOff val="40000"/>
                  </a:schemeClr>
                </a:solidFill>
              </a:rPr>
              <a:t>CODE</a:t>
            </a:r>
            <a:r>
              <a:rPr lang="en-IN" sz="2000" b="1" dirty="0">
                <a:solidFill>
                  <a:schemeClr val="bg2">
                    <a:lumMod val="60000"/>
                    <a:lumOff val="40000"/>
                  </a:schemeClr>
                </a:solidFill>
              </a:rPr>
              <a:t>:</a:t>
            </a:r>
          </a:p>
          <a:p>
            <a:r>
              <a:rPr lang="en-IN" sz="1600" dirty="0"/>
              <a:t>select username ,photos.id ,</a:t>
            </a:r>
            <a:r>
              <a:rPr lang="en-IN" sz="1600" dirty="0" err="1"/>
              <a:t>photos.image_url</a:t>
            </a:r>
            <a:r>
              <a:rPr lang="en-IN" sz="1600" dirty="0"/>
              <a:t> ,count(</a:t>
            </a:r>
            <a:r>
              <a:rPr lang="en-IN" sz="1600" dirty="0" err="1"/>
              <a:t>likes.user_id</a:t>
            </a:r>
            <a:r>
              <a:rPr lang="en-IN" sz="1600" dirty="0"/>
              <a:t>) as total</a:t>
            </a:r>
          </a:p>
          <a:p>
            <a:pPr marL="0" indent="0">
              <a:buNone/>
            </a:pPr>
            <a:r>
              <a:rPr lang="en-IN" sz="1600" dirty="0"/>
              <a:t>     from photo</a:t>
            </a:r>
          </a:p>
          <a:p>
            <a:pPr marL="0" indent="0">
              <a:buNone/>
            </a:pPr>
            <a:r>
              <a:rPr lang="en-IN" sz="1600" dirty="0"/>
              <a:t>     inner join likes</a:t>
            </a:r>
          </a:p>
          <a:p>
            <a:pPr marL="0" indent="0">
              <a:buNone/>
            </a:pPr>
            <a:r>
              <a:rPr lang="en-IN" sz="1600" dirty="0"/>
              <a:t>     on likes.photo_id=photos.id</a:t>
            </a:r>
          </a:p>
          <a:p>
            <a:pPr marL="0" indent="0">
              <a:buNone/>
            </a:pPr>
            <a:r>
              <a:rPr lang="en-IN" sz="1600" dirty="0"/>
              <a:t>     inner join users</a:t>
            </a:r>
          </a:p>
          <a:p>
            <a:pPr marL="0" indent="0">
              <a:buNone/>
            </a:pPr>
            <a:r>
              <a:rPr lang="en-IN" sz="1600" dirty="0"/>
              <a:t>     on photos.user_id=users.id</a:t>
            </a:r>
          </a:p>
          <a:p>
            <a:pPr marL="0" indent="0">
              <a:buNone/>
            </a:pPr>
            <a:r>
              <a:rPr lang="en-IN" sz="1600" dirty="0"/>
              <a:t>     group by photos.id order by total </a:t>
            </a:r>
            <a:r>
              <a:rPr lang="en-IN" sz="1600" dirty="0" err="1"/>
              <a:t>desc</a:t>
            </a:r>
            <a:r>
              <a:rPr lang="en-IN" sz="1600" dirty="0"/>
              <a:t> </a:t>
            </a:r>
          </a:p>
          <a:p>
            <a:pPr marL="0" indent="0">
              <a:buNone/>
            </a:pPr>
            <a:r>
              <a:rPr lang="en-IN" sz="1600" dirty="0"/>
              <a:t>      limit 1;</a:t>
            </a:r>
          </a:p>
          <a:p>
            <a:pPr marL="0" indent="0">
              <a:buNone/>
            </a:pPr>
            <a:r>
              <a:rPr lang="en-IN" sz="1600" b="1" u="sng" dirty="0">
                <a:solidFill>
                  <a:schemeClr val="bg2">
                    <a:lumMod val="60000"/>
                    <a:lumOff val="40000"/>
                  </a:schemeClr>
                </a:solidFill>
              </a:rPr>
              <a:t>CONCLUSION</a:t>
            </a:r>
            <a:r>
              <a:rPr lang="en-IN" sz="1600" b="1" dirty="0">
                <a:solidFill>
                  <a:schemeClr val="bg2">
                    <a:lumMod val="60000"/>
                    <a:lumOff val="40000"/>
                  </a:schemeClr>
                </a:solidFill>
              </a:rPr>
              <a:t>:</a:t>
            </a:r>
            <a:br>
              <a:rPr lang="en-US" sz="1100" dirty="0"/>
            </a:br>
            <a:r>
              <a:rPr lang="en-US" sz="1800" i="0" dirty="0">
                <a:effectLst/>
              </a:rPr>
              <a:t>The query retrieves information about the photo with the highest number of likes, including the username of the user who posted it, the photo's ID, image URL, and the total number of likes. By joining the "photo," "likes," and "users" tables and grouping by photo ID, it provides valuable insights into the most popular photo on the platform, aiding in content analysis or user engagement strategies. The result is limited to the top photo with the highest like count.</a:t>
            </a:r>
            <a:endParaRPr lang="en-IN" sz="1800" dirty="0"/>
          </a:p>
          <a:p>
            <a:endParaRPr lang="en-IN" dirty="0"/>
          </a:p>
        </p:txBody>
      </p:sp>
      <p:graphicFrame>
        <p:nvGraphicFramePr>
          <p:cNvPr id="4" name="Table 3">
            <a:extLst>
              <a:ext uri="{FF2B5EF4-FFF2-40B4-BE49-F238E27FC236}">
                <a16:creationId xmlns:a16="http://schemas.microsoft.com/office/drawing/2014/main" id="{6154261F-077C-4808-DA08-6E0F754486EC}"/>
              </a:ext>
            </a:extLst>
          </p:cNvPr>
          <p:cNvGraphicFramePr>
            <a:graphicFrameLocks noGrp="1"/>
          </p:cNvGraphicFramePr>
          <p:nvPr>
            <p:extLst>
              <p:ext uri="{D42A27DB-BD31-4B8C-83A1-F6EECF244321}">
                <p14:modId xmlns:p14="http://schemas.microsoft.com/office/powerpoint/2010/main" val="1356526487"/>
              </p:ext>
            </p:extLst>
          </p:nvPr>
        </p:nvGraphicFramePr>
        <p:xfrm>
          <a:off x="958028" y="5827058"/>
          <a:ext cx="8620760" cy="869578"/>
        </p:xfrm>
        <a:graphic>
          <a:graphicData uri="http://schemas.openxmlformats.org/drawingml/2006/table">
            <a:tbl>
              <a:tblPr>
                <a:tableStyleId>{284E427A-3D55-4303-BF80-6455036E1DE7}</a:tableStyleId>
              </a:tblPr>
              <a:tblGrid>
                <a:gridCol w="208280">
                  <a:extLst>
                    <a:ext uri="{9D8B030D-6E8A-4147-A177-3AD203B41FA5}">
                      <a16:colId xmlns:a16="http://schemas.microsoft.com/office/drawing/2014/main" val="2582611932"/>
                    </a:ext>
                  </a:extLst>
                </a:gridCol>
                <a:gridCol w="2103120">
                  <a:extLst>
                    <a:ext uri="{9D8B030D-6E8A-4147-A177-3AD203B41FA5}">
                      <a16:colId xmlns:a16="http://schemas.microsoft.com/office/drawing/2014/main" val="2709674862"/>
                    </a:ext>
                  </a:extLst>
                </a:gridCol>
                <a:gridCol w="2103120">
                  <a:extLst>
                    <a:ext uri="{9D8B030D-6E8A-4147-A177-3AD203B41FA5}">
                      <a16:colId xmlns:a16="http://schemas.microsoft.com/office/drawing/2014/main" val="3443932045"/>
                    </a:ext>
                  </a:extLst>
                </a:gridCol>
                <a:gridCol w="2103120">
                  <a:extLst>
                    <a:ext uri="{9D8B030D-6E8A-4147-A177-3AD203B41FA5}">
                      <a16:colId xmlns:a16="http://schemas.microsoft.com/office/drawing/2014/main" val="4086504218"/>
                    </a:ext>
                  </a:extLst>
                </a:gridCol>
                <a:gridCol w="2103120">
                  <a:extLst>
                    <a:ext uri="{9D8B030D-6E8A-4147-A177-3AD203B41FA5}">
                      <a16:colId xmlns:a16="http://schemas.microsoft.com/office/drawing/2014/main" val="384922971"/>
                    </a:ext>
                  </a:extLst>
                </a:gridCol>
              </a:tblGrid>
              <a:tr h="434789">
                <a:tc>
                  <a:txBody>
                    <a:bodyPr/>
                    <a:lstStyle/>
                    <a:p>
                      <a:r>
                        <a:rPr lang="en-IN"/>
                        <a:t> </a:t>
                      </a:r>
                    </a:p>
                  </a:txBody>
                  <a:tcPr anchor="ctr"/>
                </a:tc>
                <a:tc>
                  <a:txBody>
                    <a:bodyPr/>
                    <a:lstStyle/>
                    <a:p>
                      <a:r>
                        <a:rPr lang="en-IN"/>
                        <a:t>username</a:t>
                      </a:r>
                    </a:p>
                  </a:txBody>
                  <a:tcPr anchor="ctr"/>
                </a:tc>
                <a:tc>
                  <a:txBody>
                    <a:bodyPr/>
                    <a:lstStyle/>
                    <a:p>
                      <a:r>
                        <a:rPr lang="en-IN"/>
                        <a:t>id</a:t>
                      </a:r>
                    </a:p>
                  </a:txBody>
                  <a:tcPr anchor="ctr"/>
                </a:tc>
                <a:tc>
                  <a:txBody>
                    <a:bodyPr/>
                    <a:lstStyle/>
                    <a:p>
                      <a:r>
                        <a:rPr lang="en-IN"/>
                        <a:t>image_url</a:t>
                      </a:r>
                    </a:p>
                  </a:txBody>
                  <a:tcPr anchor="ctr"/>
                </a:tc>
                <a:tc>
                  <a:txBody>
                    <a:bodyPr/>
                    <a:lstStyle/>
                    <a:p>
                      <a:r>
                        <a:rPr lang="en-IN"/>
                        <a:t>total</a:t>
                      </a:r>
                    </a:p>
                  </a:txBody>
                  <a:tcPr anchor="ctr"/>
                </a:tc>
                <a:extLst>
                  <a:ext uri="{0D108BD9-81ED-4DB2-BD59-A6C34878D82A}">
                    <a16:rowId xmlns:a16="http://schemas.microsoft.com/office/drawing/2014/main" val="2154105279"/>
                  </a:ext>
                </a:extLst>
              </a:tr>
              <a:tr h="434789">
                <a:tc>
                  <a:txBody>
                    <a:bodyPr/>
                    <a:lstStyle/>
                    <a:p>
                      <a:pPr algn="ctr"/>
                      <a:r>
                        <a:rPr lang="en-IN"/>
                        <a:t> </a:t>
                      </a:r>
                    </a:p>
                  </a:txBody>
                  <a:tcPr anchor="ctr"/>
                </a:tc>
                <a:tc>
                  <a:txBody>
                    <a:bodyPr/>
                    <a:lstStyle/>
                    <a:p>
                      <a:r>
                        <a:rPr lang="en-IN" dirty="0"/>
                        <a:t>Zack_Kemmer93</a:t>
                      </a:r>
                    </a:p>
                  </a:txBody>
                  <a:tcPr anchor="ctr"/>
                </a:tc>
                <a:tc>
                  <a:txBody>
                    <a:bodyPr/>
                    <a:lstStyle/>
                    <a:p>
                      <a:r>
                        <a:rPr lang="en-IN"/>
                        <a:t>145</a:t>
                      </a:r>
                    </a:p>
                  </a:txBody>
                  <a:tcPr anchor="ctr"/>
                </a:tc>
                <a:tc>
                  <a:txBody>
                    <a:bodyPr/>
                    <a:lstStyle/>
                    <a:p>
                      <a:r>
                        <a:rPr lang="en-IN"/>
                        <a:t>https://jarret.name</a:t>
                      </a:r>
                    </a:p>
                  </a:txBody>
                  <a:tcPr anchor="ctr"/>
                </a:tc>
                <a:tc>
                  <a:txBody>
                    <a:bodyPr/>
                    <a:lstStyle/>
                    <a:p>
                      <a:r>
                        <a:rPr lang="en-IN" dirty="0"/>
                        <a:t>48</a:t>
                      </a:r>
                    </a:p>
                  </a:txBody>
                  <a:tcPr anchor="ctr"/>
                </a:tc>
                <a:extLst>
                  <a:ext uri="{0D108BD9-81ED-4DB2-BD59-A6C34878D82A}">
                    <a16:rowId xmlns:a16="http://schemas.microsoft.com/office/drawing/2014/main" val="1293335318"/>
                  </a:ext>
                </a:extLst>
              </a:tr>
            </a:tbl>
          </a:graphicData>
        </a:graphic>
      </p:graphicFrame>
    </p:spTree>
    <p:extLst>
      <p:ext uri="{BB962C8B-B14F-4D97-AF65-F5344CB8AC3E}">
        <p14:creationId xmlns:p14="http://schemas.microsoft.com/office/powerpoint/2010/main" val="34428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8591F-4AEE-16A2-F7B8-64877BCD8F4F}"/>
              </a:ext>
            </a:extLst>
          </p:cNvPr>
          <p:cNvSpPr>
            <a:spLocks noGrp="1"/>
          </p:cNvSpPr>
          <p:nvPr>
            <p:ph idx="1"/>
          </p:nvPr>
        </p:nvSpPr>
        <p:spPr>
          <a:xfrm>
            <a:off x="838200" y="537882"/>
            <a:ext cx="10515600" cy="5639081"/>
          </a:xfrm>
        </p:spPr>
        <p:txBody>
          <a:bodyPr>
            <a:normAutofit/>
          </a:bodyPr>
          <a:lstStyle/>
          <a:p>
            <a:r>
              <a:rPr lang="en-IN" sz="2000" b="1" i="0" u="sng" dirty="0">
                <a:solidFill>
                  <a:schemeClr val="bg2">
                    <a:lumMod val="60000"/>
                    <a:lumOff val="40000"/>
                  </a:schemeClr>
                </a:solidFill>
                <a:effectLst/>
                <a:latin typeface="Manrope"/>
              </a:rPr>
              <a:t>Hashtag Research</a:t>
            </a:r>
            <a:r>
              <a:rPr lang="en-US" sz="2000" i="0" dirty="0">
                <a:effectLst/>
                <a:latin typeface="Manrope"/>
              </a:rPr>
              <a:t>:A partner brand wants to know the most popular hashtags to use in their posts</a:t>
            </a:r>
          </a:p>
          <a:p>
            <a:pPr marL="0" indent="0">
              <a:buNone/>
            </a:pPr>
            <a:r>
              <a:rPr lang="en-US" sz="2000" i="0" dirty="0">
                <a:effectLst/>
                <a:latin typeface="Manrope"/>
              </a:rPr>
              <a:t>    to reach the most people.                                                    </a:t>
            </a:r>
            <a:r>
              <a:rPr lang="en-US" sz="2000" i="0" u="sng" dirty="0">
                <a:effectLst/>
                <a:latin typeface="Manrope"/>
              </a:rPr>
              <a:t>OUTPUT</a:t>
            </a:r>
            <a:r>
              <a:rPr lang="en-US" sz="2000" i="0" dirty="0">
                <a:effectLst/>
                <a:latin typeface="Manrope"/>
              </a:rPr>
              <a:t>:</a:t>
            </a:r>
            <a:endParaRPr lang="en-US" sz="2000" dirty="0"/>
          </a:p>
          <a:p>
            <a:r>
              <a:rPr lang="en-US" sz="2000" b="1" dirty="0">
                <a:solidFill>
                  <a:schemeClr val="bg2">
                    <a:lumMod val="60000"/>
                    <a:lumOff val="40000"/>
                  </a:schemeClr>
                </a:solidFill>
              </a:rPr>
              <a:t>CODE:</a:t>
            </a:r>
          </a:p>
          <a:p>
            <a:pPr marL="0" indent="0">
              <a:buNone/>
            </a:pPr>
            <a:r>
              <a:rPr lang="en-IN" sz="2000" dirty="0"/>
              <a:t>    select distinct </a:t>
            </a:r>
            <a:r>
              <a:rPr lang="en-IN" sz="2000" dirty="0" err="1"/>
              <a:t>t.tag_name</a:t>
            </a:r>
            <a:endParaRPr lang="en-IN" sz="2000" dirty="0"/>
          </a:p>
          <a:p>
            <a:pPr marL="0" indent="0">
              <a:buNone/>
            </a:pPr>
            <a:r>
              <a:rPr lang="en-IN" sz="2000" dirty="0"/>
              <a:t>    from tags </a:t>
            </a:r>
            <a:r>
              <a:rPr lang="en-IN" sz="2000" dirty="0" err="1"/>
              <a:t>tleft</a:t>
            </a:r>
            <a:r>
              <a:rPr lang="en-IN" sz="2000" dirty="0"/>
              <a:t> join </a:t>
            </a:r>
            <a:r>
              <a:rPr lang="en-IN" sz="2000" dirty="0" err="1"/>
              <a:t>photo_tags</a:t>
            </a:r>
            <a:r>
              <a:rPr lang="en-IN" sz="2000" dirty="0"/>
              <a:t> p</a:t>
            </a:r>
          </a:p>
          <a:p>
            <a:pPr marL="0" indent="0">
              <a:buNone/>
            </a:pPr>
            <a:r>
              <a:rPr lang="en-IN" sz="2000" dirty="0"/>
              <a:t>    on t.id=</a:t>
            </a:r>
            <a:r>
              <a:rPr lang="en-IN" sz="2000" dirty="0" err="1"/>
              <a:t>p.tag_id</a:t>
            </a:r>
            <a:endParaRPr lang="en-IN" sz="2000" dirty="0"/>
          </a:p>
          <a:p>
            <a:pPr marL="0" indent="0">
              <a:buNone/>
            </a:pPr>
            <a:r>
              <a:rPr lang="en-IN" sz="2000" dirty="0"/>
              <a:t>    group by </a:t>
            </a:r>
            <a:r>
              <a:rPr lang="en-IN" sz="2000" dirty="0" err="1"/>
              <a:t>tag_name</a:t>
            </a:r>
            <a:endParaRPr lang="en-IN" sz="2000" dirty="0"/>
          </a:p>
          <a:p>
            <a:pPr marL="0" indent="0">
              <a:buNone/>
            </a:pPr>
            <a:r>
              <a:rPr lang="en-IN" sz="2000" dirty="0"/>
              <a:t>    order by count(</a:t>
            </a:r>
            <a:r>
              <a:rPr lang="en-IN" sz="2000" dirty="0" err="1"/>
              <a:t>t.tag_name</a:t>
            </a:r>
            <a:r>
              <a:rPr lang="en-IN" sz="2000" dirty="0"/>
              <a:t>) </a:t>
            </a:r>
            <a:r>
              <a:rPr lang="en-IN" sz="2000" dirty="0" err="1"/>
              <a:t>desc</a:t>
            </a:r>
            <a:endParaRPr lang="en-IN" sz="2000" dirty="0"/>
          </a:p>
          <a:p>
            <a:pPr marL="0" indent="0">
              <a:buNone/>
            </a:pPr>
            <a:r>
              <a:rPr lang="en-IN" sz="2000" dirty="0"/>
              <a:t>    limit 5;</a:t>
            </a:r>
          </a:p>
          <a:p>
            <a:pPr marL="0" indent="0">
              <a:buNone/>
            </a:pPr>
            <a:r>
              <a:rPr lang="en-IN" sz="2000" b="1" u="sng" dirty="0">
                <a:solidFill>
                  <a:schemeClr val="bg2">
                    <a:lumMod val="60000"/>
                    <a:lumOff val="40000"/>
                  </a:schemeClr>
                </a:solidFill>
              </a:rPr>
              <a:t>CONCLUSION</a:t>
            </a:r>
            <a:r>
              <a:rPr lang="en-IN" sz="2000" b="1" dirty="0">
                <a:solidFill>
                  <a:schemeClr val="bg2">
                    <a:lumMod val="60000"/>
                    <a:lumOff val="40000"/>
                  </a:schemeClr>
                </a:solidFill>
              </a:rPr>
              <a:t>:</a:t>
            </a:r>
            <a:br>
              <a:rPr lang="en-US" sz="1400" dirty="0"/>
            </a:br>
            <a:r>
              <a:rPr lang="en-US" sz="2000" b="0" i="0" dirty="0">
                <a:effectLst/>
                <a:latin typeface="Söhne"/>
              </a:rPr>
              <a:t>The query retrieves the top 5 most frequently used tags by performing a left join between the "tags" and "</a:t>
            </a:r>
            <a:r>
              <a:rPr lang="en-US" sz="2000" b="0" i="0" dirty="0" err="1">
                <a:effectLst/>
                <a:latin typeface="Söhne"/>
              </a:rPr>
              <a:t>photo_tags</a:t>
            </a:r>
            <a:r>
              <a:rPr lang="en-US" sz="2000" b="0" i="0" dirty="0">
                <a:effectLst/>
                <a:latin typeface="Söhne"/>
              </a:rPr>
              <a:t>" tables. It counts the occurrences of each tag and orders them in descending order, offering insights into the popularity of different tags on the platform. The result provides a concise list of the most commonly associated tags for analysis or user engagement strategies.</a:t>
            </a:r>
            <a:endParaRPr lang="en-IN" sz="2000" dirty="0"/>
          </a:p>
          <a:p>
            <a:pPr marL="0" indent="0">
              <a:buNone/>
            </a:pPr>
            <a:endParaRPr lang="en-IN" sz="2000" dirty="0"/>
          </a:p>
          <a:p>
            <a:pPr marL="0" indent="0">
              <a:buNone/>
            </a:pPr>
            <a:endParaRPr lang="en-IN" sz="2000" dirty="0"/>
          </a:p>
        </p:txBody>
      </p:sp>
      <p:graphicFrame>
        <p:nvGraphicFramePr>
          <p:cNvPr id="5" name="Table 4">
            <a:extLst>
              <a:ext uri="{FF2B5EF4-FFF2-40B4-BE49-F238E27FC236}">
                <a16:creationId xmlns:a16="http://schemas.microsoft.com/office/drawing/2014/main" id="{B27AD606-8188-6585-44B6-A36C5D560657}"/>
              </a:ext>
            </a:extLst>
          </p:cNvPr>
          <p:cNvGraphicFramePr>
            <a:graphicFrameLocks noGrp="1"/>
          </p:cNvGraphicFramePr>
          <p:nvPr>
            <p:extLst>
              <p:ext uri="{D42A27DB-BD31-4B8C-83A1-F6EECF244321}">
                <p14:modId xmlns:p14="http://schemas.microsoft.com/office/powerpoint/2010/main" val="1950286177"/>
              </p:ext>
            </p:extLst>
          </p:nvPr>
        </p:nvGraphicFramePr>
        <p:xfrm>
          <a:off x="6858000" y="1380565"/>
          <a:ext cx="4312024" cy="2644590"/>
        </p:xfrm>
        <a:graphic>
          <a:graphicData uri="http://schemas.openxmlformats.org/drawingml/2006/table">
            <a:tbl>
              <a:tblPr>
                <a:tableStyleId>{284E427A-3D55-4303-BF80-6455036E1DE7}</a:tableStyleId>
              </a:tblPr>
              <a:tblGrid>
                <a:gridCol w="595498">
                  <a:extLst>
                    <a:ext uri="{9D8B030D-6E8A-4147-A177-3AD203B41FA5}">
                      <a16:colId xmlns:a16="http://schemas.microsoft.com/office/drawing/2014/main" val="3406306392"/>
                    </a:ext>
                  </a:extLst>
                </a:gridCol>
                <a:gridCol w="3716526">
                  <a:extLst>
                    <a:ext uri="{9D8B030D-6E8A-4147-A177-3AD203B41FA5}">
                      <a16:colId xmlns:a16="http://schemas.microsoft.com/office/drawing/2014/main" val="1441136257"/>
                    </a:ext>
                  </a:extLst>
                </a:gridCol>
              </a:tblGrid>
              <a:tr h="440765">
                <a:tc>
                  <a:txBody>
                    <a:bodyPr/>
                    <a:lstStyle/>
                    <a:p>
                      <a:r>
                        <a:rPr lang="en-IN" dirty="0"/>
                        <a:t> </a:t>
                      </a:r>
                    </a:p>
                  </a:txBody>
                  <a:tcPr anchor="ctr"/>
                </a:tc>
                <a:tc>
                  <a:txBody>
                    <a:bodyPr/>
                    <a:lstStyle/>
                    <a:p>
                      <a:r>
                        <a:rPr lang="en-IN"/>
                        <a:t>tag_name</a:t>
                      </a:r>
                    </a:p>
                  </a:txBody>
                  <a:tcPr anchor="ctr"/>
                </a:tc>
                <a:extLst>
                  <a:ext uri="{0D108BD9-81ED-4DB2-BD59-A6C34878D82A}">
                    <a16:rowId xmlns:a16="http://schemas.microsoft.com/office/drawing/2014/main" val="2829893813"/>
                  </a:ext>
                </a:extLst>
              </a:tr>
              <a:tr h="440765">
                <a:tc>
                  <a:txBody>
                    <a:bodyPr/>
                    <a:lstStyle/>
                    <a:p>
                      <a:pPr algn="ctr"/>
                      <a:r>
                        <a:rPr lang="en-IN" dirty="0"/>
                        <a:t> </a:t>
                      </a:r>
                    </a:p>
                  </a:txBody>
                  <a:tcPr anchor="ctr"/>
                </a:tc>
                <a:tc>
                  <a:txBody>
                    <a:bodyPr/>
                    <a:lstStyle/>
                    <a:p>
                      <a:r>
                        <a:rPr lang="en-IN" dirty="0"/>
                        <a:t>smile</a:t>
                      </a:r>
                    </a:p>
                  </a:txBody>
                  <a:tcPr anchor="ctr"/>
                </a:tc>
                <a:extLst>
                  <a:ext uri="{0D108BD9-81ED-4DB2-BD59-A6C34878D82A}">
                    <a16:rowId xmlns:a16="http://schemas.microsoft.com/office/drawing/2014/main" val="828691292"/>
                  </a:ext>
                </a:extLst>
              </a:tr>
              <a:tr h="440765">
                <a:tc>
                  <a:txBody>
                    <a:bodyPr/>
                    <a:lstStyle/>
                    <a:p>
                      <a:r>
                        <a:rPr lang="en-IN" dirty="0"/>
                        <a:t> </a:t>
                      </a:r>
                    </a:p>
                  </a:txBody>
                  <a:tcPr anchor="ctr"/>
                </a:tc>
                <a:tc>
                  <a:txBody>
                    <a:bodyPr/>
                    <a:lstStyle/>
                    <a:p>
                      <a:r>
                        <a:rPr lang="en-IN" dirty="0"/>
                        <a:t>beach</a:t>
                      </a:r>
                    </a:p>
                  </a:txBody>
                  <a:tcPr anchor="ctr"/>
                </a:tc>
                <a:extLst>
                  <a:ext uri="{0D108BD9-81ED-4DB2-BD59-A6C34878D82A}">
                    <a16:rowId xmlns:a16="http://schemas.microsoft.com/office/drawing/2014/main" val="1752043720"/>
                  </a:ext>
                </a:extLst>
              </a:tr>
              <a:tr h="440765">
                <a:tc>
                  <a:txBody>
                    <a:bodyPr/>
                    <a:lstStyle/>
                    <a:p>
                      <a:pPr algn="ctr"/>
                      <a:r>
                        <a:rPr lang="en-IN" dirty="0"/>
                        <a:t> </a:t>
                      </a:r>
                    </a:p>
                  </a:txBody>
                  <a:tcPr anchor="ctr"/>
                </a:tc>
                <a:tc>
                  <a:txBody>
                    <a:bodyPr/>
                    <a:lstStyle/>
                    <a:p>
                      <a:r>
                        <a:rPr lang="en-IN"/>
                        <a:t>party</a:t>
                      </a:r>
                    </a:p>
                  </a:txBody>
                  <a:tcPr anchor="ctr"/>
                </a:tc>
                <a:extLst>
                  <a:ext uri="{0D108BD9-81ED-4DB2-BD59-A6C34878D82A}">
                    <a16:rowId xmlns:a16="http://schemas.microsoft.com/office/drawing/2014/main" val="3982840307"/>
                  </a:ext>
                </a:extLst>
              </a:tr>
              <a:tr h="440765">
                <a:tc>
                  <a:txBody>
                    <a:bodyPr/>
                    <a:lstStyle/>
                    <a:p>
                      <a:r>
                        <a:rPr lang="en-IN"/>
                        <a:t> </a:t>
                      </a:r>
                    </a:p>
                  </a:txBody>
                  <a:tcPr anchor="ctr"/>
                </a:tc>
                <a:tc>
                  <a:txBody>
                    <a:bodyPr/>
                    <a:lstStyle/>
                    <a:p>
                      <a:r>
                        <a:rPr lang="en-IN"/>
                        <a:t>fun</a:t>
                      </a:r>
                    </a:p>
                  </a:txBody>
                  <a:tcPr anchor="ctr"/>
                </a:tc>
                <a:extLst>
                  <a:ext uri="{0D108BD9-81ED-4DB2-BD59-A6C34878D82A}">
                    <a16:rowId xmlns:a16="http://schemas.microsoft.com/office/drawing/2014/main" val="3215498796"/>
                  </a:ext>
                </a:extLst>
              </a:tr>
              <a:tr h="440765">
                <a:tc>
                  <a:txBody>
                    <a:bodyPr/>
                    <a:lstStyle/>
                    <a:p>
                      <a:pPr algn="ctr"/>
                      <a:r>
                        <a:rPr lang="en-IN" dirty="0"/>
                        <a:t> </a:t>
                      </a:r>
                    </a:p>
                  </a:txBody>
                  <a:tcPr anchor="ctr"/>
                </a:tc>
                <a:tc>
                  <a:txBody>
                    <a:bodyPr/>
                    <a:lstStyle/>
                    <a:p>
                      <a:r>
                        <a:rPr lang="en-IN" dirty="0"/>
                        <a:t>concert</a:t>
                      </a:r>
                    </a:p>
                  </a:txBody>
                  <a:tcPr anchor="ctr"/>
                </a:tc>
                <a:extLst>
                  <a:ext uri="{0D108BD9-81ED-4DB2-BD59-A6C34878D82A}">
                    <a16:rowId xmlns:a16="http://schemas.microsoft.com/office/drawing/2014/main" val="1425826975"/>
                  </a:ext>
                </a:extLst>
              </a:tr>
            </a:tbl>
          </a:graphicData>
        </a:graphic>
      </p:graphicFrame>
    </p:spTree>
    <p:extLst>
      <p:ext uri="{BB962C8B-B14F-4D97-AF65-F5344CB8AC3E}">
        <p14:creationId xmlns:p14="http://schemas.microsoft.com/office/powerpoint/2010/main" val="39093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88088-8BC5-F78A-4893-5BFF2F30E3E8}"/>
              </a:ext>
            </a:extLst>
          </p:cNvPr>
          <p:cNvSpPr>
            <a:spLocks noGrp="1"/>
          </p:cNvSpPr>
          <p:nvPr>
            <p:ph idx="1"/>
          </p:nvPr>
        </p:nvSpPr>
        <p:spPr>
          <a:xfrm>
            <a:off x="838200" y="412376"/>
            <a:ext cx="10515600" cy="5764587"/>
          </a:xfrm>
        </p:spPr>
        <p:txBody>
          <a:bodyPr>
            <a:normAutofit/>
          </a:bodyPr>
          <a:lstStyle/>
          <a:p>
            <a:r>
              <a:rPr lang="en-US" sz="2000" b="1" i="0" u="sng" dirty="0">
                <a:solidFill>
                  <a:schemeClr val="bg2">
                    <a:lumMod val="60000"/>
                    <a:lumOff val="40000"/>
                  </a:schemeClr>
                </a:solidFill>
                <a:effectLst/>
                <a:latin typeface="Manrope"/>
              </a:rPr>
              <a:t>Ad Campaign Launch</a:t>
            </a:r>
            <a:r>
              <a:rPr lang="en-US" sz="2000" b="1" i="0" dirty="0">
                <a:solidFill>
                  <a:schemeClr val="bg2">
                    <a:lumMod val="60000"/>
                    <a:lumOff val="40000"/>
                  </a:schemeClr>
                </a:solidFill>
                <a:effectLst/>
                <a:latin typeface="Manrope"/>
              </a:rPr>
              <a:t>: </a:t>
            </a:r>
            <a:r>
              <a:rPr lang="en-US" sz="2000" i="0" dirty="0">
                <a:effectLst/>
                <a:latin typeface="Manrope"/>
              </a:rPr>
              <a:t>The team wants to know the best day of the week to launch ads.</a:t>
            </a:r>
          </a:p>
          <a:p>
            <a:r>
              <a:rPr lang="en-US" sz="2000" u="sng" dirty="0">
                <a:solidFill>
                  <a:schemeClr val="bg2">
                    <a:lumMod val="60000"/>
                    <a:lumOff val="40000"/>
                  </a:schemeClr>
                </a:solidFill>
                <a:latin typeface="Manrope"/>
              </a:rPr>
              <a:t>CODE</a:t>
            </a:r>
            <a:r>
              <a:rPr lang="en-US" sz="2000" dirty="0">
                <a:solidFill>
                  <a:schemeClr val="bg2">
                    <a:lumMod val="60000"/>
                    <a:lumOff val="40000"/>
                  </a:schemeClr>
                </a:solidFill>
                <a:latin typeface="Manrope"/>
              </a:rPr>
              <a:t>:</a:t>
            </a:r>
            <a:br>
              <a:rPr lang="en-US" sz="2000" dirty="0">
                <a:latin typeface="Manrope"/>
              </a:rPr>
            </a:br>
            <a:r>
              <a:rPr lang="en-US" sz="2000" dirty="0">
                <a:latin typeface="Manrope"/>
              </a:rPr>
              <a:t>select </a:t>
            </a:r>
            <a:r>
              <a:rPr lang="en-US" sz="2000" dirty="0" err="1">
                <a:latin typeface="Manrope"/>
              </a:rPr>
              <a:t>dayname</a:t>
            </a:r>
            <a:r>
              <a:rPr lang="en-US" sz="2000" dirty="0">
                <a:latin typeface="Manrope"/>
              </a:rPr>
              <a:t>(</a:t>
            </a:r>
            <a:r>
              <a:rPr lang="en-US" sz="2000" dirty="0" err="1">
                <a:latin typeface="Manrope"/>
              </a:rPr>
              <a:t>created_at</a:t>
            </a:r>
            <a:r>
              <a:rPr lang="en-US" sz="2000" dirty="0">
                <a:latin typeface="Manrope"/>
              </a:rPr>
              <a:t>) as </a:t>
            </a:r>
            <a:r>
              <a:rPr lang="en-US" sz="2000" dirty="0" err="1">
                <a:latin typeface="Manrope"/>
              </a:rPr>
              <a:t>DAY,count</a:t>
            </a:r>
            <a:r>
              <a:rPr lang="en-US" sz="2000" dirty="0">
                <a:latin typeface="Manrope"/>
              </a:rPr>
              <a:t>(</a:t>
            </a:r>
            <a:r>
              <a:rPr lang="en-US" sz="2000" dirty="0" err="1">
                <a:latin typeface="Manrope"/>
              </a:rPr>
              <a:t>created_at</a:t>
            </a:r>
            <a:r>
              <a:rPr lang="en-US" sz="2000" dirty="0">
                <a:latin typeface="Manrope"/>
              </a:rPr>
              <a:t>)</a:t>
            </a:r>
          </a:p>
          <a:p>
            <a:r>
              <a:rPr lang="en-US" sz="2000" dirty="0">
                <a:latin typeface="Manrope"/>
              </a:rPr>
              <a:t>from </a:t>
            </a:r>
            <a:r>
              <a:rPr lang="en-US" sz="2000" dirty="0" err="1">
                <a:latin typeface="Manrope"/>
              </a:rPr>
              <a:t>usersgroup</a:t>
            </a:r>
            <a:r>
              <a:rPr lang="en-US" sz="2000" dirty="0">
                <a:latin typeface="Manrope"/>
              </a:rPr>
              <a:t> by DAY</a:t>
            </a:r>
          </a:p>
          <a:p>
            <a:r>
              <a:rPr lang="en-US" sz="2000" dirty="0">
                <a:latin typeface="Manrope"/>
              </a:rPr>
              <a:t>order by count(</a:t>
            </a:r>
            <a:r>
              <a:rPr lang="en-US" sz="2000" dirty="0" err="1">
                <a:latin typeface="Manrope"/>
              </a:rPr>
              <a:t>created_at</a:t>
            </a:r>
            <a:r>
              <a:rPr lang="en-US" sz="2000" dirty="0">
                <a:latin typeface="Manrope"/>
              </a:rPr>
              <a:t>) desc</a:t>
            </a:r>
          </a:p>
          <a:p>
            <a:r>
              <a:rPr lang="en-US" sz="2000" dirty="0">
                <a:latin typeface="Manrope"/>
              </a:rPr>
              <a:t>limit 2;</a:t>
            </a:r>
          </a:p>
          <a:p>
            <a:endParaRPr lang="en-US" sz="2000" dirty="0">
              <a:latin typeface="Manrope"/>
            </a:endParaRPr>
          </a:p>
          <a:p>
            <a:r>
              <a:rPr lang="en-US" sz="2000" b="1" u="sng" dirty="0">
                <a:solidFill>
                  <a:schemeClr val="bg2">
                    <a:lumMod val="60000"/>
                    <a:lumOff val="40000"/>
                  </a:schemeClr>
                </a:solidFill>
                <a:latin typeface="Manrope"/>
              </a:rPr>
              <a:t>CONCLUSION</a:t>
            </a:r>
            <a:r>
              <a:rPr lang="en-US" sz="2000" dirty="0">
                <a:latin typeface="Manrope"/>
              </a:rPr>
              <a:t>: </a:t>
            </a:r>
            <a:r>
              <a:rPr lang="en-US" sz="2000" i="0" dirty="0">
                <a:effectLst/>
              </a:rPr>
              <a:t>The query analyzes user sign-up patterns by extracting the day name from the "</a:t>
            </a:r>
            <a:r>
              <a:rPr lang="en-US" sz="2000" i="0" dirty="0" err="1">
                <a:effectLst/>
              </a:rPr>
              <a:t>created_at</a:t>
            </a:r>
            <a:r>
              <a:rPr lang="en-US" sz="2000" i="0" dirty="0">
                <a:effectLst/>
              </a:rPr>
              <a:t>" timestamp in the "users" table. It groups the data by day and counts the number of user registrations, presenting the two most active days. This information can inform strategic decisions based on peak user registration days, enhancing platform management or promotional efforts.</a:t>
            </a:r>
          </a:p>
          <a:p>
            <a:r>
              <a:rPr lang="en-US" sz="2000" b="1" u="sng" dirty="0">
                <a:solidFill>
                  <a:schemeClr val="bg2">
                    <a:lumMod val="60000"/>
                    <a:lumOff val="40000"/>
                  </a:schemeClr>
                </a:solidFill>
                <a:latin typeface="Söhne"/>
              </a:rPr>
              <a:t>OUTPUT</a:t>
            </a:r>
            <a:r>
              <a:rPr lang="en-US" sz="2000" b="1" dirty="0">
                <a:solidFill>
                  <a:schemeClr val="bg2">
                    <a:lumMod val="60000"/>
                    <a:lumOff val="40000"/>
                  </a:schemeClr>
                </a:solidFill>
                <a:latin typeface="Söhne"/>
              </a:rPr>
              <a:t>:</a:t>
            </a:r>
            <a:endParaRPr lang="en-IN" sz="2000" b="1" dirty="0">
              <a:solidFill>
                <a:schemeClr val="bg2">
                  <a:lumMod val="60000"/>
                  <a:lumOff val="40000"/>
                </a:schemeClr>
              </a:solidFill>
            </a:endParaRPr>
          </a:p>
        </p:txBody>
      </p:sp>
      <p:graphicFrame>
        <p:nvGraphicFramePr>
          <p:cNvPr id="4" name="Table 3">
            <a:extLst>
              <a:ext uri="{FF2B5EF4-FFF2-40B4-BE49-F238E27FC236}">
                <a16:creationId xmlns:a16="http://schemas.microsoft.com/office/drawing/2014/main" id="{54B47158-7426-AED3-6F33-5E46EDF5F1B5}"/>
              </a:ext>
            </a:extLst>
          </p:cNvPr>
          <p:cNvGraphicFramePr>
            <a:graphicFrameLocks noGrp="1"/>
          </p:cNvGraphicFramePr>
          <p:nvPr>
            <p:extLst>
              <p:ext uri="{D42A27DB-BD31-4B8C-83A1-F6EECF244321}">
                <p14:modId xmlns:p14="http://schemas.microsoft.com/office/powerpoint/2010/main" val="1833505953"/>
              </p:ext>
            </p:extLst>
          </p:nvPr>
        </p:nvGraphicFramePr>
        <p:xfrm>
          <a:off x="1093693" y="5029200"/>
          <a:ext cx="4303060" cy="1497105"/>
        </p:xfrm>
        <a:graphic>
          <a:graphicData uri="http://schemas.openxmlformats.org/drawingml/2006/table">
            <a:tbl>
              <a:tblPr>
                <a:tableStyleId>{284E427A-3D55-4303-BF80-6455036E1DE7}</a:tableStyleId>
              </a:tblPr>
              <a:tblGrid>
                <a:gridCol w="375256">
                  <a:extLst>
                    <a:ext uri="{9D8B030D-6E8A-4147-A177-3AD203B41FA5}">
                      <a16:colId xmlns:a16="http://schemas.microsoft.com/office/drawing/2014/main" val="849668514"/>
                    </a:ext>
                  </a:extLst>
                </a:gridCol>
                <a:gridCol w="1986645">
                  <a:extLst>
                    <a:ext uri="{9D8B030D-6E8A-4147-A177-3AD203B41FA5}">
                      <a16:colId xmlns:a16="http://schemas.microsoft.com/office/drawing/2014/main" val="44395218"/>
                    </a:ext>
                  </a:extLst>
                </a:gridCol>
                <a:gridCol w="1941159">
                  <a:extLst>
                    <a:ext uri="{9D8B030D-6E8A-4147-A177-3AD203B41FA5}">
                      <a16:colId xmlns:a16="http://schemas.microsoft.com/office/drawing/2014/main" val="1204061303"/>
                    </a:ext>
                  </a:extLst>
                </a:gridCol>
              </a:tblGrid>
              <a:tr h="698649">
                <a:tc>
                  <a:txBody>
                    <a:bodyPr/>
                    <a:lstStyle/>
                    <a:p>
                      <a:r>
                        <a:rPr lang="en-IN" dirty="0"/>
                        <a:t> </a:t>
                      </a:r>
                    </a:p>
                  </a:txBody>
                  <a:tcPr anchor="ctr"/>
                </a:tc>
                <a:tc>
                  <a:txBody>
                    <a:bodyPr/>
                    <a:lstStyle/>
                    <a:p>
                      <a:r>
                        <a:rPr lang="en-IN" dirty="0"/>
                        <a:t>DAY</a:t>
                      </a:r>
                    </a:p>
                  </a:txBody>
                  <a:tcPr anchor="ctr"/>
                </a:tc>
                <a:tc>
                  <a:txBody>
                    <a:bodyPr/>
                    <a:lstStyle/>
                    <a:p>
                      <a:r>
                        <a:rPr lang="en-IN" dirty="0"/>
                        <a:t>count(</a:t>
                      </a:r>
                      <a:r>
                        <a:rPr lang="en-IN" dirty="0" err="1"/>
                        <a:t>created_at</a:t>
                      </a:r>
                      <a:r>
                        <a:rPr lang="en-IN" dirty="0"/>
                        <a:t>)</a:t>
                      </a:r>
                    </a:p>
                  </a:txBody>
                  <a:tcPr anchor="ctr"/>
                </a:tc>
                <a:extLst>
                  <a:ext uri="{0D108BD9-81ED-4DB2-BD59-A6C34878D82A}">
                    <a16:rowId xmlns:a16="http://schemas.microsoft.com/office/drawing/2014/main" val="2991219273"/>
                  </a:ext>
                </a:extLst>
              </a:tr>
              <a:tr h="399228">
                <a:tc>
                  <a:txBody>
                    <a:bodyPr/>
                    <a:lstStyle/>
                    <a:p>
                      <a:pPr algn="ctr"/>
                      <a:r>
                        <a:rPr lang="en-IN"/>
                        <a:t> </a:t>
                      </a:r>
                    </a:p>
                  </a:txBody>
                  <a:tcPr anchor="ctr"/>
                </a:tc>
                <a:tc>
                  <a:txBody>
                    <a:bodyPr/>
                    <a:lstStyle/>
                    <a:p>
                      <a:r>
                        <a:rPr lang="en-IN" dirty="0"/>
                        <a:t>Thursday</a:t>
                      </a:r>
                    </a:p>
                  </a:txBody>
                  <a:tcPr anchor="ctr"/>
                </a:tc>
                <a:tc>
                  <a:txBody>
                    <a:bodyPr/>
                    <a:lstStyle/>
                    <a:p>
                      <a:r>
                        <a:rPr lang="en-IN" dirty="0"/>
                        <a:t>16</a:t>
                      </a:r>
                    </a:p>
                  </a:txBody>
                  <a:tcPr anchor="ctr"/>
                </a:tc>
                <a:extLst>
                  <a:ext uri="{0D108BD9-81ED-4DB2-BD59-A6C34878D82A}">
                    <a16:rowId xmlns:a16="http://schemas.microsoft.com/office/drawing/2014/main" val="2133526106"/>
                  </a:ext>
                </a:extLst>
              </a:tr>
              <a:tr h="399228">
                <a:tc>
                  <a:txBody>
                    <a:bodyPr/>
                    <a:lstStyle/>
                    <a:p>
                      <a:pPr algn="ctr"/>
                      <a:r>
                        <a:rPr lang="en-IN"/>
                        <a:t> </a:t>
                      </a:r>
                    </a:p>
                  </a:txBody>
                  <a:tcPr anchor="ctr"/>
                </a:tc>
                <a:tc>
                  <a:txBody>
                    <a:bodyPr/>
                    <a:lstStyle/>
                    <a:p>
                      <a:r>
                        <a:rPr lang="en-IN" dirty="0"/>
                        <a:t>Sunday</a:t>
                      </a:r>
                    </a:p>
                  </a:txBody>
                  <a:tcPr anchor="ctr"/>
                </a:tc>
                <a:tc>
                  <a:txBody>
                    <a:bodyPr/>
                    <a:lstStyle/>
                    <a:p>
                      <a:r>
                        <a:rPr lang="en-IN" dirty="0"/>
                        <a:t>16</a:t>
                      </a:r>
                    </a:p>
                  </a:txBody>
                  <a:tcPr anchor="ctr"/>
                </a:tc>
                <a:extLst>
                  <a:ext uri="{0D108BD9-81ED-4DB2-BD59-A6C34878D82A}">
                    <a16:rowId xmlns:a16="http://schemas.microsoft.com/office/drawing/2014/main" val="478107574"/>
                  </a:ext>
                </a:extLst>
              </a:tr>
            </a:tbl>
          </a:graphicData>
        </a:graphic>
      </p:graphicFrame>
    </p:spTree>
    <p:extLst>
      <p:ext uri="{BB962C8B-B14F-4D97-AF65-F5344CB8AC3E}">
        <p14:creationId xmlns:p14="http://schemas.microsoft.com/office/powerpoint/2010/main" val="405420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34E2-B53F-89EE-87A0-D285948C6961}"/>
              </a:ext>
            </a:extLst>
          </p:cNvPr>
          <p:cNvSpPr>
            <a:spLocks noGrp="1"/>
          </p:cNvSpPr>
          <p:nvPr>
            <p:ph type="title"/>
          </p:nvPr>
        </p:nvSpPr>
        <p:spPr/>
        <p:txBody>
          <a:bodyPr/>
          <a:lstStyle/>
          <a:p>
            <a:r>
              <a:rPr lang="en-US" u="sng" dirty="0">
                <a:solidFill>
                  <a:schemeClr val="bg2">
                    <a:lumMod val="20000"/>
                    <a:lumOff val="80000"/>
                  </a:schemeClr>
                </a:solidFill>
              </a:rPr>
              <a:t>B)INVESTOR METRICS</a:t>
            </a:r>
            <a:endParaRPr lang="en-IN" u="sng" dirty="0">
              <a:solidFill>
                <a:schemeClr val="bg2">
                  <a:lumMod val="20000"/>
                  <a:lumOff val="80000"/>
                </a:schemeClr>
              </a:solidFill>
            </a:endParaRPr>
          </a:p>
        </p:txBody>
      </p:sp>
      <p:sp>
        <p:nvSpPr>
          <p:cNvPr id="3" name="Content Placeholder 2">
            <a:extLst>
              <a:ext uri="{FF2B5EF4-FFF2-40B4-BE49-F238E27FC236}">
                <a16:creationId xmlns:a16="http://schemas.microsoft.com/office/drawing/2014/main" id="{08B05DF0-C7E6-C0BC-D0FE-523CF33FDFF4}"/>
              </a:ext>
            </a:extLst>
          </p:cNvPr>
          <p:cNvSpPr>
            <a:spLocks noGrp="1"/>
          </p:cNvSpPr>
          <p:nvPr>
            <p:ph idx="1"/>
          </p:nvPr>
        </p:nvSpPr>
        <p:spPr/>
        <p:txBody>
          <a:bodyPr>
            <a:normAutofit/>
          </a:bodyPr>
          <a:lstStyle/>
          <a:p>
            <a:r>
              <a:rPr lang="en-IN" sz="2000" i="0" u="sng" dirty="0">
                <a:solidFill>
                  <a:schemeClr val="accent1">
                    <a:lumMod val="60000"/>
                    <a:lumOff val="40000"/>
                  </a:schemeClr>
                </a:solidFill>
                <a:effectLst/>
                <a:latin typeface="Manrope"/>
              </a:rPr>
              <a:t>USER ENGAGEMENT</a:t>
            </a:r>
            <a:r>
              <a:rPr lang="en-IN" sz="2000" b="1" i="0" dirty="0">
                <a:effectLst/>
                <a:latin typeface="Manrope"/>
              </a:rPr>
              <a:t>:</a:t>
            </a:r>
            <a:r>
              <a:rPr lang="en-IN" sz="2000" b="0" i="0" dirty="0">
                <a:effectLst/>
                <a:latin typeface="Manrope"/>
              </a:rPr>
              <a:t> Are users still as active and post on Instagram or they are making fewer posts.</a:t>
            </a:r>
          </a:p>
          <a:p>
            <a:r>
              <a:rPr lang="en-IN" sz="2000" u="sng" dirty="0">
                <a:solidFill>
                  <a:schemeClr val="accent1">
                    <a:lumMod val="60000"/>
                    <a:lumOff val="40000"/>
                  </a:schemeClr>
                </a:solidFill>
                <a:latin typeface="Manrope"/>
              </a:rPr>
              <a:t>CODE</a:t>
            </a:r>
            <a:r>
              <a:rPr lang="en-IN" sz="2000" dirty="0">
                <a:latin typeface="Manrope"/>
              </a:rPr>
              <a:t>:</a:t>
            </a:r>
          </a:p>
          <a:p>
            <a:r>
              <a:rPr lang="en-US" sz="2000" dirty="0">
                <a:latin typeface="Manrope"/>
              </a:rPr>
              <a:t>select </a:t>
            </a:r>
          </a:p>
          <a:p>
            <a:r>
              <a:rPr lang="en-US" sz="2000" dirty="0">
                <a:latin typeface="Manrope"/>
              </a:rPr>
              <a:t>(select count(*) from photos) / (select count(*) from users) as AVG;</a:t>
            </a:r>
          </a:p>
          <a:p>
            <a:endParaRPr lang="en-US" sz="2000" dirty="0">
              <a:latin typeface="Manrope"/>
            </a:endParaRPr>
          </a:p>
          <a:p>
            <a:r>
              <a:rPr lang="en-IN" sz="2000" u="sng" dirty="0">
                <a:solidFill>
                  <a:schemeClr val="accent1">
                    <a:lumMod val="60000"/>
                    <a:lumOff val="40000"/>
                  </a:schemeClr>
                </a:solidFill>
                <a:latin typeface="Manrope"/>
              </a:rPr>
              <a:t>CONCLUSION </a:t>
            </a:r>
            <a:r>
              <a:rPr lang="en-IN" sz="2000" dirty="0">
                <a:latin typeface="Manrope"/>
              </a:rPr>
              <a:t>: </a:t>
            </a:r>
            <a:r>
              <a:rPr lang="en-US" sz="2000" b="0" i="0" dirty="0">
                <a:effectLst/>
              </a:rPr>
              <a:t>The query calculates the average number of photos per user by dividing the total count of photos by the total count of users. This metric provides insight into the average photo contribution per user on the platform. Monitoring this average can help gauge user engagement with photo uploads and inform content-related strategies for platform improvement.</a:t>
            </a:r>
          </a:p>
          <a:p>
            <a:r>
              <a:rPr lang="en-US" sz="2000" u="sng" dirty="0">
                <a:solidFill>
                  <a:schemeClr val="accent1">
                    <a:lumMod val="60000"/>
                    <a:lumOff val="40000"/>
                  </a:schemeClr>
                </a:solidFill>
              </a:rPr>
              <a:t>OUTPUT</a:t>
            </a:r>
            <a:r>
              <a:rPr lang="en-US" sz="2000" dirty="0"/>
              <a:t>:</a:t>
            </a:r>
            <a:endParaRPr lang="en-IN" sz="2000" dirty="0"/>
          </a:p>
        </p:txBody>
      </p:sp>
      <p:graphicFrame>
        <p:nvGraphicFramePr>
          <p:cNvPr id="4" name="Table 3">
            <a:extLst>
              <a:ext uri="{FF2B5EF4-FFF2-40B4-BE49-F238E27FC236}">
                <a16:creationId xmlns:a16="http://schemas.microsoft.com/office/drawing/2014/main" id="{1FCFC8D3-F472-CED5-E6AD-C8676F6E7FCE}"/>
              </a:ext>
            </a:extLst>
          </p:cNvPr>
          <p:cNvGraphicFramePr>
            <a:graphicFrameLocks noGrp="1"/>
          </p:cNvGraphicFramePr>
          <p:nvPr>
            <p:extLst>
              <p:ext uri="{D42A27DB-BD31-4B8C-83A1-F6EECF244321}">
                <p14:modId xmlns:p14="http://schemas.microsoft.com/office/powerpoint/2010/main" val="979893487"/>
              </p:ext>
            </p:extLst>
          </p:nvPr>
        </p:nvGraphicFramePr>
        <p:xfrm>
          <a:off x="1066801" y="5576047"/>
          <a:ext cx="4500282" cy="1129553"/>
        </p:xfrm>
        <a:graphic>
          <a:graphicData uri="http://schemas.openxmlformats.org/drawingml/2006/table">
            <a:tbl>
              <a:tblPr>
                <a:tableStyleId>{284E427A-3D55-4303-BF80-6455036E1DE7}</a:tableStyleId>
              </a:tblPr>
              <a:tblGrid>
                <a:gridCol w="1228798">
                  <a:extLst>
                    <a:ext uri="{9D8B030D-6E8A-4147-A177-3AD203B41FA5}">
                      <a16:colId xmlns:a16="http://schemas.microsoft.com/office/drawing/2014/main" val="2703604601"/>
                    </a:ext>
                  </a:extLst>
                </a:gridCol>
                <a:gridCol w="3271484">
                  <a:extLst>
                    <a:ext uri="{9D8B030D-6E8A-4147-A177-3AD203B41FA5}">
                      <a16:colId xmlns:a16="http://schemas.microsoft.com/office/drawing/2014/main" val="54108275"/>
                    </a:ext>
                  </a:extLst>
                </a:gridCol>
              </a:tblGrid>
              <a:tr h="558209">
                <a:tc>
                  <a:txBody>
                    <a:bodyPr/>
                    <a:lstStyle/>
                    <a:p>
                      <a:r>
                        <a:rPr lang="en-IN" dirty="0"/>
                        <a:t> </a:t>
                      </a:r>
                    </a:p>
                  </a:txBody>
                  <a:tcPr anchor="ctr"/>
                </a:tc>
                <a:tc>
                  <a:txBody>
                    <a:bodyPr/>
                    <a:lstStyle/>
                    <a:p>
                      <a:r>
                        <a:rPr lang="en-IN" dirty="0"/>
                        <a:t> as AVG</a:t>
                      </a:r>
                    </a:p>
                  </a:txBody>
                  <a:tcPr anchor="ctr"/>
                </a:tc>
                <a:extLst>
                  <a:ext uri="{0D108BD9-81ED-4DB2-BD59-A6C34878D82A}">
                    <a16:rowId xmlns:a16="http://schemas.microsoft.com/office/drawing/2014/main" val="2907731633"/>
                  </a:ext>
                </a:extLst>
              </a:tr>
              <a:tr h="571344">
                <a:tc>
                  <a:txBody>
                    <a:bodyPr/>
                    <a:lstStyle/>
                    <a:p>
                      <a:pPr algn="ctr"/>
                      <a:r>
                        <a:rPr lang="en-IN" dirty="0"/>
                        <a:t> </a:t>
                      </a:r>
                    </a:p>
                  </a:txBody>
                  <a:tcPr anchor="ctr"/>
                </a:tc>
                <a:tc>
                  <a:txBody>
                    <a:bodyPr/>
                    <a:lstStyle/>
                    <a:p>
                      <a:r>
                        <a:rPr lang="en-IN" dirty="0"/>
                        <a:t>514.0000</a:t>
                      </a:r>
                    </a:p>
                  </a:txBody>
                  <a:tcPr anchor="ctr"/>
                </a:tc>
                <a:extLst>
                  <a:ext uri="{0D108BD9-81ED-4DB2-BD59-A6C34878D82A}">
                    <a16:rowId xmlns:a16="http://schemas.microsoft.com/office/drawing/2014/main" val="2764497670"/>
                  </a:ext>
                </a:extLst>
              </a:tr>
            </a:tbl>
          </a:graphicData>
        </a:graphic>
      </p:graphicFrame>
    </p:spTree>
    <p:extLst>
      <p:ext uri="{BB962C8B-B14F-4D97-AF65-F5344CB8AC3E}">
        <p14:creationId xmlns:p14="http://schemas.microsoft.com/office/powerpoint/2010/main" val="268268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62233-29C1-8774-004B-2EB84684E97C}"/>
              </a:ext>
            </a:extLst>
          </p:cNvPr>
          <p:cNvSpPr>
            <a:spLocks noGrp="1"/>
          </p:cNvSpPr>
          <p:nvPr>
            <p:ph idx="1"/>
          </p:nvPr>
        </p:nvSpPr>
        <p:spPr>
          <a:xfrm>
            <a:off x="838200" y="286871"/>
            <a:ext cx="10515600" cy="6284258"/>
          </a:xfrm>
        </p:spPr>
        <p:txBody>
          <a:bodyPr>
            <a:normAutofit fontScale="92500" lnSpcReduction="10000"/>
          </a:bodyPr>
          <a:lstStyle/>
          <a:p>
            <a:r>
              <a:rPr lang="en-US" sz="2000" i="0" u="sng" dirty="0">
                <a:solidFill>
                  <a:schemeClr val="accent1">
                    <a:lumMod val="60000"/>
                    <a:lumOff val="40000"/>
                  </a:schemeClr>
                </a:solidFill>
                <a:effectLst/>
                <a:latin typeface="Manrope"/>
              </a:rPr>
              <a:t>Bots &amp; Fake Accounts</a:t>
            </a:r>
            <a:r>
              <a:rPr lang="en-US" sz="2000" i="0" dirty="0">
                <a:effectLst/>
                <a:latin typeface="Manrope"/>
              </a:rPr>
              <a:t>: Investors want to know if the platform is crowded with fake and dummy accounts</a:t>
            </a:r>
          </a:p>
          <a:p>
            <a:r>
              <a:rPr lang="en-US" sz="2000" u="sng" dirty="0">
                <a:solidFill>
                  <a:schemeClr val="accent1">
                    <a:lumMod val="60000"/>
                    <a:lumOff val="40000"/>
                  </a:schemeClr>
                </a:solidFill>
                <a:latin typeface="Manrope"/>
              </a:rPr>
              <a:t>CODE</a:t>
            </a:r>
            <a:r>
              <a:rPr lang="en-US" sz="2000" dirty="0">
                <a:latin typeface="Manrope"/>
              </a:rPr>
              <a:t>:                                                                                                      </a:t>
            </a:r>
          </a:p>
          <a:p>
            <a:r>
              <a:rPr lang="en-US" sz="2000" dirty="0">
                <a:latin typeface="Manrope"/>
              </a:rPr>
              <a:t>select </a:t>
            </a:r>
            <a:r>
              <a:rPr lang="en-US" sz="2000" dirty="0" err="1">
                <a:latin typeface="Manrope"/>
              </a:rPr>
              <a:t>user_id,count</a:t>
            </a:r>
            <a:r>
              <a:rPr lang="en-US" sz="2000" dirty="0">
                <a:latin typeface="Manrope"/>
              </a:rPr>
              <a:t>(*) as </a:t>
            </a:r>
            <a:r>
              <a:rPr lang="en-US" sz="2000" dirty="0" err="1">
                <a:latin typeface="Manrope"/>
              </a:rPr>
              <a:t>num_likes</a:t>
            </a:r>
            <a:r>
              <a:rPr lang="en-US" sz="2000" dirty="0">
                <a:latin typeface="Manrope"/>
              </a:rPr>
              <a:t> </a:t>
            </a:r>
          </a:p>
          <a:p>
            <a:pPr marL="0" indent="0">
              <a:buNone/>
            </a:pPr>
            <a:r>
              <a:rPr lang="en-US" sz="2000" dirty="0">
                <a:latin typeface="Manrope"/>
              </a:rPr>
              <a:t>    from likes</a:t>
            </a:r>
          </a:p>
          <a:p>
            <a:pPr marL="0" indent="0">
              <a:buNone/>
            </a:pPr>
            <a:r>
              <a:rPr lang="en-US" sz="2000" dirty="0">
                <a:latin typeface="Manrope"/>
              </a:rPr>
              <a:t>    group by </a:t>
            </a:r>
            <a:r>
              <a:rPr lang="en-US" sz="2000" dirty="0" err="1">
                <a:latin typeface="Manrope"/>
              </a:rPr>
              <a:t>user_id</a:t>
            </a:r>
            <a:endParaRPr lang="en-US" sz="2000" dirty="0">
              <a:latin typeface="Manrope"/>
            </a:endParaRPr>
          </a:p>
          <a:p>
            <a:pPr marL="0" indent="0">
              <a:buNone/>
            </a:pPr>
            <a:r>
              <a:rPr lang="en-US" sz="2000" dirty="0">
                <a:latin typeface="Manrope"/>
              </a:rPr>
              <a:t>    having </a:t>
            </a:r>
            <a:r>
              <a:rPr lang="en-US" sz="2000" dirty="0" err="1">
                <a:latin typeface="Manrope"/>
              </a:rPr>
              <a:t>num_likes</a:t>
            </a:r>
            <a:r>
              <a:rPr lang="en-US" sz="2000" dirty="0">
                <a:latin typeface="Manrope"/>
              </a:rPr>
              <a:t>=(select count(*) from photos);</a:t>
            </a:r>
            <a:br>
              <a:rPr lang="en-US" sz="2000" dirty="0">
                <a:latin typeface="Manrope"/>
              </a:rPr>
            </a:br>
            <a:r>
              <a:rPr lang="en-US" sz="2000" dirty="0">
                <a:latin typeface="Manrope"/>
              </a:rPr>
              <a:t>    select </a:t>
            </a:r>
            <a:r>
              <a:rPr lang="en-US" sz="2000" dirty="0" err="1">
                <a:latin typeface="Manrope"/>
              </a:rPr>
              <a:t>u.username,count</a:t>
            </a:r>
            <a:r>
              <a:rPr lang="en-US" sz="2000" dirty="0">
                <a:latin typeface="Manrope"/>
              </a:rPr>
              <a:t>(*) as </a:t>
            </a:r>
            <a:r>
              <a:rPr lang="en-US" sz="2000" dirty="0" err="1">
                <a:latin typeface="Manrope"/>
              </a:rPr>
              <a:t>num_likes</a:t>
            </a:r>
            <a:endParaRPr lang="en-US" sz="2000" dirty="0">
              <a:latin typeface="Manrope"/>
            </a:endParaRPr>
          </a:p>
          <a:p>
            <a:pPr marL="0" indent="0">
              <a:buNone/>
            </a:pPr>
            <a:r>
              <a:rPr lang="en-US" sz="2000" dirty="0">
                <a:latin typeface="Manrope"/>
              </a:rPr>
              <a:t>    from users u</a:t>
            </a:r>
          </a:p>
          <a:p>
            <a:pPr marL="0" indent="0">
              <a:buNone/>
            </a:pPr>
            <a:r>
              <a:rPr lang="en-US" sz="2000" dirty="0">
                <a:latin typeface="Manrope"/>
              </a:rPr>
              <a:t>    join likes l on u.id=</a:t>
            </a:r>
            <a:r>
              <a:rPr lang="en-US" sz="2000" dirty="0" err="1">
                <a:latin typeface="Manrope"/>
              </a:rPr>
              <a:t>l.user_id</a:t>
            </a:r>
            <a:endParaRPr lang="en-US" sz="2000" dirty="0">
              <a:latin typeface="Manrope"/>
            </a:endParaRPr>
          </a:p>
          <a:p>
            <a:pPr marL="0" indent="0">
              <a:buNone/>
            </a:pPr>
            <a:r>
              <a:rPr lang="en-US" sz="2000" dirty="0">
                <a:latin typeface="Manrope"/>
              </a:rPr>
              <a:t>    group by u.id</a:t>
            </a:r>
          </a:p>
          <a:p>
            <a:pPr marL="0" indent="0">
              <a:buNone/>
            </a:pPr>
            <a:r>
              <a:rPr lang="en-US" sz="2000" dirty="0">
                <a:latin typeface="Manrope"/>
              </a:rPr>
              <a:t>    having </a:t>
            </a:r>
            <a:r>
              <a:rPr lang="en-US" sz="2000" dirty="0" err="1">
                <a:latin typeface="Manrope"/>
              </a:rPr>
              <a:t>num_likes</a:t>
            </a:r>
            <a:r>
              <a:rPr lang="en-US" sz="2000" dirty="0">
                <a:latin typeface="Manrope"/>
              </a:rPr>
              <a:t>=(select count(*) from photos);</a:t>
            </a:r>
          </a:p>
          <a:p>
            <a:r>
              <a:rPr lang="en-US" sz="2000" u="sng" dirty="0">
                <a:solidFill>
                  <a:schemeClr val="accent1">
                    <a:lumMod val="60000"/>
                    <a:lumOff val="40000"/>
                  </a:schemeClr>
                </a:solidFill>
                <a:latin typeface="Manrope"/>
              </a:rPr>
              <a:t>CONCLUSION</a:t>
            </a:r>
            <a:r>
              <a:rPr lang="en-US" sz="2000" dirty="0">
                <a:latin typeface="Manrope"/>
              </a:rPr>
              <a:t>: </a:t>
            </a:r>
            <a:r>
              <a:rPr lang="en-US" sz="2000" b="0" i="0" dirty="0">
                <a:effectLst/>
                <a:latin typeface="Söhne"/>
              </a:rPr>
              <a:t>These queries identify users who have liked all</a:t>
            </a:r>
          </a:p>
          <a:p>
            <a:pPr marL="0" indent="0">
              <a:buNone/>
            </a:pPr>
            <a:r>
              <a:rPr lang="en-US" sz="2000" b="0" i="0" dirty="0">
                <a:effectLst/>
                <a:latin typeface="Söhne"/>
              </a:rPr>
              <a:t>    photos on the platform, presenting the user IDs and</a:t>
            </a:r>
          </a:p>
          <a:p>
            <a:pPr marL="0" indent="0">
              <a:buNone/>
            </a:pPr>
            <a:r>
              <a:rPr lang="en-US" sz="2000" dirty="0">
                <a:latin typeface="Söhne"/>
              </a:rPr>
              <a:t>   </a:t>
            </a:r>
            <a:r>
              <a:rPr lang="en-US" sz="2000" b="0" i="0" dirty="0">
                <a:effectLst/>
                <a:latin typeface="Söhne"/>
              </a:rPr>
              <a:t> usernames with a count of likes matching the total number </a:t>
            </a:r>
          </a:p>
          <a:p>
            <a:pPr marL="0" indent="0">
              <a:buNone/>
            </a:pPr>
            <a:r>
              <a:rPr lang="en-US" sz="2000" b="0" i="0" dirty="0">
                <a:effectLst/>
                <a:latin typeface="Söhne"/>
              </a:rPr>
              <a:t>    of photos. The first query directly counts likes per user, while the second query joins user information</a:t>
            </a:r>
          </a:p>
          <a:p>
            <a:pPr marL="0" indent="0">
              <a:buNone/>
            </a:pPr>
            <a:r>
              <a:rPr lang="en-US" sz="2000" b="0" i="0" dirty="0">
                <a:effectLst/>
                <a:latin typeface="Söhne"/>
              </a:rPr>
              <a:t>   to likes, both yielding insights into highly engaged users or potential influencers. These results can guide</a:t>
            </a:r>
          </a:p>
          <a:p>
            <a:pPr marL="0" indent="0">
              <a:buNone/>
            </a:pPr>
            <a:r>
              <a:rPr lang="en-US" sz="2000" dirty="0">
                <a:latin typeface="Söhne"/>
              </a:rPr>
              <a:t>   </a:t>
            </a:r>
            <a:r>
              <a:rPr lang="en-US" sz="2000" b="0" i="0" dirty="0">
                <a:effectLst/>
                <a:latin typeface="Söhne"/>
              </a:rPr>
              <a:t>user engagement strategies or recognize individuals with significant interaction on the platform.</a:t>
            </a:r>
            <a:endParaRPr lang="en-US" sz="2000" dirty="0">
              <a:latin typeface="Manrope"/>
            </a:endParaRPr>
          </a:p>
        </p:txBody>
      </p:sp>
      <p:graphicFrame>
        <p:nvGraphicFramePr>
          <p:cNvPr id="4" name="Table 3">
            <a:extLst>
              <a:ext uri="{FF2B5EF4-FFF2-40B4-BE49-F238E27FC236}">
                <a16:creationId xmlns:a16="http://schemas.microsoft.com/office/drawing/2014/main" id="{8F89D1D9-44D3-98B4-E82D-6BDFE420E70D}"/>
              </a:ext>
            </a:extLst>
          </p:cNvPr>
          <p:cNvGraphicFramePr>
            <a:graphicFrameLocks noGrp="1"/>
          </p:cNvGraphicFramePr>
          <p:nvPr>
            <p:extLst>
              <p:ext uri="{D42A27DB-BD31-4B8C-83A1-F6EECF244321}">
                <p14:modId xmlns:p14="http://schemas.microsoft.com/office/powerpoint/2010/main" val="1952518150"/>
              </p:ext>
            </p:extLst>
          </p:nvPr>
        </p:nvGraphicFramePr>
        <p:xfrm>
          <a:off x="7655860" y="851647"/>
          <a:ext cx="3836892" cy="4288228"/>
        </p:xfrm>
        <a:graphic>
          <a:graphicData uri="http://schemas.openxmlformats.org/drawingml/2006/table">
            <a:tbl>
              <a:tblPr>
                <a:tableStyleId>{284E427A-3D55-4303-BF80-6455036E1DE7}</a:tableStyleId>
              </a:tblPr>
              <a:tblGrid>
                <a:gridCol w="307236">
                  <a:extLst>
                    <a:ext uri="{9D8B030D-6E8A-4147-A177-3AD203B41FA5}">
                      <a16:colId xmlns:a16="http://schemas.microsoft.com/office/drawing/2014/main" val="1412907679"/>
                    </a:ext>
                  </a:extLst>
                </a:gridCol>
                <a:gridCol w="1764828">
                  <a:extLst>
                    <a:ext uri="{9D8B030D-6E8A-4147-A177-3AD203B41FA5}">
                      <a16:colId xmlns:a16="http://schemas.microsoft.com/office/drawing/2014/main" val="1743263863"/>
                    </a:ext>
                  </a:extLst>
                </a:gridCol>
                <a:gridCol w="1764828">
                  <a:extLst>
                    <a:ext uri="{9D8B030D-6E8A-4147-A177-3AD203B41FA5}">
                      <a16:colId xmlns:a16="http://schemas.microsoft.com/office/drawing/2014/main" val="3046921063"/>
                    </a:ext>
                  </a:extLst>
                </a:gridCol>
              </a:tblGrid>
              <a:tr h="279572">
                <a:tc>
                  <a:txBody>
                    <a:bodyPr/>
                    <a:lstStyle/>
                    <a:p>
                      <a:r>
                        <a:rPr lang="en-IN" sz="1500"/>
                        <a:t> </a:t>
                      </a:r>
                    </a:p>
                  </a:txBody>
                  <a:tcPr marL="77702" marR="77702" marT="38851" marB="38851" anchor="ctr"/>
                </a:tc>
                <a:tc>
                  <a:txBody>
                    <a:bodyPr/>
                    <a:lstStyle/>
                    <a:p>
                      <a:r>
                        <a:rPr lang="en-IN" sz="1500" dirty="0"/>
                        <a:t>username</a:t>
                      </a:r>
                    </a:p>
                  </a:txBody>
                  <a:tcPr marL="77702" marR="77702" marT="38851" marB="38851" anchor="ctr"/>
                </a:tc>
                <a:tc>
                  <a:txBody>
                    <a:bodyPr/>
                    <a:lstStyle/>
                    <a:p>
                      <a:r>
                        <a:rPr lang="en-IN" sz="1500"/>
                        <a:t>num_likes</a:t>
                      </a:r>
                    </a:p>
                  </a:txBody>
                  <a:tcPr marL="77702" marR="77702" marT="38851" marB="38851" anchor="ctr"/>
                </a:tc>
                <a:extLst>
                  <a:ext uri="{0D108BD9-81ED-4DB2-BD59-A6C34878D82A}">
                    <a16:rowId xmlns:a16="http://schemas.microsoft.com/office/drawing/2014/main" val="2324196111"/>
                  </a:ext>
                </a:extLst>
              </a:tr>
              <a:tr h="279572">
                <a:tc>
                  <a:txBody>
                    <a:bodyPr/>
                    <a:lstStyle/>
                    <a:p>
                      <a:pPr algn="ctr"/>
                      <a:r>
                        <a:rPr lang="en-IN" sz="1500" dirty="0"/>
                        <a:t> </a:t>
                      </a:r>
                    </a:p>
                  </a:txBody>
                  <a:tcPr marL="77702" marR="77702" marT="38851" marB="38851" anchor="ctr"/>
                </a:tc>
                <a:tc>
                  <a:txBody>
                    <a:bodyPr/>
                    <a:lstStyle/>
                    <a:p>
                      <a:r>
                        <a:rPr lang="en-IN" sz="1500"/>
                        <a:t>Aniya_Hackett</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2790689537"/>
                  </a:ext>
                </a:extLst>
              </a:tr>
              <a:tr h="279572">
                <a:tc>
                  <a:txBody>
                    <a:bodyPr/>
                    <a:lstStyle/>
                    <a:p>
                      <a:pPr algn="ctr"/>
                      <a:r>
                        <a:rPr lang="en-IN" sz="1500"/>
                        <a:t> </a:t>
                      </a:r>
                    </a:p>
                  </a:txBody>
                  <a:tcPr marL="77702" marR="77702" marT="38851" marB="38851" anchor="ctr"/>
                </a:tc>
                <a:tc>
                  <a:txBody>
                    <a:bodyPr/>
                    <a:lstStyle/>
                    <a:p>
                      <a:r>
                        <a:rPr lang="en-IN" sz="1500" dirty="0"/>
                        <a:t>Jaclyn81</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295041006"/>
                  </a:ext>
                </a:extLst>
              </a:tr>
              <a:tr h="279572">
                <a:tc>
                  <a:txBody>
                    <a:bodyPr/>
                    <a:lstStyle/>
                    <a:p>
                      <a:pPr algn="ctr"/>
                      <a:r>
                        <a:rPr lang="en-IN" sz="1500" dirty="0"/>
                        <a:t> </a:t>
                      </a:r>
                    </a:p>
                  </a:txBody>
                  <a:tcPr marL="77702" marR="77702" marT="38851" marB="38851" anchor="ctr"/>
                </a:tc>
                <a:tc>
                  <a:txBody>
                    <a:bodyPr/>
                    <a:lstStyle/>
                    <a:p>
                      <a:r>
                        <a:rPr lang="en-IN" sz="1500"/>
                        <a:t>Rocio33</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2252790719"/>
                  </a:ext>
                </a:extLst>
              </a:tr>
              <a:tr h="294804">
                <a:tc>
                  <a:txBody>
                    <a:bodyPr/>
                    <a:lstStyle/>
                    <a:p>
                      <a:pPr algn="ctr"/>
                      <a:r>
                        <a:rPr lang="en-IN" sz="1500" dirty="0"/>
                        <a:t> </a:t>
                      </a:r>
                    </a:p>
                  </a:txBody>
                  <a:tcPr marL="77702" marR="77702" marT="38851" marB="38851" anchor="ctr"/>
                </a:tc>
                <a:tc>
                  <a:txBody>
                    <a:bodyPr/>
                    <a:lstStyle/>
                    <a:p>
                      <a:r>
                        <a:rPr lang="en-IN" sz="1500" dirty="0" err="1"/>
                        <a:t>Maxwell.Halvorson</a:t>
                      </a:r>
                      <a:endParaRPr lang="en-IN" sz="1500" dirty="0"/>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2361603766"/>
                  </a:ext>
                </a:extLst>
              </a:tr>
              <a:tr h="279572">
                <a:tc>
                  <a:txBody>
                    <a:bodyPr/>
                    <a:lstStyle/>
                    <a:p>
                      <a:pPr algn="ctr"/>
                      <a:r>
                        <a:rPr lang="en-IN" sz="1500"/>
                        <a:t> </a:t>
                      </a:r>
                    </a:p>
                  </a:txBody>
                  <a:tcPr marL="77702" marR="77702" marT="38851" marB="38851" anchor="ctr"/>
                </a:tc>
                <a:tc>
                  <a:txBody>
                    <a:bodyPr/>
                    <a:lstStyle/>
                    <a:p>
                      <a:r>
                        <a:rPr lang="en-IN" sz="1500" dirty="0"/>
                        <a:t>Ollie_Ledner37</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322348467"/>
                  </a:ext>
                </a:extLst>
              </a:tr>
              <a:tr h="279572">
                <a:tc>
                  <a:txBody>
                    <a:bodyPr/>
                    <a:lstStyle/>
                    <a:p>
                      <a:pPr algn="ctr"/>
                      <a:r>
                        <a:rPr lang="en-IN" sz="1500"/>
                        <a:t> </a:t>
                      </a:r>
                    </a:p>
                  </a:txBody>
                  <a:tcPr marL="77702" marR="77702" marT="38851" marB="38851" anchor="ctr"/>
                </a:tc>
                <a:tc>
                  <a:txBody>
                    <a:bodyPr/>
                    <a:lstStyle/>
                    <a:p>
                      <a:r>
                        <a:rPr lang="en-IN" sz="1500"/>
                        <a:t>Mckenna17</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3054743891"/>
                  </a:ext>
                </a:extLst>
              </a:tr>
              <a:tr h="279572">
                <a:tc>
                  <a:txBody>
                    <a:bodyPr/>
                    <a:lstStyle/>
                    <a:p>
                      <a:pPr algn="ctr"/>
                      <a:r>
                        <a:rPr lang="en-IN" sz="1500"/>
                        <a:t> </a:t>
                      </a:r>
                    </a:p>
                  </a:txBody>
                  <a:tcPr marL="77702" marR="77702" marT="38851" marB="38851" anchor="ctr"/>
                </a:tc>
                <a:tc>
                  <a:txBody>
                    <a:bodyPr/>
                    <a:lstStyle/>
                    <a:p>
                      <a:r>
                        <a:rPr lang="en-IN" sz="1500"/>
                        <a:t>Duane60</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2046391631"/>
                  </a:ext>
                </a:extLst>
              </a:tr>
              <a:tr h="279572">
                <a:tc>
                  <a:txBody>
                    <a:bodyPr/>
                    <a:lstStyle/>
                    <a:p>
                      <a:pPr algn="ctr"/>
                      <a:r>
                        <a:rPr lang="en-IN" sz="1500"/>
                        <a:t> </a:t>
                      </a:r>
                    </a:p>
                  </a:txBody>
                  <a:tcPr marL="77702" marR="77702" marT="38851" marB="38851" anchor="ctr"/>
                </a:tc>
                <a:tc>
                  <a:txBody>
                    <a:bodyPr/>
                    <a:lstStyle/>
                    <a:p>
                      <a:r>
                        <a:rPr lang="en-IN" sz="1500"/>
                        <a:t>Julien_Schmidt</a:t>
                      </a:r>
                    </a:p>
                  </a:txBody>
                  <a:tcPr marL="77702" marR="77702" marT="38851" marB="38851" anchor="ctr"/>
                </a:tc>
                <a:tc>
                  <a:txBody>
                    <a:bodyPr/>
                    <a:lstStyle/>
                    <a:p>
                      <a:r>
                        <a:rPr lang="en-IN" sz="1500" dirty="0"/>
                        <a:t>257</a:t>
                      </a:r>
                    </a:p>
                  </a:txBody>
                  <a:tcPr marL="77702" marR="77702" marT="38851" marB="38851" anchor="ctr"/>
                </a:tc>
                <a:extLst>
                  <a:ext uri="{0D108BD9-81ED-4DB2-BD59-A6C34878D82A}">
                    <a16:rowId xmlns:a16="http://schemas.microsoft.com/office/drawing/2014/main" val="2466596945"/>
                  </a:ext>
                </a:extLst>
              </a:tr>
              <a:tr h="279572">
                <a:tc>
                  <a:txBody>
                    <a:bodyPr/>
                    <a:lstStyle/>
                    <a:p>
                      <a:pPr algn="ctr"/>
                      <a:r>
                        <a:rPr lang="en-IN" sz="1500"/>
                        <a:t> </a:t>
                      </a:r>
                    </a:p>
                  </a:txBody>
                  <a:tcPr marL="77702" marR="77702" marT="38851" marB="38851" anchor="ctr"/>
                </a:tc>
                <a:tc>
                  <a:txBody>
                    <a:bodyPr/>
                    <a:lstStyle/>
                    <a:p>
                      <a:r>
                        <a:rPr lang="en-IN" sz="1500"/>
                        <a:t>Mike.Auer39</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4291581000"/>
                  </a:ext>
                </a:extLst>
              </a:tr>
              <a:tr h="279572">
                <a:tc>
                  <a:txBody>
                    <a:bodyPr/>
                    <a:lstStyle/>
                    <a:p>
                      <a:pPr algn="ctr"/>
                      <a:r>
                        <a:rPr lang="en-IN" sz="1500"/>
                        <a:t> </a:t>
                      </a:r>
                    </a:p>
                  </a:txBody>
                  <a:tcPr marL="77702" marR="77702" marT="38851" marB="38851" anchor="ctr"/>
                </a:tc>
                <a:tc>
                  <a:txBody>
                    <a:bodyPr/>
                    <a:lstStyle/>
                    <a:p>
                      <a:r>
                        <a:rPr lang="en-IN" sz="1500"/>
                        <a:t>Nia_Haag</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1076158622"/>
                  </a:ext>
                </a:extLst>
              </a:tr>
              <a:tr h="279572">
                <a:tc>
                  <a:txBody>
                    <a:bodyPr/>
                    <a:lstStyle/>
                    <a:p>
                      <a:pPr algn="ctr"/>
                      <a:r>
                        <a:rPr lang="en-IN" sz="1500"/>
                        <a:t> </a:t>
                      </a:r>
                    </a:p>
                  </a:txBody>
                  <a:tcPr marL="77702" marR="77702" marT="38851" marB="38851" anchor="ctr"/>
                </a:tc>
                <a:tc>
                  <a:txBody>
                    <a:bodyPr/>
                    <a:lstStyle/>
                    <a:p>
                      <a:r>
                        <a:rPr lang="en-IN" sz="1500"/>
                        <a:t>Leslie67</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189538796"/>
                  </a:ext>
                </a:extLst>
              </a:tr>
              <a:tr h="294804">
                <a:tc>
                  <a:txBody>
                    <a:bodyPr/>
                    <a:lstStyle/>
                    <a:p>
                      <a:pPr algn="ctr"/>
                      <a:r>
                        <a:rPr lang="en-IN" sz="1500"/>
                        <a:t> </a:t>
                      </a:r>
                    </a:p>
                  </a:txBody>
                  <a:tcPr marL="77702" marR="77702" marT="38851" marB="38851" anchor="ctr"/>
                </a:tc>
                <a:tc>
                  <a:txBody>
                    <a:bodyPr/>
                    <a:lstStyle/>
                    <a:p>
                      <a:r>
                        <a:rPr lang="en-IN" sz="1500"/>
                        <a:t>Janelle.Nikolaus81</a:t>
                      </a:r>
                    </a:p>
                  </a:txBody>
                  <a:tcPr marL="77702" marR="77702" marT="38851" marB="38851" anchor="ctr"/>
                </a:tc>
                <a:tc>
                  <a:txBody>
                    <a:bodyPr/>
                    <a:lstStyle/>
                    <a:p>
                      <a:r>
                        <a:rPr lang="en-IN" sz="1500"/>
                        <a:t>257</a:t>
                      </a:r>
                    </a:p>
                  </a:txBody>
                  <a:tcPr marL="77702" marR="77702" marT="38851" marB="38851" anchor="ctr"/>
                </a:tc>
                <a:extLst>
                  <a:ext uri="{0D108BD9-81ED-4DB2-BD59-A6C34878D82A}">
                    <a16:rowId xmlns:a16="http://schemas.microsoft.com/office/drawing/2014/main" val="1391846286"/>
                  </a:ext>
                </a:extLst>
              </a:tr>
              <a:tr h="279572">
                <a:tc>
                  <a:txBody>
                    <a:bodyPr/>
                    <a:lstStyle/>
                    <a:p>
                      <a:pPr algn="ctr"/>
                      <a:r>
                        <a:rPr lang="en-IN" sz="1500"/>
                        <a:t> </a:t>
                      </a:r>
                    </a:p>
                  </a:txBody>
                  <a:tcPr marL="77702" marR="77702" marT="38851" marB="38851" anchor="ctr"/>
                </a:tc>
                <a:tc>
                  <a:txBody>
                    <a:bodyPr/>
                    <a:lstStyle/>
                    <a:p>
                      <a:r>
                        <a:rPr lang="en-IN" sz="1500" dirty="0"/>
                        <a:t>Bethany20</a:t>
                      </a:r>
                    </a:p>
                  </a:txBody>
                  <a:tcPr marL="77702" marR="77702" marT="38851" marB="38851" anchor="ctr"/>
                </a:tc>
                <a:tc>
                  <a:txBody>
                    <a:bodyPr/>
                    <a:lstStyle/>
                    <a:p>
                      <a:r>
                        <a:rPr lang="en-IN" sz="1500" dirty="0"/>
                        <a:t>257</a:t>
                      </a:r>
                    </a:p>
                  </a:txBody>
                  <a:tcPr marL="77702" marR="77702" marT="38851" marB="38851" anchor="ctr"/>
                </a:tc>
                <a:extLst>
                  <a:ext uri="{0D108BD9-81ED-4DB2-BD59-A6C34878D82A}">
                    <a16:rowId xmlns:a16="http://schemas.microsoft.com/office/drawing/2014/main" val="839599076"/>
                  </a:ext>
                </a:extLst>
              </a:tr>
            </a:tbl>
          </a:graphicData>
        </a:graphic>
      </p:graphicFrame>
    </p:spTree>
    <p:extLst>
      <p:ext uri="{BB962C8B-B14F-4D97-AF65-F5344CB8AC3E}">
        <p14:creationId xmlns:p14="http://schemas.microsoft.com/office/powerpoint/2010/main" val="4087901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