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4" r:id="rId9"/>
    <p:sldId id="279" r:id="rId10"/>
    <p:sldId id="268" r:id="rId11"/>
    <p:sldId id="283" r:id="rId12"/>
    <p:sldId id="263" r:id="rId13"/>
    <p:sldId id="278" r:id="rId14"/>
    <p:sldId id="265" r:id="rId15"/>
    <p:sldId id="280" r:id="rId16"/>
    <p:sldId id="266" r:id="rId17"/>
    <p:sldId id="281" r:id="rId18"/>
    <p:sldId id="267" r:id="rId19"/>
    <p:sldId id="282" r:id="rId20"/>
    <p:sldId id="271" r:id="rId21"/>
    <p:sldId id="284" r:id="rId22"/>
  </p:sldIdLst>
  <p:sldSz cx="9144000" cy="5143500" type="screen16x9"/>
  <p:notesSz cx="6858000" cy="9144000"/>
  <p:embeddedFontLst>
    <p:embeddedFont>
      <p:font typeface="Oswald" charset="0"/>
      <p:regular r:id="rId24"/>
      <p:bold r:id="rId25"/>
    </p:embeddedFont>
    <p:embeddedFont>
      <p:font typeface="Source Code Pro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3bd6425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3bd6425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3bd6425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3bd6425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a3bd6425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a3bd6425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3bd6425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a3bd6425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3bd642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3bd642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3bd6425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a3bd6425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a3bd642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a3bd642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3bd6425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3bd6425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3bd6425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3bd6425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a3bd6425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a3bd6425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3bd6425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3bd6425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osswordlabs.com/view/write-clu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solved it?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crash course to cryptic crosswords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definitions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twin meanings - but like fraternal twins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clues, easy to spot</a:t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 was blue (5) </a:t>
            </a:r>
            <a:r>
              <a:rPr lang="en" sz="2000" i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MOPED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Moped means both a bike and “was blue”.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time – welcome to the </a:t>
            </a:r>
            <a:r>
              <a:rPr lang="en-US" dirty="0" err="1" smtClean="0"/>
              <a:t>Rebekah</a:t>
            </a:r>
            <a:r>
              <a:rPr lang="en-US" dirty="0" smtClean="0"/>
              <a:t> farewell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Work for a party (6)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LABOUR – work for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party – LABOUR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LABOUR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Top notch British money (8)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STERLING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Charades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clue split into parts - basically you replace words and add them together!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absence of indicators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Cut lathis into eating implements (10) </a:t>
            </a:r>
            <a:endParaRPr lang="en" sz="2000" i="1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CHOPSTICKS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Cut - Chop, Lathis - Sticks. Combining them means Chopsticks, with eating implements being the main definition.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Computer-Science girl has style (5)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(CS) + lass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 + lass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CLASS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Condiment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penultimately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becomes some tomato fry (5)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(c)e + t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SAUTE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35355" y="1741941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Reversal,</a:t>
            </a:r>
            <a:br>
              <a:rPr lang="en" dirty="0" smtClean="0"/>
            </a:br>
            <a:r>
              <a:rPr lang="en" dirty="0" smtClean="0"/>
              <a:t>Alternate,</a:t>
            </a:r>
            <a:br>
              <a:rPr lang="en" dirty="0" smtClean="0"/>
            </a:br>
            <a:r>
              <a:rPr lang="en" dirty="0" smtClean="0"/>
              <a:t>Beginning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in reverse, revert - very common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wordplay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alternate letters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indicators - back, reverses,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reflected, every other, start of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the flow, in crazy get up (3) </a:t>
            </a:r>
            <a:r>
              <a:rPr lang="en" sz="2000" i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DAM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Crazy gives mad, and get up is the reversal indicator.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Every other Pringle go in the oilier slot (10)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(p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g e o n h o l e)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PIGEONHOLE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Several million to return milk, for example (6)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 (DAIRY) 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MYRIAD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Homophones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say it out loud!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answer lies in how you speak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indicators - say, hear, listen, reporetedly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 sound sheep (3)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Sheep is ewes. Here, sound is the homophone indicator.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When Jesus came back to life, Oriental Christian's finally given up this dessert: so it's said (6,6)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Eastern (-n) + sundae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EASTER SUNDAY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Statue is stationary, I hear (4)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(IDLE)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IDOL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Containers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think Russian dolls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indicators - putting in, in, taking, pulling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 features in public relations presentation (5) </a:t>
            </a:r>
            <a:r>
              <a:rPr lang="en" sz="2000" i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APE in PR. Here, in is the container indicator.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Prime Minister's positive charge incorporates financial integrity basically. That's a change! (12)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MODI CATION + F I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MODIFICATION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v-SE" sz="2000" dirty="0" smtClean="0">
                <a:latin typeface="Calibri" pitchFamily="34" charset="0"/>
                <a:cs typeface="Calibri" pitchFamily="34" charset="0"/>
              </a:rPr>
              <a:t>Stark note missing from serenade (4)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La (do re me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fa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.. La) - BAL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BALD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28325" y="16771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cryptic crossword?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"You need not mean what you say, but you must say what you mean."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solver is a setter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Pick a word and try to break it apart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Think of a rhyme, clever wordplay – make it a clue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 anagram generators, substitution references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Your clue should sound like a phrase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solving!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crosswordlabs.com/view/write-club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Reflections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of dog on god? (6,6)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Genoa sells Bent to this city (3,7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Parts of a clue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9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Wordplay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Enum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e.g. Beginning of every day morning is </a:t>
            </a:r>
            <a:r>
              <a:rPr lang="en" sz="2000" b="1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music?</a:t>
            </a:r>
            <a:r>
              <a:rPr lang="en" sz="200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(3)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7225" y="3591825"/>
            <a:ext cx="745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itchFamily="34" charset="0"/>
                <a:ea typeface="Source Code Pro"/>
                <a:cs typeface="Calibri" pitchFamily="34" charset="0"/>
                <a:sym typeface="Source Code Pro"/>
              </a:rPr>
              <a:t>Beginning of </a:t>
            </a:r>
            <a:r>
              <a:rPr lang="en" sz="2000" b="1" dirty="0">
                <a:latin typeface="Calibri" pitchFamily="34" charset="0"/>
                <a:ea typeface="Source Code Pro"/>
                <a:cs typeface="Calibri" pitchFamily="34" charset="0"/>
                <a:sym typeface="Source Code Pro"/>
              </a:rPr>
              <a:t>e</a:t>
            </a:r>
            <a:r>
              <a:rPr lang="en" sz="2000" dirty="0">
                <a:latin typeface="Calibri" pitchFamily="34" charset="0"/>
                <a:ea typeface="Source Code Pro"/>
                <a:cs typeface="Calibri" pitchFamily="34" charset="0"/>
                <a:sym typeface="Source Code Pro"/>
              </a:rPr>
              <a:t>very </a:t>
            </a:r>
            <a:r>
              <a:rPr lang="en" sz="2000" b="1" dirty="0">
                <a:latin typeface="Calibri" pitchFamily="34" charset="0"/>
                <a:ea typeface="Source Code Pro"/>
                <a:cs typeface="Calibri" pitchFamily="34" charset="0"/>
                <a:sym typeface="Source Code Pro"/>
              </a:rPr>
              <a:t>d</a:t>
            </a:r>
            <a:r>
              <a:rPr lang="en" sz="2000" dirty="0">
                <a:latin typeface="Calibri" pitchFamily="34" charset="0"/>
                <a:ea typeface="Source Code Pro"/>
                <a:cs typeface="Calibri" pitchFamily="34" charset="0"/>
                <a:sym typeface="Source Code Pro"/>
              </a:rPr>
              <a:t>ay </a:t>
            </a:r>
            <a:r>
              <a:rPr lang="en" sz="2000" b="1" dirty="0">
                <a:latin typeface="Calibri" pitchFamily="34" charset="0"/>
                <a:ea typeface="Source Code Pro"/>
                <a:cs typeface="Calibri" pitchFamily="34" charset="0"/>
                <a:sym typeface="Source Code Pro"/>
              </a:rPr>
              <a:t>m</a:t>
            </a:r>
            <a:r>
              <a:rPr lang="en" sz="2000" dirty="0">
                <a:latin typeface="Calibri" pitchFamily="34" charset="0"/>
                <a:ea typeface="Source Code Pro"/>
                <a:cs typeface="Calibri" pitchFamily="34" charset="0"/>
                <a:sym typeface="Source Code Pro"/>
              </a:rPr>
              <a:t>orning is music? - EDM </a:t>
            </a:r>
            <a:endParaRPr sz="2000">
              <a:latin typeface="Calibri" pitchFamily="34" charset="0"/>
              <a:ea typeface="Source Code Pro"/>
              <a:cs typeface="Calibri" pitchFamily="34" charset="0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rules (ish)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clues have a giveaway - indicator (previous example - beginning)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clues will fall into one or two of the standard categories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Filler words to make the surface cleaner rare (e.g is, a)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Yes, you can try doing synonyms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 setters can be very…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Anagrams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600" y="1258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anagrind - indicator that tells you to jumble letters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- tumble, swirl, jumble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Birds observed in slow motion (4) </a:t>
            </a:r>
            <a:endParaRPr sz="2000"/>
          </a:p>
        </p:txBody>
      </p:sp>
      <p:sp>
        <p:nvSpPr>
          <p:cNvPr id="94" name="Google Shape;94;p18"/>
          <p:cNvSpPr txBox="1"/>
          <p:nvPr/>
        </p:nvSpPr>
        <p:spPr>
          <a:xfrm>
            <a:off x="4939600" y="3088975"/>
            <a:ext cx="3546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OWLS. Here, motion is the anagrind and slow is the fodder.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CIA-CID scuffle turned sour (6)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(CIA-CID)*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ACIDIC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diver's kinky expert (7)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(A diver’s)*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ADVISER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Telescopic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in plain sight!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indicators - within, inside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American vase contains easel (6) </a:t>
            </a: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AmeriCAN VASe. Here, contains is the telescopic indicator.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Modric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onside, defending legend (4)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Modr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on)side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ICON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Move slowly within Chandigarh bounds (4)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With(in Ch)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andigarh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INCH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728</Words>
  <PresentationFormat>On-screen Show (16:9)</PresentationFormat>
  <Paragraphs>143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Oswald</vt:lpstr>
      <vt:lpstr>Source Code Pro</vt:lpstr>
      <vt:lpstr>Calibri</vt:lpstr>
      <vt:lpstr>Modern Writer</vt:lpstr>
      <vt:lpstr>Who solved it?</vt:lpstr>
      <vt:lpstr>What is a cryptic crossword?</vt:lpstr>
      <vt:lpstr>Parts of a clue</vt:lpstr>
      <vt:lpstr>Clue rules (ish)</vt:lpstr>
      <vt:lpstr>Types of Clues</vt:lpstr>
      <vt:lpstr>Anagrams</vt:lpstr>
      <vt:lpstr>Solving time!</vt:lpstr>
      <vt:lpstr>Telescopic</vt:lpstr>
      <vt:lpstr>Solving time!</vt:lpstr>
      <vt:lpstr>Double definitions</vt:lpstr>
      <vt:lpstr>Solving time – welcome to the Rebekah farewell slide</vt:lpstr>
      <vt:lpstr>Charades</vt:lpstr>
      <vt:lpstr>Solving time!</vt:lpstr>
      <vt:lpstr>Reversal, Alternate, Beginning</vt:lpstr>
      <vt:lpstr>Solving time!</vt:lpstr>
      <vt:lpstr>Homophones</vt:lpstr>
      <vt:lpstr>Solving time!</vt:lpstr>
      <vt:lpstr>Containers</vt:lpstr>
      <vt:lpstr>Solving time!</vt:lpstr>
      <vt:lpstr>Every solver is a setter</vt:lpstr>
      <vt:lpstr>More solving!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solved it?</dc:title>
  <cp:lastModifiedBy>Admin</cp:lastModifiedBy>
  <cp:revision>31</cp:revision>
  <dcterms:modified xsi:type="dcterms:W3CDTF">2021-09-12T12:46:35Z</dcterms:modified>
</cp:coreProperties>
</file>