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Projects\EDA%20Sales%20Data\EDA_Sales_Data_Mohammed_Uma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Projects\EDA%20Sales%20Data\EDA_Sales_Data_Mohammed_Uma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rojects\EDA%20Sales%20Data\EDA_Sales_Data_Mohammed_Uma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Projects\EDA%20Sales%20Data\EDA_Sales_Data_Mohammed_Uma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Projects\EDA%20Sales%20Data\EDA_Sales_Data_Mohammed_Umaer.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[EDA_Sales_Data_Mohammed_Umaer.xlsx]Analysis1!PivotTable1</c:name>
    <c:fmtId val="5"/>
  </c:pivotSource>
  <c:chart>
    <c:title>
      <c:tx>
        <c:rich>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400" b="1" i="0" u="sng" baseline="0" dirty="0">
                <a:solidFill>
                  <a:schemeClr val="tx1"/>
                </a:solidFill>
                <a:latin typeface="Times New Roman" panose="02020603050405020304" pitchFamily="18" charset="0"/>
                <a:cs typeface="Times New Roman" panose="02020603050405020304" pitchFamily="18" charset="0"/>
              </a:rPr>
              <a:t>Best Month Of Sales</a:t>
            </a:r>
          </a:p>
        </c:rich>
      </c:tx>
      <c:layout>
        <c:manualLayout>
          <c:xMode val="edge"/>
          <c:yMode val="edge"/>
          <c:x val="0.30226129912352434"/>
          <c:y val="4.6251339200023001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3"/>
        <c:spPr>
          <a:solidFill>
            <a:schemeClr val="accent2"/>
          </a:solidFill>
          <a:ln>
            <a:noFill/>
          </a:ln>
          <a:effectLst/>
        </c:spPr>
        <c:dLbl>
          <c:idx val="0"/>
          <c:layout>
            <c:manualLayout>
              <c:x val="-8.333333333333344E-2"/>
              <c:y val="-1.3888888888888888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46377"/>
                    <a:gd name="adj2" fmla="val 96476"/>
                  </a:avLst>
                </a:prstGeom>
                <a:noFill/>
                <a:ln>
                  <a:noFill/>
                </a:ln>
              </c15:spPr>
            </c:ext>
          </c:extLst>
        </c:dLbl>
      </c:pivotFmt>
      <c:pivotFmt>
        <c:idx val="4"/>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5"/>
        <c:spPr>
          <a:solidFill>
            <a:schemeClr val="accent2"/>
          </a:solidFill>
          <a:ln>
            <a:noFill/>
          </a:ln>
          <a:effectLst/>
        </c:spPr>
        <c:dLbl>
          <c:idx val="0"/>
          <c:layout>
            <c:manualLayout>
              <c:x val="-8.333333333333344E-2"/>
              <c:y val="-1.3888888888888888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46377"/>
                    <a:gd name="adj2" fmla="val 96476"/>
                  </a:avLst>
                </a:prstGeom>
                <a:noFill/>
                <a:ln>
                  <a:noFill/>
                </a:ln>
              </c15:spPr>
            </c:ext>
          </c:extLst>
        </c:dLbl>
      </c:pivotFmt>
      <c:pivotFmt>
        <c:idx val="6"/>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7"/>
        <c:spPr>
          <a:solidFill>
            <a:schemeClr val="accent2"/>
          </a:solidFill>
          <a:ln>
            <a:noFill/>
          </a:ln>
          <a:effectLst/>
        </c:spPr>
        <c:dLbl>
          <c:idx val="0"/>
          <c:layout>
            <c:manualLayout>
              <c:x val="-5.4125669946404401E-2"/>
              <c:y val="-8.8873135895820229E-3"/>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r>
                  <a:rPr lang="en-US"/>
                  <a:t>$ </a:t>
                </a:r>
                <a:fld id="{8F7617F5-074F-4BF6-9030-36BE76BEFC98}" type="VALUE">
                  <a:rPr lang="en-US"/>
                  <a:pPr>
                    <a:defRPr sz="900" b="1" i="0" u="none" strike="noStrike" kern="1200" baseline="0">
                      <a:solidFill>
                        <a:sysClr val="windowText" lastClr="000000"/>
                      </a:solidFill>
                      <a:latin typeface="+mn-lt"/>
                      <a:ea typeface="+mn-ea"/>
                      <a:cs typeface="+mn-cs"/>
                    </a:defRPr>
                  </a:pPr>
                  <a:t>[VALUE]</a:t>
                </a:fld>
                <a:endParaRPr lang="en-US"/>
              </a:p>
            </c:rich>
          </c:tx>
          <c:spPr>
            <a:xfrm>
              <a:off x="3550336" y="210440"/>
              <a:ext cx="1179413" cy="288128"/>
            </a:xfrm>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35071"/>
                    <a:gd name="adj2" fmla="val 89864"/>
                  </a:avLst>
                </a:prstGeom>
                <a:noFill/>
                <a:ln>
                  <a:noFill/>
                </a:ln>
              </c15:spPr>
              <c15:layout>
                <c:manualLayout>
                  <c:w val="0.23586373090152787"/>
                  <c:h val="7.5647973114891826E-2"/>
                </c:manualLayout>
              </c15:layout>
              <c15:dlblFieldTable/>
              <c15:showDataLabelsRange val="0"/>
            </c:ext>
          </c:extLst>
        </c:dLbl>
      </c:pivotFmt>
      <c:pivotFmt>
        <c:idx val="8"/>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9"/>
        <c:spPr>
          <a:solidFill>
            <a:schemeClr val="accent2"/>
          </a:solidFill>
          <a:ln>
            <a:noFill/>
          </a:ln>
          <a:effectLst/>
        </c:spPr>
        <c:dLbl>
          <c:idx val="0"/>
          <c:layout>
            <c:manualLayout>
              <c:x val="-5.4125669946404401E-2"/>
              <c:y val="-8.8873135895820229E-3"/>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r>
                  <a:rPr lang="en-US"/>
                  <a:t>$ </a:t>
                </a:r>
                <a:fld id="{8F7617F5-074F-4BF6-9030-36BE76BEFC98}" type="VALUE">
                  <a:rPr lang="en-US"/>
                  <a:pPr>
                    <a:defRPr sz="900" b="1" i="0" u="none" strike="noStrike" kern="1200" baseline="0">
                      <a:solidFill>
                        <a:sysClr val="windowText" lastClr="000000"/>
                      </a:solidFill>
                      <a:latin typeface="+mn-lt"/>
                      <a:ea typeface="+mn-ea"/>
                      <a:cs typeface="+mn-cs"/>
                    </a:defRPr>
                  </a:pPr>
                  <a:t>[VALUE]</a:t>
                </a:fld>
                <a:endParaRPr lang="en-US"/>
              </a:p>
            </c:rich>
          </c:tx>
          <c:spPr>
            <a:xfrm>
              <a:off x="3550336" y="210440"/>
              <a:ext cx="1179413" cy="288128"/>
            </a:xfrm>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35071"/>
                    <a:gd name="adj2" fmla="val 89864"/>
                  </a:avLst>
                </a:prstGeom>
                <a:noFill/>
                <a:ln>
                  <a:noFill/>
                </a:ln>
              </c15:spPr>
              <c15:layout>
                <c:manualLayout>
                  <c:w val="0.23586373090152787"/>
                  <c:h val="7.5647973114891826E-2"/>
                </c:manualLayout>
              </c15:layout>
              <c15:dlblFieldTable/>
              <c15:showDataLabelsRange val="0"/>
            </c:ext>
          </c:extLst>
        </c:dLbl>
      </c:pivotFmt>
      <c:pivotFmt>
        <c:idx val="1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1"/>
        <c:spPr>
          <a:solidFill>
            <a:schemeClr val="accent2"/>
          </a:solidFill>
          <a:ln>
            <a:noFill/>
          </a:ln>
          <a:effectLst/>
        </c:spPr>
        <c:dLbl>
          <c:idx val="0"/>
          <c:layout>
            <c:manualLayout>
              <c:x val="-5.4125669946404401E-2"/>
              <c:y val="-8.8873135895820229E-3"/>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r>
                  <a:rPr lang="en-US"/>
                  <a:t>$ </a:t>
                </a:r>
                <a:fld id="{8F7617F5-074F-4BF6-9030-36BE76BEFC98}" type="VALUE">
                  <a:rPr lang="en-US"/>
                  <a:pPr>
                    <a:defRPr sz="900" b="1" i="0" u="none" strike="noStrike" kern="1200" baseline="0">
                      <a:solidFill>
                        <a:sysClr val="windowText" lastClr="000000"/>
                      </a:solidFill>
                      <a:latin typeface="+mn-lt"/>
                      <a:ea typeface="+mn-ea"/>
                      <a:cs typeface="+mn-cs"/>
                    </a:defRPr>
                  </a:pPr>
                  <a:t>[VALUE]</a:t>
                </a:fld>
                <a:endParaRPr lang="en-US"/>
              </a:p>
            </c:rich>
          </c:tx>
          <c:spPr>
            <a:xfrm>
              <a:off x="3550336" y="210440"/>
              <a:ext cx="1179413" cy="288128"/>
            </a:xfrm>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35071"/>
                    <a:gd name="adj2" fmla="val 89864"/>
                  </a:avLst>
                </a:prstGeom>
                <a:noFill/>
                <a:ln>
                  <a:noFill/>
                </a:ln>
              </c15:spPr>
              <c15:layout>
                <c:manualLayout>
                  <c:w val="0.23586373090152787"/>
                  <c:h val="7.5647973114891826E-2"/>
                </c:manualLayout>
              </c15:layout>
              <c15:dlblFieldTable/>
              <c15:showDataLabelsRange val="0"/>
            </c:ext>
          </c:extLst>
        </c:dLbl>
      </c:pivotFmt>
    </c:pivotFmts>
    <c:plotArea>
      <c:layout>
        <c:manualLayout>
          <c:layoutTarget val="inner"/>
          <c:xMode val="edge"/>
          <c:yMode val="edge"/>
          <c:x val="0.19658092738407695"/>
          <c:y val="0.16508055494250423"/>
          <c:w val="0.71410420736150071"/>
          <c:h val="0.6673348925976379"/>
        </c:manualLayout>
      </c:layout>
      <c:barChart>
        <c:barDir val="col"/>
        <c:grouping val="clustered"/>
        <c:varyColors val="0"/>
        <c:ser>
          <c:idx val="0"/>
          <c:order val="0"/>
          <c:tx>
            <c:strRef>
              <c:f>Analysis1!$B$3</c:f>
              <c:strCache>
                <c:ptCount val="1"/>
                <c:pt idx="0">
                  <c:v>Total</c:v>
                </c:pt>
              </c:strCache>
            </c:strRef>
          </c:tx>
          <c:spPr>
            <a:solidFill>
              <a:schemeClr val="bg2">
                <a:lumMod val="40000"/>
                <a:lumOff val="60000"/>
              </a:schemeClr>
            </a:solidFill>
            <a:ln>
              <a:noFill/>
            </a:ln>
            <a:effectLst/>
          </c:spPr>
          <c:invertIfNegative val="0"/>
          <c:dPt>
            <c:idx val="11"/>
            <c:invertIfNegative val="0"/>
            <c:bubble3D val="0"/>
            <c:spPr>
              <a:solidFill>
                <a:schemeClr val="bg2">
                  <a:lumMod val="75000"/>
                </a:schemeClr>
              </a:solidFill>
              <a:ln>
                <a:noFill/>
              </a:ln>
              <a:effectLst/>
            </c:spPr>
            <c:extLst>
              <c:ext xmlns:c16="http://schemas.microsoft.com/office/drawing/2014/chart" uri="{C3380CC4-5D6E-409C-BE32-E72D297353CC}">
                <c16:uniqueId val="{00000001-9CD4-4765-9036-4505ECC94543}"/>
              </c:ext>
            </c:extLst>
          </c:dPt>
          <c:dLbls>
            <c:dLbl>
              <c:idx val="11"/>
              <c:layout>
                <c:manualLayout>
                  <c:x val="7.6546326198251302E-3"/>
                  <c:y val="2.6847419561325768E-3"/>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a:t>$ </a:t>
                    </a:r>
                    <a:fld id="{5DA52C49-BF98-47A8-A052-EC7F5C26974A}" type="VALUE">
                      <a:rPr lang="en-US" smtClean="0"/>
                      <a:pPr>
                        <a:defRPr sz="1400" b="1"/>
                      </a:pPr>
                      <a:t>[VALUE]</a:t>
                    </a:fld>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219295839237905"/>
                      <c:h val="5.9507411156180939E-2"/>
                    </c:manualLayout>
                  </c15:layout>
                  <c15:dlblFieldTable/>
                  <c15:showDataLabelsRange val="0"/>
                </c:ext>
                <c:ext xmlns:c16="http://schemas.microsoft.com/office/drawing/2014/chart" uri="{C3380CC4-5D6E-409C-BE32-E72D297353CC}">
                  <c16:uniqueId val="{00000001-9CD4-4765-9036-4505ECC94543}"/>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Analysis1!$A$4:$A$15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Analysis1!$B$4:$B$15</c:f>
              <c:numCache>
                <c:formatCode>General</c:formatCode>
                <c:ptCount val="12"/>
                <c:pt idx="0">
                  <c:v>1822256.7299999157</c:v>
                </c:pt>
                <c:pt idx="1">
                  <c:v>2202022.4199999645</c:v>
                </c:pt>
                <c:pt idx="2">
                  <c:v>2807100.3800003026</c:v>
                </c:pt>
                <c:pt idx="3">
                  <c:v>3390670.2400006703</c:v>
                </c:pt>
                <c:pt idx="4">
                  <c:v>3152606.7500005448</c:v>
                </c:pt>
                <c:pt idx="5">
                  <c:v>2577802.2600002042</c:v>
                </c:pt>
                <c:pt idx="6">
                  <c:v>2647775.7600002792</c:v>
                </c:pt>
                <c:pt idx="7">
                  <c:v>2244467.8800000125</c:v>
                </c:pt>
                <c:pt idx="8">
                  <c:v>2097560.1299998937</c:v>
                </c:pt>
                <c:pt idx="9">
                  <c:v>3736726.8800009713</c:v>
                </c:pt>
                <c:pt idx="10">
                  <c:v>3199603.2000006069</c:v>
                </c:pt>
                <c:pt idx="11">
                  <c:v>4613443.3400015626</c:v>
                </c:pt>
              </c:numCache>
            </c:numRef>
          </c:val>
          <c:extLst>
            <c:ext xmlns:c16="http://schemas.microsoft.com/office/drawing/2014/chart" uri="{C3380CC4-5D6E-409C-BE32-E72D297353CC}">
              <c16:uniqueId val="{00000002-9CD4-4765-9036-4505ECC94543}"/>
            </c:ext>
          </c:extLst>
        </c:ser>
        <c:dLbls>
          <c:showLegendKey val="0"/>
          <c:showVal val="0"/>
          <c:showCatName val="0"/>
          <c:showSerName val="0"/>
          <c:showPercent val="0"/>
          <c:showBubbleSize val="0"/>
        </c:dLbls>
        <c:gapWidth val="64"/>
        <c:overlap val="-29"/>
        <c:axId val="2003112495"/>
        <c:axId val="2003112911"/>
      </c:barChart>
      <c:catAx>
        <c:axId val="2003112495"/>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i="0" baseline="0">
                    <a:solidFill>
                      <a:schemeClr val="tx1"/>
                    </a:solidFill>
                  </a:rPr>
                  <a:t>MONTH</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003112911"/>
        <c:crosses val="autoZero"/>
        <c:auto val="1"/>
        <c:lblAlgn val="ctr"/>
        <c:lblOffset val="100"/>
        <c:noMultiLvlLbl val="0"/>
      </c:catAx>
      <c:valAx>
        <c:axId val="2003112911"/>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i="0" baseline="0">
                    <a:solidFill>
                      <a:schemeClr val="tx1"/>
                    </a:solidFill>
                  </a:rPr>
                  <a:t>SALES in USD ($)</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0031124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[EDA_Sales_Data_Mohammed_Umaer.xlsx]Analysis1!PivotTable2</c:name>
    <c:fmtId val="6"/>
  </c:pivotSource>
  <c:chart>
    <c:title>
      <c:tx>
        <c:rich>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400" b="1" i="0" u="sng" baseline="0" dirty="0">
                <a:solidFill>
                  <a:schemeClr val="tx1"/>
                </a:solidFill>
                <a:latin typeface="Times New Roman" panose="02020603050405020304" pitchFamily="18" charset="0"/>
                <a:cs typeface="Times New Roman" panose="02020603050405020304" pitchFamily="18" charset="0"/>
              </a:rPr>
              <a:t>Peak Time Of Sales</a:t>
            </a:r>
          </a:p>
        </c:rich>
      </c:tx>
      <c:layout>
        <c:manualLayout>
          <c:xMode val="edge"/>
          <c:yMode val="edge"/>
          <c:x val="0.25949464567885328"/>
          <c:y val="2.0983026939459363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dLbl>
          <c:idx val="0"/>
          <c:dLblPos val="t"/>
          <c:showLegendKey val="0"/>
          <c:showVal val="0"/>
          <c:showCatName val="0"/>
          <c:showSerName val="0"/>
          <c:showPercent val="0"/>
          <c:showBubbleSize val="0"/>
          <c:extLst>
            <c:ext xmlns:c15="http://schemas.microsoft.com/office/drawing/2012/chart" uri="{CE6537A1-D6FC-4f65-9D91-7224C49458BB}"/>
          </c:extLst>
        </c:dLbl>
      </c:pivotFmt>
      <c:pivotFmt>
        <c:idx val="1"/>
        <c:dLbl>
          <c:idx val="0"/>
          <c:layout>
            <c:manualLayout>
              <c:x val="-3.8268153980752506E-2"/>
              <c:y val="-7.1035287255759694E-2"/>
            </c:manualLayout>
          </c:layout>
          <c:dLblPos val="r"/>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2.1601487314085739E-2"/>
              <c:y val="-7.1035287255759708E-2"/>
            </c:manualLayout>
          </c:layout>
          <c:dLblPos val="r"/>
          <c:showLegendKey val="0"/>
          <c:showVal val="1"/>
          <c:showCatName val="0"/>
          <c:showSerName val="0"/>
          <c:showPercent val="0"/>
          <c:showBubbleSize val="0"/>
          <c:extLst>
            <c:ext xmlns:c15="http://schemas.microsoft.com/office/drawing/2012/chart" uri="{CE6537A1-D6FC-4f65-9D91-7224C49458BB}"/>
          </c:extLst>
        </c:dLbl>
      </c:pivotFmt>
      <c:pivotFmt>
        <c:idx val="3"/>
      </c:pivotFmt>
      <c:pivotFmt>
        <c:idx val="4"/>
      </c:pivotFmt>
      <c:pivotFmt>
        <c:idx val="5"/>
      </c:pivotFmt>
      <c:pivotFmt>
        <c:idx val="6"/>
        <c:spPr>
          <a:solidFill>
            <a:schemeClr val="accent1"/>
          </a:solidFill>
          <a:ln w="28575" cap="rnd">
            <a:solidFill>
              <a:schemeClr val="accent6"/>
            </a:solidFill>
            <a:round/>
          </a:ln>
          <a:effectLst/>
        </c:spPr>
        <c:marker>
          <c:symbol val="circle"/>
          <c:size val="5"/>
          <c:spPr>
            <a:solidFill>
              <a:schemeClr val="accent1"/>
            </a:solidFill>
            <a:ln w="9525">
              <a:solidFill>
                <a:schemeClr val="accent1"/>
              </a:solidFill>
            </a:ln>
            <a:effectLst/>
          </c:spPr>
        </c:marker>
        <c:dLbl>
          <c:idx val="0"/>
          <c:layout>
            <c:manualLayout>
              <c:x val="1.9444444444444445E-2"/>
              <c:y val="-7.4074074074074084E-2"/>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fld id="{680F3874-0AD4-4DF9-A035-C5BAF19ADDBB}"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US"/>
              </a:p>
            </c:rich>
          </c:tx>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15:dlblFieldTable/>
              <c15:showDataLabelsRange val="0"/>
            </c:ext>
          </c:extLst>
        </c:dLbl>
      </c:pivotFmt>
      <c:pivotFmt>
        <c:idx val="7"/>
        <c:spPr>
          <a:solidFill>
            <a:schemeClr val="accent1"/>
          </a:solidFill>
          <a:ln w="28575" cap="rnd">
            <a:solidFill>
              <a:schemeClr val="accent6"/>
            </a:solidFill>
            <a:round/>
          </a:ln>
          <a:effectLst/>
        </c:spPr>
        <c:marker>
          <c:symbol val="circle"/>
          <c:size val="5"/>
          <c:spPr>
            <a:solidFill>
              <a:schemeClr val="accent1"/>
            </a:solidFill>
            <a:ln w="9525">
              <a:solidFill>
                <a:schemeClr val="accent1"/>
              </a:solidFill>
            </a:ln>
            <a:effectLst/>
          </c:spPr>
        </c:marker>
        <c:dLbl>
          <c:idx val="0"/>
          <c:layout>
            <c:manualLayout>
              <c:x val="-1.0185067526415994E-16"/>
              <c:y val="-6.9444444444444448E-2"/>
            </c:manualLayout>
          </c:layout>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0"/>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9444444444444445E-2"/>
              <c:y val="-7.4074074074074084E-2"/>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fld id="{680F3874-0AD4-4DF9-A035-C5BAF19ADDBB}"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US"/>
              </a:p>
            </c:rich>
          </c:tx>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15:dlblFieldTable/>
              <c15:showDataLabelsRange val="0"/>
            </c:ext>
          </c:extLst>
        </c:dLbl>
      </c:pivotFmt>
      <c:pivotFmt>
        <c:idx val="11"/>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0185067526415994E-16"/>
              <c:y val="-6.9444444444444448E-2"/>
            </c:manualLayout>
          </c:layout>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3"/>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9444444444444445E-2"/>
              <c:y val="-7.4074074074074084E-2"/>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fld id="{680F3874-0AD4-4DF9-A035-C5BAF19ADDBB}"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US"/>
              </a:p>
            </c:rich>
          </c:tx>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15:dlblFieldTable/>
              <c15:showDataLabelsRange val="0"/>
            </c:ext>
          </c:extLst>
        </c:dLbl>
      </c:pivotFmt>
      <c:pivotFmt>
        <c:idx val="14"/>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0185067526415994E-16"/>
              <c:y val="-6.9444444444444448E-2"/>
            </c:manualLayout>
          </c:layout>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6"/>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9444444444444445E-2"/>
              <c:y val="-7.4074074074074084E-2"/>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fld id="{680F3874-0AD4-4DF9-A035-C5BAF19ADDBB}"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US"/>
              </a:p>
            </c:rich>
          </c:tx>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15:dlblFieldTable/>
              <c15:showDataLabelsRange val="0"/>
            </c:ext>
          </c:extLst>
        </c:dLbl>
      </c:pivotFmt>
      <c:pivotFmt>
        <c:idx val="17"/>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0185067526415994E-16"/>
              <c:y val="-6.9444444444444448E-2"/>
            </c:manualLayout>
          </c:layout>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9"/>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9444444444444445E-2"/>
              <c:y val="-7.4074074074074084E-2"/>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fld id="{680F3874-0AD4-4DF9-A035-C5BAF19ADDBB}"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US"/>
              </a:p>
            </c:rich>
          </c:tx>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15:dlblFieldTable/>
              <c15:showDataLabelsRange val="0"/>
            </c:ext>
          </c:extLst>
        </c:dLbl>
      </c:pivotFmt>
      <c:pivotFmt>
        <c:idx val="20"/>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0185067526415994E-16"/>
              <c:y val="-6.9444444444444448E-2"/>
            </c:manualLayout>
          </c:layout>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s>
    <c:plotArea>
      <c:layout>
        <c:manualLayout>
          <c:layoutTarget val="inner"/>
          <c:xMode val="edge"/>
          <c:yMode val="edge"/>
          <c:x val="0.16247284335111936"/>
          <c:y val="0.19889371741132339"/>
          <c:w val="0.70816561742409101"/>
          <c:h val="0.61612543807923426"/>
        </c:manualLayout>
      </c:layout>
      <c:lineChart>
        <c:grouping val="standard"/>
        <c:varyColors val="0"/>
        <c:ser>
          <c:idx val="0"/>
          <c:order val="0"/>
          <c:tx>
            <c:strRef>
              <c:f>Analysis1!$E$3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2"/>
            <c:marker>
              <c:symbol val="circle"/>
              <c:size val="5"/>
              <c:spPr>
                <a:solidFill>
                  <a:schemeClr val="accent6"/>
                </a:solidFill>
                <a:ln w="9525">
                  <a:solidFill>
                    <a:schemeClr val="accent1"/>
                  </a:solidFill>
                </a:ln>
                <a:effectLst/>
              </c:spPr>
            </c:marker>
            <c:bubble3D val="0"/>
            <c:spPr>
              <a:ln w="28575" cap="rnd">
                <a:solidFill>
                  <a:schemeClr val="accent6"/>
                </a:solidFill>
                <a:round/>
              </a:ln>
              <a:effectLst/>
            </c:spPr>
            <c:extLst>
              <c:ext xmlns:c16="http://schemas.microsoft.com/office/drawing/2014/chart" uri="{C3380CC4-5D6E-409C-BE32-E72D297353CC}">
                <c16:uniqueId val="{00000001-1BB6-467E-AD7C-280677DF6C73}"/>
              </c:ext>
            </c:extLst>
          </c:dPt>
          <c:dPt>
            <c:idx val="19"/>
            <c:marker>
              <c:symbol val="circle"/>
              <c:size val="5"/>
              <c:spPr>
                <a:solidFill>
                  <a:schemeClr val="accent6"/>
                </a:solidFill>
                <a:ln w="9525">
                  <a:solidFill>
                    <a:schemeClr val="accent1"/>
                  </a:solidFill>
                </a:ln>
                <a:effectLst/>
              </c:spPr>
            </c:marker>
            <c:bubble3D val="0"/>
            <c:spPr>
              <a:ln w="28575" cap="rnd">
                <a:solidFill>
                  <a:schemeClr val="accent6"/>
                </a:solidFill>
                <a:round/>
              </a:ln>
              <a:effectLst/>
            </c:spPr>
            <c:extLst>
              <c:ext xmlns:c16="http://schemas.microsoft.com/office/drawing/2014/chart" uri="{C3380CC4-5D6E-409C-BE32-E72D297353CC}">
                <c16:uniqueId val="{00000003-1BB6-467E-AD7C-280677DF6C73}"/>
              </c:ext>
            </c:extLst>
          </c:dPt>
          <c:dLbls>
            <c:dLbl>
              <c:idx val="12"/>
              <c:layout>
                <c:manualLayout>
                  <c:x val="-8.7926638913941466E-2"/>
                  <c:y val="-0.10229832719060941"/>
                </c:manualLayout>
              </c:layout>
              <c:tx>
                <c:rich>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r>
                      <a:rPr lang="en-US" dirty="0"/>
                      <a:t>12PM, </a:t>
                    </a:r>
                    <a:fld id="{7E3D2C71-AE3B-406A-9CE5-CBA6FAC8023C}" type="VALUE">
                      <a:rPr lang="en-US" smtClean="0"/>
                      <a:pPr>
                        <a:defRPr sz="1200" b="1"/>
                      </a:pPr>
                      <a:t>[VALUE]</a:t>
                    </a:fld>
                    <a:endParaRPr lang="en-US" dirty="0"/>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24591298913437859"/>
                      <c:h val="8.3388395546724531E-2"/>
                    </c:manualLayout>
                  </c15:layout>
                  <c15:dlblFieldTable/>
                  <c15:showDataLabelsRange val="0"/>
                </c:ext>
                <c:ext xmlns:c16="http://schemas.microsoft.com/office/drawing/2014/chart" uri="{C3380CC4-5D6E-409C-BE32-E72D297353CC}">
                  <c16:uniqueId val="{00000001-1BB6-467E-AD7C-280677DF6C73}"/>
                </c:ext>
              </c:extLst>
            </c:dLbl>
            <c:dLbl>
              <c:idx val="19"/>
              <c:layout>
                <c:manualLayout>
                  <c:x val="-6.418187957331295E-2"/>
                  <c:y val="-8.7254438124958103E-2"/>
                </c:manualLayout>
              </c:layout>
              <c:tx>
                <c:rich>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r>
                      <a:rPr lang="en-US" dirty="0"/>
                      <a:t>7PM, </a:t>
                    </a:r>
                    <a:fld id="{380F2CDF-165D-4D43-A24D-3D7B2217A0CB}" type="VALUE">
                      <a:rPr lang="en-US" smtClean="0"/>
                      <a:pPr>
                        <a:defRPr sz="1200" b="1"/>
                      </a:pPr>
                      <a:t>[VALUE]</a:t>
                    </a:fld>
                    <a:endParaRPr lang="en-US" dirty="0"/>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24826397373413364"/>
                      <c:h val="8.3388395546724531E-2"/>
                    </c:manualLayout>
                  </c15:layout>
                  <c15:dlblFieldTable/>
                  <c15:showDataLabelsRange val="0"/>
                </c:ext>
                <c:ext xmlns:c16="http://schemas.microsoft.com/office/drawing/2014/chart" uri="{C3380CC4-5D6E-409C-BE32-E72D297353CC}">
                  <c16:uniqueId val="{00000003-1BB6-467E-AD7C-280677DF6C7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Analysis1!$D$4:$D$27</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Analysis1!$E$4:$E$27</c:f>
              <c:numCache>
                <c:formatCode>General</c:formatCode>
                <c:ptCount val="24"/>
                <c:pt idx="0">
                  <c:v>3910</c:v>
                </c:pt>
                <c:pt idx="1">
                  <c:v>2350</c:v>
                </c:pt>
                <c:pt idx="2">
                  <c:v>1243</c:v>
                </c:pt>
                <c:pt idx="3">
                  <c:v>831</c:v>
                </c:pt>
                <c:pt idx="4">
                  <c:v>854</c:v>
                </c:pt>
                <c:pt idx="5">
                  <c:v>1321</c:v>
                </c:pt>
                <c:pt idx="6">
                  <c:v>2482</c:v>
                </c:pt>
                <c:pt idx="7">
                  <c:v>4011</c:v>
                </c:pt>
                <c:pt idx="8">
                  <c:v>6256</c:v>
                </c:pt>
                <c:pt idx="9">
                  <c:v>8748</c:v>
                </c:pt>
                <c:pt idx="10">
                  <c:v>10944</c:v>
                </c:pt>
                <c:pt idx="11">
                  <c:v>12411</c:v>
                </c:pt>
                <c:pt idx="12">
                  <c:v>12587</c:v>
                </c:pt>
                <c:pt idx="13">
                  <c:v>12129</c:v>
                </c:pt>
                <c:pt idx="14">
                  <c:v>10984</c:v>
                </c:pt>
                <c:pt idx="15">
                  <c:v>10175</c:v>
                </c:pt>
                <c:pt idx="16">
                  <c:v>10384</c:v>
                </c:pt>
                <c:pt idx="17">
                  <c:v>10899</c:v>
                </c:pt>
                <c:pt idx="18">
                  <c:v>12280</c:v>
                </c:pt>
                <c:pt idx="19">
                  <c:v>12905</c:v>
                </c:pt>
                <c:pt idx="20">
                  <c:v>12228</c:v>
                </c:pt>
                <c:pt idx="21">
                  <c:v>10921</c:v>
                </c:pt>
                <c:pt idx="22">
                  <c:v>8822</c:v>
                </c:pt>
                <c:pt idx="23">
                  <c:v>6275</c:v>
                </c:pt>
              </c:numCache>
            </c:numRef>
          </c:val>
          <c:smooth val="0"/>
          <c:extLst>
            <c:ext xmlns:c16="http://schemas.microsoft.com/office/drawing/2014/chart" uri="{C3380CC4-5D6E-409C-BE32-E72D297353CC}">
              <c16:uniqueId val="{00000004-1BB6-467E-AD7C-280677DF6C73}"/>
            </c:ext>
          </c:extLst>
        </c:ser>
        <c:dLbls>
          <c:dLblPos val="ctr"/>
          <c:showLegendKey val="0"/>
          <c:showVal val="1"/>
          <c:showCatName val="0"/>
          <c:showSerName val="0"/>
          <c:showPercent val="0"/>
          <c:showBubbleSize val="0"/>
        </c:dLbls>
        <c:marker val="1"/>
        <c:smooth val="0"/>
        <c:axId val="2003490607"/>
        <c:axId val="2003501007"/>
      </c:lineChart>
      <c:catAx>
        <c:axId val="2003490607"/>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i="0" baseline="0">
                    <a:solidFill>
                      <a:schemeClr val="tx1"/>
                    </a:solidFill>
                  </a:rPr>
                  <a:t>Time</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2003501007"/>
        <c:crosses val="autoZero"/>
        <c:auto val="1"/>
        <c:lblAlgn val="ctr"/>
        <c:lblOffset val="100"/>
        <c:noMultiLvlLbl val="0"/>
      </c:catAx>
      <c:valAx>
        <c:axId val="2003501007"/>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i="0" baseline="0">
                    <a:solidFill>
                      <a:schemeClr val="tx1"/>
                    </a:solidFill>
                  </a:rPr>
                  <a:t>No. Of Orders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0034906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[EDA_Sales_Data_Mohammed_Umaer.xlsx]Analysis1!PivotTable6</c:name>
    <c:fmtId val="5"/>
  </c:pivotSource>
  <c:chart>
    <c:title>
      <c:tx>
        <c:rich>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2400" b="1" u="sng" dirty="0">
                <a:solidFill>
                  <a:schemeClr val="tx1"/>
                </a:solidFill>
                <a:latin typeface="Times New Roman" panose="02020603050405020304" pitchFamily="18" charset="0"/>
                <a:cs typeface="Times New Roman" panose="02020603050405020304" pitchFamily="18" charset="0"/>
              </a:rPr>
              <a:t>City</a:t>
            </a:r>
            <a:r>
              <a:rPr lang="en-US" sz="2400" b="1" u="sng" baseline="0" dirty="0">
                <a:solidFill>
                  <a:schemeClr val="tx1"/>
                </a:solidFill>
                <a:latin typeface="Times New Roman" panose="02020603050405020304" pitchFamily="18" charset="0"/>
                <a:cs typeface="Times New Roman" panose="02020603050405020304" pitchFamily="18" charset="0"/>
              </a:rPr>
              <a:t> Sold Most Products</a:t>
            </a:r>
            <a:endParaRPr lang="en-US" sz="2400" b="1" u="sng"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25715209677337569"/>
          <c:y val="3.1450411245082157E-3"/>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
        <c:spPr>
          <a:solidFill>
            <a:schemeClr val="accent2"/>
          </a:solidFill>
          <a:ln>
            <a:noFill/>
          </a:ln>
          <a:effectLst/>
        </c:spPr>
        <c:dLbl>
          <c:idx val="0"/>
          <c:layout>
            <c:manualLayout>
              <c:x val="7.500010936132992E-2"/>
              <c:y val="0"/>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r>
                  <a:rPr lang="en-US" b="1" i="0" baseline="0">
                    <a:solidFill>
                      <a:schemeClr val="tx1"/>
                    </a:solidFill>
                  </a:rPr>
                  <a:t>$ </a:t>
                </a:r>
                <a:fld id="{98C33B37-C836-4CF8-A970-8C9300A5FEF3}"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US" b="1" i="0" baseline="0">
                  <a:solidFill>
                    <a:schemeClr val="tx1"/>
                  </a:solidFill>
                </a:endParaRPr>
              </a:p>
            </c:rich>
          </c:tx>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24791"/>
                    <a:gd name="adj2" fmla="val 66000"/>
                  </a:avLst>
                </a:prstGeom>
                <a:noFill/>
                <a:ln>
                  <a:noFill/>
                </a:ln>
              </c15:spPr>
              <c15:layout>
                <c:manualLayout>
                  <c:w val="0.22740923009623795"/>
                  <c:h val="9.1144648585593471E-2"/>
                </c:manualLayout>
              </c15:layout>
              <c15:dlblFieldTable/>
              <c15:showDataLabelsRange val="0"/>
            </c:ext>
          </c:extLst>
        </c:dLbl>
      </c:pivotFmt>
      <c:pivotFmt>
        <c:idx val="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3"/>
        <c:spPr>
          <a:solidFill>
            <a:schemeClr val="accent2"/>
          </a:solidFill>
          <a:ln>
            <a:noFill/>
          </a:ln>
          <a:effectLst/>
        </c:spPr>
        <c:dLbl>
          <c:idx val="0"/>
          <c:layout>
            <c:manualLayout>
              <c:x val="7.500010936132992E-2"/>
              <c:y val="0"/>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r>
                  <a:rPr lang="en-US" b="1" i="0" baseline="0">
                    <a:solidFill>
                      <a:schemeClr val="tx1"/>
                    </a:solidFill>
                  </a:rPr>
                  <a:t>$ </a:t>
                </a:r>
                <a:fld id="{98C33B37-C836-4CF8-A970-8C9300A5FEF3}"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US" b="1" i="0" baseline="0">
                  <a:solidFill>
                    <a:schemeClr val="tx1"/>
                  </a:solidFill>
                </a:endParaRPr>
              </a:p>
            </c:rich>
          </c:tx>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24791"/>
                    <a:gd name="adj2" fmla="val 66000"/>
                  </a:avLst>
                </a:prstGeom>
                <a:noFill/>
                <a:ln>
                  <a:noFill/>
                </a:ln>
              </c15:spPr>
              <c15:layout>
                <c:manualLayout>
                  <c:w val="0.22740923009623795"/>
                  <c:h val="9.1144648585593471E-2"/>
                </c:manualLayout>
              </c15:layout>
              <c15:dlblFieldTable/>
              <c15:showDataLabelsRange val="0"/>
            </c:ext>
          </c:extLst>
        </c:dLbl>
      </c:pivotFmt>
      <c:pivotFmt>
        <c:idx val="4"/>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5"/>
        <c:spPr>
          <a:solidFill>
            <a:schemeClr val="accent2"/>
          </a:solidFill>
          <a:ln>
            <a:noFill/>
          </a:ln>
          <a:effectLst/>
        </c:spPr>
        <c:dLbl>
          <c:idx val="0"/>
          <c:layout>
            <c:manualLayout>
              <c:x val="-9.2029041376621407E-2"/>
              <c:y val="-8.1538191693216036E-2"/>
            </c:manualLayout>
          </c:layout>
          <c:spPr>
            <a:noFill/>
            <a:ln>
              <a:noFill/>
            </a:ln>
            <a:effectLst/>
          </c:spPr>
          <c:txPr>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layout>
                <c:manualLayout>
                  <c:w val="0.22740911835748789"/>
                  <c:h val="5.4535639412997897E-2"/>
                </c:manualLayout>
              </c15:layout>
            </c:ext>
          </c:extLst>
        </c:dLbl>
      </c:pivotFmt>
      <c:pivotFmt>
        <c:idx val="6"/>
        <c:dLbl>
          <c:idx val="0"/>
          <c:tx>
            <c:rich>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r>
                  <a:rPr lang="en-US" sz="1050" b="1" i="0" baseline="0">
                    <a:solidFill>
                      <a:schemeClr val="tx1"/>
                    </a:solidFill>
                  </a:rPr>
                  <a:t>$ </a:t>
                </a:r>
                <a:fld id="{8D80BCB5-3C6B-40C0-9CC1-64EC59A4BD0B}" type="VALUE">
                  <a:rPr lang="en-US" sz="1050" b="1" i="0" baseline="0">
                    <a:solidFill>
                      <a:schemeClr val="tx1"/>
                    </a:solidFill>
                  </a:rPr>
                  <a:pPr>
                    <a:defRPr sz="1050" b="0" i="0" u="none" strike="noStrike" kern="1200" baseline="0">
                      <a:solidFill>
                        <a:schemeClr val="tx1"/>
                      </a:solidFill>
                      <a:latin typeface="+mn-lt"/>
                      <a:ea typeface="+mn-ea"/>
                      <a:cs typeface="+mn-cs"/>
                    </a:defRPr>
                  </a:pPr>
                  <a:t>[VALUE]</a:t>
                </a:fld>
                <a:endParaRPr lang="en-US" sz="1050" b="1" i="0" baseline="0">
                  <a:solidFill>
                    <a:schemeClr val="tx1"/>
                  </a:solidFill>
                </a:endParaRPr>
              </a:p>
            </c:rich>
          </c:tx>
          <c:spPr>
            <a:noFill/>
            <a:ln>
              <a:noFill/>
            </a:ln>
            <a:effectLst/>
          </c:spPr>
          <c:txPr>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7"/>
        <c:dLbl>
          <c:idx val="0"/>
          <c:dLblPos val="ct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9"/>
        <c:spPr>
          <a:solidFill>
            <a:schemeClr val="accent2"/>
          </a:solidFill>
          <a:ln>
            <a:noFill/>
          </a:ln>
          <a:effectLst/>
        </c:spPr>
        <c:dLbl>
          <c:idx val="0"/>
          <c:tx>
            <c:rich>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r>
                  <a:rPr lang="en-US" sz="1050" b="1" i="0" baseline="0">
                    <a:solidFill>
                      <a:schemeClr val="tx1"/>
                    </a:solidFill>
                  </a:rPr>
                  <a:t>$ </a:t>
                </a:r>
                <a:fld id="{8D80BCB5-3C6B-40C0-9CC1-64EC59A4BD0B}" type="VALUE">
                  <a:rPr lang="en-US" sz="1050" b="1" i="0" baseline="0">
                    <a:solidFill>
                      <a:schemeClr val="tx1"/>
                    </a:solidFill>
                  </a:rPr>
                  <a:pPr>
                    <a:defRPr sz="1050" b="0" i="0" u="none" strike="noStrike" kern="1200" baseline="0">
                      <a:solidFill>
                        <a:schemeClr val="tx1"/>
                      </a:solidFill>
                      <a:latin typeface="+mn-lt"/>
                      <a:ea typeface="+mn-ea"/>
                      <a:cs typeface="+mn-cs"/>
                    </a:defRPr>
                  </a:pPr>
                  <a:t>[VALUE]</a:t>
                </a:fld>
                <a:endParaRPr lang="en-US" sz="1050" b="1" i="0" baseline="0">
                  <a:solidFill>
                    <a:schemeClr val="tx1"/>
                  </a:solidFill>
                </a:endParaRPr>
              </a:p>
            </c:rich>
          </c:tx>
          <c:spPr>
            <a:noFill/>
            <a:ln>
              <a:noFill/>
            </a:ln>
            <a:effectLst/>
          </c:spPr>
          <c:txPr>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1"/>
        <c:spPr>
          <a:solidFill>
            <a:schemeClr val="accent2"/>
          </a:solidFill>
          <a:ln>
            <a:noFill/>
          </a:ln>
          <a:effectLst/>
        </c:spPr>
        <c:dLbl>
          <c:idx val="0"/>
          <c:tx>
            <c:rich>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r>
                  <a:rPr lang="en-US" sz="1050" b="1" i="0" baseline="0">
                    <a:solidFill>
                      <a:schemeClr val="tx1"/>
                    </a:solidFill>
                  </a:rPr>
                  <a:t>$ </a:t>
                </a:r>
                <a:fld id="{8D80BCB5-3C6B-40C0-9CC1-64EC59A4BD0B}" type="VALUE">
                  <a:rPr lang="en-US" sz="1050" b="1" i="0" baseline="0">
                    <a:solidFill>
                      <a:schemeClr val="tx1"/>
                    </a:solidFill>
                  </a:rPr>
                  <a:pPr>
                    <a:defRPr sz="1050" b="0" i="0" u="none" strike="noStrike" kern="1200" baseline="0">
                      <a:solidFill>
                        <a:schemeClr val="tx1"/>
                      </a:solidFill>
                      <a:latin typeface="+mn-lt"/>
                      <a:ea typeface="+mn-ea"/>
                      <a:cs typeface="+mn-cs"/>
                    </a:defRPr>
                  </a:pPr>
                  <a:t>[VALUE]</a:t>
                </a:fld>
                <a:endParaRPr lang="en-US" sz="1050" b="1" i="0" baseline="0">
                  <a:solidFill>
                    <a:schemeClr val="tx1"/>
                  </a:solidFill>
                </a:endParaRPr>
              </a:p>
            </c:rich>
          </c:tx>
          <c:spPr>
            <a:noFill/>
            <a:ln>
              <a:noFill/>
            </a:ln>
            <a:effectLst/>
          </c:spPr>
          <c:txPr>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3"/>
        <c:spPr>
          <a:solidFill>
            <a:schemeClr val="accent2"/>
          </a:solidFill>
          <a:ln>
            <a:noFill/>
          </a:ln>
          <a:effectLst/>
        </c:spPr>
        <c:dLbl>
          <c:idx val="0"/>
          <c:tx>
            <c:rich>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r>
                  <a:rPr lang="en-US" sz="1050" b="1" i="0" baseline="0">
                    <a:solidFill>
                      <a:schemeClr val="tx1"/>
                    </a:solidFill>
                  </a:rPr>
                  <a:t>$ </a:t>
                </a:r>
                <a:fld id="{8D80BCB5-3C6B-40C0-9CC1-64EC59A4BD0B}" type="VALUE">
                  <a:rPr lang="en-US" sz="1050" b="1" i="0" baseline="0">
                    <a:solidFill>
                      <a:schemeClr val="tx1"/>
                    </a:solidFill>
                  </a:rPr>
                  <a:pPr>
                    <a:defRPr sz="1050" b="0" i="0" u="none" strike="noStrike" kern="1200" baseline="0">
                      <a:solidFill>
                        <a:schemeClr val="tx1"/>
                      </a:solidFill>
                      <a:latin typeface="+mn-lt"/>
                      <a:ea typeface="+mn-ea"/>
                      <a:cs typeface="+mn-cs"/>
                    </a:defRPr>
                  </a:pPr>
                  <a:t>[VALUE]</a:t>
                </a:fld>
                <a:endParaRPr lang="en-US" sz="1050" b="1" i="0" baseline="0">
                  <a:solidFill>
                    <a:schemeClr val="tx1"/>
                  </a:solidFill>
                </a:endParaRPr>
              </a:p>
            </c:rich>
          </c:tx>
          <c:spPr>
            <a:noFill/>
            <a:ln>
              <a:noFill/>
            </a:ln>
            <a:effectLst/>
          </c:spPr>
          <c:txPr>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20209238139652505"/>
          <c:y val="0.12503319724339093"/>
          <c:w val="0.71488498167227921"/>
          <c:h val="0.58416937476412489"/>
        </c:manualLayout>
      </c:layout>
      <c:barChart>
        <c:barDir val="col"/>
        <c:grouping val="clustered"/>
        <c:varyColors val="0"/>
        <c:ser>
          <c:idx val="0"/>
          <c:order val="0"/>
          <c:tx>
            <c:strRef>
              <c:f>Analysis1!$C$85</c:f>
              <c:strCache>
                <c:ptCount val="1"/>
                <c:pt idx="0">
                  <c:v>Total</c:v>
                </c:pt>
              </c:strCache>
            </c:strRef>
          </c:tx>
          <c:spPr>
            <a:solidFill>
              <a:schemeClr val="bg2">
                <a:lumMod val="40000"/>
                <a:lumOff val="60000"/>
              </a:schemeClr>
            </a:solidFill>
            <a:ln>
              <a:noFill/>
            </a:ln>
            <a:effectLst/>
          </c:spPr>
          <c:invertIfNegative val="0"/>
          <c:dPt>
            <c:idx val="8"/>
            <c:invertIfNegative val="0"/>
            <c:bubble3D val="0"/>
            <c:spPr>
              <a:solidFill>
                <a:schemeClr val="accent2"/>
              </a:solidFill>
              <a:ln>
                <a:noFill/>
              </a:ln>
              <a:effectLst/>
            </c:spPr>
            <c:extLst>
              <c:ext xmlns:c16="http://schemas.microsoft.com/office/drawing/2014/chart" uri="{C3380CC4-5D6E-409C-BE32-E72D297353CC}">
                <c16:uniqueId val="{00000001-41B9-4D67-9951-559BD49BDCF4}"/>
              </c:ext>
            </c:extLst>
          </c:dPt>
          <c:dLbls>
            <c:dLbl>
              <c:idx val="8"/>
              <c:tx>
                <c:rich>
                  <a:bodyPr/>
                  <a:lstStyle/>
                  <a:p>
                    <a:r>
                      <a:rPr lang="en-US" dirty="0"/>
                      <a:t>$ </a:t>
                    </a:r>
                    <a:fld id="{86B6FB13-D550-4F1C-B8DD-B80D18645387}" type="VALUE">
                      <a:rPr lang="en-US" smtClean="0"/>
                      <a:pPr/>
                      <a:t>[VALUE]</a:t>
                    </a:fld>
                    <a:endParaRPr lang="en-US" dirty="0"/>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1B9-4D67-9951-559BD49BDCF4}"/>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Analysis1!$B$86:$B$95</c:f>
              <c:strCache>
                <c:ptCount val="10"/>
                <c:pt idx="0">
                  <c:v> Atlanta (GA)</c:v>
                </c:pt>
                <c:pt idx="1">
                  <c:v> Austin (TX)</c:v>
                </c:pt>
                <c:pt idx="2">
                  <c:v> Boston (MA)</c:v>
                </c:pt>
                <c:pt idx="3">
                  <c:v> Dallas (TX)</c:v>
                </c:pt>
                <c:pt idx="4">
                  <c:v> Los Angeles (CA)</c:v>
                </c:pt>
                <c:pt idx="5">
                  <c:v> New York City (NY)</c:v>
                </c:pt>
                <c:pt idx="6">
                  <c:v> Portland (ME)</c:v>
                </c:pt>
                <c:pt idx="7">
                  <c:v> Portland (OR)</c:v>
                </c:pt>
                <c:pt idx="8">
                  <c:v> San Francisco (CA)</c:v>
                </c:pt>
                <c:pt idx="9">
                  <c:v> Seattle (WA)</c:v>
                </c:pt>
              </c:strCache>
            </c:strRef>
          </c:cat>
          <c:val>
            <c:numRef>
              <c:f>Analysis1!$C$86:$C$95</c:f>
              <c:numCache>
                <c:formatCode>General</c:formatCode>
                <c:ptCount val="10"/>
                <c:pt idx="0">
                  <c:v>2795498.5800003628</c:v>
                </c:pt>
                <c:pt idx="1">
                  <c:v>1819581.7499999127</c:v>
                </c:pt>
                <c:pt idx="2">
                  <c:v>3661642.0100009013</c:v>
                </c:pt>
                <c:pt idx="3">
                  <c:v>2767975.4000002979</c:v>
                </c:pt>
                <c:pt idx="4">
                  <c:v>5452570.800002086</c:v>
                </c:pt>
                <c:pt idx="5">
                  <c:v>4664317.430001555</c:v>
                </c:pt>
                <c:pt idx="6">
                  <c:v>449758.26999999984</c:v>
                </c:pt>
                <c:pt idx="7">
                  <c:v>1870732.3399999118</c:v>
                </c:pt>
                <c:pt idx="8">
                  <c:v>8262203.9100040533</c:v>
                </c:pt>
                <c:pt idx="9">
                  <c:v>2747755.4800003082</c:v>
                </c:pt>
              </c:numCache>
            </c:numRef>
          </c:val>
          <c:extLst>
            <c:ext xmlns:c16="http://schemas.microsoft.com/office/drawing/2014/chart" uri="{C3380CC4-5D6E-409C-BE32-E72D297353CC}">
              <c16:uniqueId val="{00000002-41B9-4D67-9951-559BD49BDCF4}"/>
            </c:ext>
          </c:extLst>
        </c:ser>
        <c:dLbls>
          <c:showLegendKey val="0"/>
          <c:showVal val="0"/>
          <c:showCatName val="0"/>
          <c:showSerName val="0"/>
          <c:showPercent val="0"/>
          <c:showBubbleSize val="0"/>
        </c:dLbls>
        <c:gapWidth val="109"/>
        <c:axId val="1674289472"/>
        <c:axId val="1674289888"/>
      </c:barChart>
      <c:catAx>
        <c:axId val="16742894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674289888"/>
        <c:crosses val="autoZero"/>
        <c:auto val="1"/>
        <c:lblAlgn val="ctr"/>
        <c:lblOffset val="100"/>
        <c:noMultiLvlLbl val="0"/>
      </c:catAx>
      <c:valAx>
        <c:axId val="1674289888"/>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a:solidFill>
                      <a:schemeClr val="tx1"/>
                    </a:solidFill>
                  </a:rPr>
                  <a:t>Sales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1674289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400" b="1" i="0" u="sng" baseline="0" dirty="0">
                <a:solidFill>
                  <a:schemeClr val="tx1"/>
                </a:solidFill>
                <a:latin typeface="Times New Roman" panose="02020603050405020304" pitchFamily="18" charset="0"/>
                <a:cs typeface="Times New Roman" panose="02020603050405020304" pitchFamily="18" charset="0"/>
              </a:rPr>
              <a:t>Products Often Sold Together</a:t>
            </a:r>
          </a:p>
        </c:rich>
      </c:tx>
      <c:layout>
        <c:manualLayout>
          <c:xMode val="edge"/>
          <c:yMode val="edge"/>
          <c:x val="0.12981301079519064"/>
          <c:y val="0"/>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50980416859657252"/>
          <c:y val="0.125"/>
          <c:w val="0.48862670989655704"/>
          <c:h val="0.72106372120151652"/>
        </c:manualLayout>
      </c:layout>
      <c:pieChart>
        <c:varyColors val="1"/>
        <c:ser>
          <c:idx val="0"/>
          <c:order val="0"/>
          <c:tx>
            <c:strRef>
              <c:f>Analysis2!$D$3</c:f>
              <c:strCache>
                <c:ptCount val="1"/>
                <c:pt idx="0">
                  <c:v>Sum of No. Of Products</c:v>
                </c:pt>
              </c:strCache>
            </c:strRef>
          </c:tx>
          <c:spPr>
            <a:ln>
              <a:solidFill>
                <a:sysClr val="windowText" lastClr="000000">
                  <a:lumMod val="25000"/>
                  <a:lumOff val="75000"/>
                </a:sysClr>
              </a:solidFill>
            </a:ln>
          </c:spPr>
          <c:dPt>
            <c:idx val="0"/>
            <c:bubble3D val="0"/>
            <c:spPr>
              <a:solidFill>
                <a:srgbClr val="FF0000"/>
              </a:solidFill>
              <a:ln w="19050">
                <a:solidFill>
                  <a:sysClr val="windowText" lastClr="000000">
                    <a:lumMod val="25000"/>
                    <a:lumOff val="75000"/>
                  </a:sysClr>
                </a:solidFill>
              </a:ln>
              <a:effectLst/>
            </c:spPr>
            <c:extLst>
              <c:ext xmlns:c16="http://schemas.microsoft.com/office/drawing/2014/chart" uri="{C3380CC4-5D6E-409C-BE32-E72D297353CC}">
                <c16:uniqueId val="{00000001-3E21-4476-BC5B-5718DE958A40}"/>
              </c:ext>
            </c:extLst>
          </c:dPt>
          <c:dPt>
            <c:idx val="1"/>
            <c:bubble3D val="0"/>
            <c:spPr>
              <a:solidFill>
                <a:srgbClr val="FFFF00"/>
              </a:solidFill>
              <a:ln w="19050">
                <a:solidFill>
                  <a:sysClr val="windowText" lastClr="000000">
                    <a:lumMod val="25000"/>
                    <a:lumOff val="75000"/>
                  </a:sysClr>
                </a:solidFill>
              </a:ln>
              <a:effectLst/>
            </c:spPr>
            <c:extLst>
              <c:ext xmlns:c16="http://schemas.microsoft.com/office/drawing/2014/chart" uri="{C3380CC4-5D6E-409C-BE32-E72D297353CC}">
                <c16:uniqueId val="{00000003-3E21-4476-BC5B-5718DE958A40}"/>
              </c:ext>
            </c:extLst>
          </c:dPt>
          <c:dPt>
            <c:idx val="2"/>
            <c:bubble3D val="0"/>
            <c:spPr>
              <a:solidFill>
                <a:srgbClr val="00B050"/>
              </a:solidFill>
              <a:ln w="19050">
                <a:solidFill>
                  <a:sysClr val="windowText" lastClr="000000">
                    <a:lumMod val="25000"/>
                    <a:lumOff val="75000"/>
                  </a:sysClr>
                </a:solidFill>
              </a:ln>
              <a:effectLst/>
            </c:spPr>
            <c:extLst>
              <c:ext xmlns:c16="http://schemas.microsoft.com/office/drawing/2014/chart" uri="{C3380CC4-5D6E-409C-BE32-E72D297353CC}">
                <c16:uniqueId val="{00000005-3E21-4476-BC5B-5718DE958A40}"/>
              </c:ext>
            </c:extLst>
          </c:dPt>
          <c:dLbls>
            <c:spPr>
              <a:noFill/>
              <a:ln>
                <a:noFill/>
              </a:ln>
              <a:effectLst/>
            </c:spPr>
            <c:txPr>
              <a:bodyPr rot="0" spcFirstLastPara="1" vertOverflow="ellipsis" vert="horz" wrap="square" lIns="38100" tIns="19050" rIns="38100" bIns="19050" anchor="t" anchorCtr="1">
                <a:spAutoFit/>
              </a:bodyPr>
              <a:lstStyle/>
              <a:p>
                <a:pPr>
                  <a:defRPr sz="14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Analysis2!$C$4:$C$6</c:f>
              <c:strCache>
                <c:ptCount val="3"/>
                <c:pt idx="0">
                  <c:v>USB-C Charging Cable , iPhone</c:v>
                </c:pt>
                <c:pt idx="1">
                  <c:v>Lightning Charging Cable , iPhone</c:v>
                </c:pt>
                <c:pt idx="2">
                  <c:v>AAA Batteries (4-pack) , iPhone</c:v>
                </c:pt>
              </c:strCache>
            </c:strRef>
          </c:cat>
          <c:val>
            <c:numRef>
              <c:f>Analysis2!$D$4:$D$6</c:f>
              <c:numCache>
                <c:formatCode>General</c:formatCode>
                <c:ptCount val="3"/>
                <c:pt idx="0">
                  <c:v>224</c:v>
                </c:pt>
                <c:pt idx="1">
                  <c:v>219</c:v>
                </c:pt>
                <c:pt idx="2">
                  <c:v>204</c:v>
                </c:pt>
              </c:numCache>
            </c:numRef>
          </c:val>
          <c:extLst>
            <c:ext xmlns:c16="http://schemas.microsoft.com/office/drawing/2014/chart" uri="{C3380CC4-5D6E-409C-BE32-E72D297353CC}">
              <c16:uniqueId val="{00000006-3E21-4476-BC5B-5718DE958A40}"/>
            </c:ext>
          </c:extLst>
        </c:ser>
        <c:dLbls>
          <c:dLblPos val="bestFit"/>
          <c:showLegendKey val="0"/>
          <c:showVal val="1"/>
          <c:showCatName val="0"/>
          <c:showSerName val="0"/>
          <c:showPercent val="0"/>
          <c:showBubbleSize val="0"/>
          <c:showLeaderLines val="1"/>
        </c:dLbls>
        <c:firstSliceAng val="237"/>
      </c:pieChart>
      <c:spPr>
        <a:noFill/>
        <a:ln>
          <a:noFill/>
        </a:ln>
        <a:effectLst/>
      </c:spPr>
    </c:plotArea>
    <c:legend>
      <c:legendPos val="b"/>
      <c:layout>
        <c:manualLayout>
          <c:xMode val="edge"/>
          <c:yMode val="edge"/>
          <c:x val="1.2698984081273498E-2"/>
          <c:y val="0.15106805293005671"/>
          <c:w val="0.44626388760228508"/>
          <c:h val="0.73319129384583082"/>
        </c:manualLayout>
      </c:layout>
      <c:overlay val="0"/>
      <c:spPr>
        <a:solidFill>
          <a:schemeClr val="bg2">
            <a:lumMod val="40000"/>
            <a:lumOff val="60000"/>
          </a:schemeClr>
        </a:solidFill>
        <a:ln>
          <a:noFill/>
        </a:ln>
        <a:effectLst>
          <a:glow rad="127000">
            <a:schemeClr val="tx1"/>
          </a:glow>
        </a:effectLst>
      </c:spPr>
      <c:txPr>
        <a:bodyPr rot="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[EDA_Sales_Data_Mohammed_Umaer.xlsx]Analysis1!PivotTable3</c:name>
    <c:fmtId val="9"/>
  </c:pivotSource>
  <c:chart>
    <c:title>
      <c:tx>
        <c:rich>
          <a:bodyPr rot="0" spcFirstLastPara="1" vertOverflow="ellipsis" vert="horz" wrap="square" anchor="ctr" anchorCtr="1"/>
          <a:lstStyle/>
          <a:p>
            <a:pPr>
              <a:defRPr sz="20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000" b="1" i="0" u="sng" baseline="0">
                <a:solidFill>
                  <a:schemeClr val="tx1"/>
                </a:solidFill>
                <a:latin typeface="Times New Roman" panose="02020603050405020304" pitchFamily="18" charset="0"/>
                <a:cs typeface="Times New Roman" panose="02020603050405020304" pitchFamily="18" charset="0"/>
              </a:rPr>
              <a:t>Top-Selling Product</a:t>
            </a:r>
          </a:p>
        </c:rich>
      </c:tx>
      <c:overlay val="0"/>
      <c:spPr>
        <a:noFill/>
        <a:ln>
          <a:noFill/>
        </a:ln>
        <a:effectLst/>
      </c:spPr>
      <c:txPr>
        <a:bodyPr rot="0" spcFirstLastPara="1" vertOverflow="ellipsis" vert="horz" wrap="square" anchor="ctr" anchorCtr="1"/>
        <a:lstStyle/>
        <a:p>
          <a:pPr>
            <a:defRPr sz="20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none"/>
        </c:marker>
        <c:dLbl>
          <c:idx val="0"/>
          <c:spPr>
            <a:noFill/>
            <a:ln>
              <a:solidFill>
                <a:sysClr val="windowText" lastClr="000000">
                  <a:lumMod val="25000"/>
                  <a:lumOff val="75000"/>
                </a:sysClr>
              </a:solidFill>
            </a:ln>
            <a:effectLst>
              <a:glow rad="25400">
                <a:schemeClr val="accent6">
                  <a:alpha val="86000"/>
                </a:scheme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
        <c:spPr>
          <a:solidFill>
            <a:schemeClr val="accent2"/>
          </a:solidFill>
          <a:ln>
            <a:noFill/>
          </a:ln>
          <a:effectLst/>
        </c:spPr>
        <c:dLbl>
          <c:idx val="0"/>
          <c:layout>
            <c:manualLayout>
              <c:x val="1.9444444444444344E-2"/>
              <c:y val="-6.9444444444444434E-2"/>
            </c:manualLayout>
          </c:layout>
          <c:spPr>
            <a:noFill/>
            <a:ln w="9525" cap="flat" cmpd="sng" algn="ctr">
              <a:solidFill>
                <a:sysClr val="windowText" lastClr="000000">
                  <a:lumMod val="25000"/>
                  <a:lumOff val="75000"/>
                </a:sysClr>
              </a:solidFill>
              <a:prstDash val="solid"/>
              <a:round/>
              <a:headEnd type="none" w="med" len="med"/>
              <a:tailEnd type="none" w="med" len="med"/>
            </a:ln>
            <a:effectLst>
              <a:glow rad="25400">
                <a:srgbClr val="70AD47">
                  <a:alpha val="86000"/>
                </a:srgb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73179"/>
                    <a:gd name="adj2" fmla="val 95239"/>
                  </a:avLst>
                </a:prstGeom>
                <a:noFill/>
                <a:ln>
                  <a:noFill/>
                </a:ln>
              </c15:spPr>
            </c:ext>
          </c:extLst>
        </c:dLbl>
      </c:pivotFmt>
      <c:pivotFmt>
        <c:idx val="2"/>
        <c:spPr>
          <a:solidFill>
            <a:schemeClr val="accent1"/>
          </a:solidFill>
          <a:ln>
            <a:noFill/>
          </a:ln>
          <a:effectLst/>
        </c:spPr>
        <c:marker>
          <c:symbol val="none"/>
        </c:marker>
        <c:dLbl>
          <c:idx val="0"/>
          <c:spPr>
            <a:noFill/>
            <a:ln>
              <a:solidFill>
                <a:sysClr val="windowText" lastClr="000000">
                  <a:lumMod val="25000"/>
                  <a:lumOff val="75000"/>
                </a:sysClr>
              </a:solidFill>
            </a:ln>
            <a:effectLst>
              <a:glow rad="25400">
                <a:schemeClr val="accent6">
                  <a:alpha val="86000"/>
                </a:scheme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3"/>
        <c:spPr>
          <a:solidFill>
            <a:schemeClr val="accent2"/>
          </a:solidFill>
          <a:ln>
            <a:noFill/>
          </a:ln>
          <a:effectLst/>
        </c:spPr>
        <c:dLbl>
          <c:idx val="0"/>
          <c:layout>
            <c:manualLayout>
              <c:x val="1.9444444444444344E-2"/>
              <c:y val="-6.9444444444444434E-2"/>
            </c:manualLayout>
          </c:layout>
          <c:spPr>
            <a:noFill/>
            <a:ln w="9525" cap="flat" cmpd="sng" algn="ctr">
              <a:solidFill>
                <a:sysClr val="windowText" lastClr="000000">
                  <a:lumMod val="25000"/>
                  <a:lumOff val="75000"/>
                </a:sysClr>
              </a:solidFill>
              <a:prstDash val="solid"/>
              <a:round/>
              <a:headEnd type="none" w="med" len="med"/>
              <a:tailEnd type="none" w="med" len="med"/>
            </a:ln>
            <a:effectLst>
              <a:glow rad="25400">
                <a:srgbClr val="70AD47">
                  <a:alpha val="86000"/>
                </a:srgb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73179"/>
                    <a:gd name="adj2" fmla="val 95239"/>
                  </a:avLst>
                </a:prstGeom>
                <a:noFill/>
                <a:ln>
                  <a:noFill/>
                </a:ln>
              </c15:spPr>
            </c:ext>
          </c:extLst>
        </c:dLbl>
      </c:pivotFmt>
      <c:pivotFmt>
        <c:idx val="4"/>
        <c:spPr>
          <a:solidFill>
            <a:schemeClr val="accent1"/>
          </a:solidFill>
          <a:ln>
            <a:noFill/>
          </a:ln>
          <a:effectLst/>
        </c:spPr>
        <c:marker>
          <c:symbol val="none"/>
        </c:marker>
        <c:dLbl>
          <c:idx val="0"/>
          <c:spPr>
            <a:noFill/>
            <a:ln>
              <a:solidFill>
                <a:sysClr val="windowText" lastClr="000000">
                  <a:lumMod val="25000"/>
                  <a:lumOff val="75000"/>
                </a:sysClr>
              </a:solidFill>
            </a:ln>
            <a:effectLst>
              <a:glow rad="25400">
                <a:schemeClr val="accent6">
                  <a:alpha val="86000"/>
                </a:scheme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5"/>
        <c:spPr>
          <a:solidFill>
            <a:schemeClr val="accent2"/>
          </a:solidFill>
          <a:ln>
            <a:noFill/>
          </a:ln>
          <a:effectLst/>
        </c:spPr>
        <c:dLbl>
          <c:idx val="0"/>
          <c:layout>
            <c:manualLayout>
              <c:x val="1.9444444444444344E-2"/>
              <c:y val="-6.9444444444444434E-2"/>
            </c:manualLayout>
          </c:layout>
          <c:spPr>
            <a:noFill/>
            <a:ln w="9525" cap="flat" cmpd="sng" algn="ctr">
              <a:solidFill>
                <a:sysClr val="windowText" lastClr="000000">
                  <a:lumMod val="25000"/>
                  <a:lumOff val="75000"/>
                </a:sysClr>
              </a:solidFill>
              <a:prstDash val="solid"/>
              <a:round/>
              <a:headEnd type="none" w="med" len="med"/>
              <a:tailEnd type="none" w="med" len="med"/>
            </a:ln>
            <a:effectLst>
              <a:glow rad="25400">
                <a:srgbClr val="70AD47">
                  <a:alpha val="86000"/>
                </a:srgb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73179"/>
                    <a:gd name="adj2" fmla="val 95239"/>
                  </a:avLst>
                </a:prstGeom>
                <a:noFill/>
                <a:ln>
                  <a:noFill/>
                </a:ln>
              </c15:spPr>
            </c:ext>
          </c:extLst>
        </c:dLbl>
      </c:pivotFmt>
      <c:pivotFmt>
        <c:idx val="6"/>
        <c:spPr>
          <a:solidFill>
            <a:schemeClr val="accent1"/>
          </a:solidFill>
          <a:ln>
            <a:noFill/>
          </a:ln>
          <a:effectLst/>
        </c:spPr>
        <c:marker>
          <c:symbol val="none"/>
        </c:marker>
        <c:dLbl>
          <c:idx val="0"/>
          <c:spPr>
            <a:noFill/>
            <a:ln>
              <a:solidFill>
                <a:sysClr val="windowText" lastClr="000000">
                  <a:lumMod val="25000"/>
                  <a:lumOff val="75000"/>
                </a:sysClr>
              </a:solidFill>
            </a:ln>
            <a:effectLst>
              <a:glow rad="25400">
                <a:schemeClr val="accent6">
                  <a:alpha val="86000"/>
                </a:scheme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7"/>
        <c:spPr>
          <a:solidFill>
            <a:schemeClr val="accent2"/>
          </a:solidFill>
          <a:ln>
            <a:noFill/>
          </a:ln>
          <a:effectLst/>
        </c:spPr>
        <c:dLbl>
          <c:idx val="0"/>
          <c:layout>
            <c:manualLayout>
              <c:x val="1.9444444444444344E-2"/>
              <c:y val="-6.9444444444444434E-2"/>
            </c:manualLayout>
          </c:layout>
          <c:spPr>
            <a:noFill/>
            <a:ln w="9525" cap="flat" cmpd="sng" algn="ctr">
              <a:solidFill>
                <a:sysClr val="windowText" lastClr="000000">
                  <a:lumMod val="25000"/>
                  <a:lumOff val="75000"/>
                </a:sysClr>
              </a:solidFill>
              <a:prstDash val="solid"/>
              <a:round/>
              <a:headEnd type="none" w="med" len="med"/>
              <a:tailEnd type="none" w="med" len="med"/>
            </a:ln>
            <a:effectLst>
              <a:glow rad="25400">
                <a:srgbClr val="70AD47">
                  <a:alpha val="86000"/>
                </a:srgb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73179"/>
                    <a:gd name="adj2" fmla="val 95239"/>
                  </a:avLst>
                </a:prstGeom>
                <a:noFill/>
                <a:ln>
                  <a:noFill/>
                </a:ln>
              </c15:spPr>
            </c:ext>
          </c:extLst>
        </c:dLbl>
      </c:pivotFmt>
      <c:pivotFmt>
        <c:idx val="8"/>
        <c:spPr>
          <a:solidFill>
            <a:schemeClr val="accent1"/>
          </a:solidFill>
          <a:ln>
            <a:noFill/>
          </a:ln>
          <a:effectLst/>
        </c:spPr>
        <c:marker>
          <c:symbol val="none"/>
        </c:marker>
        <c:dLbl>
          <c:idx val="0"/>
          <c:spPr>
            <a:noFill/>
            <a:ln>
              <a:solidFill>
                <a:sysClr val="windowText" lastClr="000000">
                  <a:lumMod val="25000"/>
                  <a:lumOff val="75000"/>
                </a:sysClr>
              </a:solidFill>
            </a:ln>
            <a:effectLst>
              <a:glow rad="25400">
                <a:schemeClr val="accent6">
                  <a:alpha val="86000"/>
                </a:scheme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9"/>
        <c:spPr>
          <a:solidFill>
            <a:schemeClr val="accent2"/>
          </a:solidFill>
          <a:ln>
            <a:noFill/>
          </a:ln>
          <a:effectLst/>
        </c:spPr>
        <c:dLbl>
          <c:idx val="0"/>
          <c:layout>
            <c:manualLayout>
              <c:x val="1.9444444444444344E-2"/>
              <c:y val="-6.9444444444444434E-2"/>
            </c:manualLayout>
          </c:layout>
          <c:spPr>
            <a:noFill/>
            <a:ln w="9525" cap="flat" cmpd="sng" algn="ctr">
              <a:solidFill>
                <a:sysClr val="windowText" lastClr="000000">
                  <a:lumMod val="25000"/>
                  <a:lumOff val="75000"/>
                </a:sysClr>
              </a:solidFill>
              <a:prstDash val="solid"/>
              <a:round/>
              <a:headEnd type="none" w="med" len="med"/>
              <a:tailEnd type="none" w="med" len="med"/>
            </a:ln>
            <a:effectLst>
              <a:glow rad="25400">
                <a:srgbClr val="70AD47">
                  <a:alpha val="86000"/>
                </a:srgb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73179"/>
                    <a:gd name="adj2" fmla="val 95239"/>
                  </a:avLst>
                </a:prstGeom>
                <a:noFill/>
                <a:ln>
                  <a:noFill/>
                </a:ln>
              </c15:spPr>
            </c:ext>
          </c:extLst>
        </c:dLbl>
      </c:pivotFmt>
    </c:pivotFmts>
    <c:plotArea>
      <c:layout>
        <c:manualLayout>
          <c:layoutTarget val="inner"/>
          <c:xMode val="edge"/>
          <c:yMode val="edge"/>
          <c:x val="0.40074180511928886"/>
          <c:y val="0.10144927536231885"/>
          <c:w val="0.55612132799656333"/>
          <c:h val="0.76820444545881039"/>
        </c:manualLayout>
      </c:layout>
      <c:barChart>
        <c:barDir val="bar"/>
        <c:grouping val="clustered"/>
        <c:varyColors val="0"/>
        <c:ser>
          <c:idx val="0"/>
          <c:order val="0"/>
          <c:tx>
            <c:strRef>
              <c:f>Analysis1!$H$3</c:f>
              <c:strCache>
                <c:ptCount val="1"/>
                <c:pt idx="0">
                  <c:v>Total</c:v>
                </c:pt>
              </c:strCache>
            </c:strRef>
          </c:tx>
          <c:spPr>
            <a:solidFill>
              <a:schemeClr val="bg2">
                <a:lumMod val="40000"/>
                <a:lumOff val="60000"/>
              </a:schemeClr>
            </a:solidFill>
            <a:ln>
              <a:noFill/>
            </a:ln>
            <a:effectLst/>
          </c:spPr>
          <c:invertIfNegative val="0"/>
          <c:dPt>
            <c:idx val="18"/>
            <c:invertIfNegative val="0"/>
            <c:bubble3D val="0"/>
            <c:spPr>
              <a:solidFill>
                <a:schemeClr val="bg2">
                  <a:lumMod val="75000"/>
                </a:schemeClr>
              </a:solidFill>
              <a:ln>
                <a:noFill/>
              </a:ln>
              <a:effectLst/>
            </c:spPr>
            <c:extLst>
              <c:ext xmlns:c16="http://schemas.microsoft.com/office/drawing/2014/chart" uri="{C3380CC4-5D6E-409C-BE32-E72D297353CC}">
                <c16:uniqueId val="{00000001-5858-44C0-9A9B-2BD69E47BDC5}"/>
              </c:ext>
            </c:extLst>
          </c:dPt>
          <c:dLbls>
            <c:dLbl>
              <c:idx val="18"/>
              <c:layout>
                <c:manualLayout>
                  <c:x val="-0.10627923725079881"/>
                  <c:y val="-4.4972264152836457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58-44C0-9A9B-2BD69E47BDC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Analysis1!$G$4:$G$22</c:f>
              <c:strCache>
                <c:ptCount val="19"/>
                <c:pt idx="0">
                  <c:v>LG Dryer</c:v>
                </c:pt>
                <c:pt idx="1">
                  <c:v>LG Washing Machine</c:v>
                </c:pt>
                <c:pt idx="2">
                  <c:v>Vareebadd Phone</c:v>
                </c:pt>
                <c:pt idx="3">
                  <c:v>20in Monitor</c:v>
                </c:pt>
                <c:pt idx="4">
                  <c:v>ThinkPad Laptop</c:v>
                </c:pt>
                <c:pt idx="5">
                  <c:v>Macbook Pro Laptop</c:v>
                </c:pt>
                <c:pt idx="6">
                  <c:v>Flatscreen TV</c:v>
                </c:pt>
                <c:pt idx="7">
                  <c:v>Google Phone</c:v>
                </c:pt>
                <c:pt idx="8">
                  <c:v>34in Ultrawide Monitor</c:v>
                </c:pt>
                <c:pt idx="9">
                  <c:v>27in 4K Gaming Monitor</c:v>
                </c:pt>
                <c:pt idx="10">
                  <c:v>iPhone</c:v>
                </c:pt>
                <c:pt idx="11">
                  <c:v>27in FHD Monitor</c:v>
                </c:pt>
                <c:pt idx="12">
                  <c:v>Bose SoundSport Headphones</c:v>
                </c:pt>
                <c:pt idx="13">
                  <c:v>Apple Airpods Headphones</c:v>
                </c:pt>
                <c:pt idx="14">
                  <c:v>Wired Headphones</c:v>
                </c:pt>
                <c:pt idx="15">
                  <c:v>AA Batteries (4-pack)</c:v>
                </c:pt>
                <c:pt idx="16">
                  <c:v>AAA Batteries (4-pack)</c:v>
                </c:pt>
                <c:pt idx="17">
                  <c:v>Lightning Charging Cable</c:v>
                </c:pt>
                <c:pt idx="18">
                  <c:v>USB-C Charging Cable</c:v>
                </c:pt>
              </c:strCache>
            </c:strRef>
          </c:cat>
          <c:val>
            <c:numRef>
              <c:f>Analysis1!$H$4:$H$22</c:f>
              <c:numCache>
                <c:formatCode>General</c:formatCode>
                <c:ptCount val="19"/>
                <c:pt idx="0">
                  <c:v>646</c:v>
                </c:pt>
                <c:pt idx="1">
                  <c:v>666</c:v>
                </c:pt>
                <c:pt idx="2">
                  <c:v>2065</c:v>
                </c:pt>
                <c:pt idx="3">
                  <c:v>4101</c:v>
                </c:pt>
                <c:pt idx="4">
                  <c:v>4128</c:v>
                </c:pt>
                <c:pt idx="5">
                  <c:v>4724</c:v>
                </c:pt>
                <c:pt idx="6">
                  <c:v>4800</c:v>
                </c:pt>
                <c:pt idx="7">
                  <c:v>5525</c:v>
                </c:pt>
                <c:pt idx="8">
                  <c:v>6181</c:v>
                </c:pt>
                <c:pt idx="9">
                  <c:v>6230</c:v>
                </c:pt>
                <c:pt idx="10">
                  <c:v>6842</c:v>
                </c:pt>
                <c:pt idx="11">
                  <c:v>7507</c:v>
                </c:pt>
                <c:pt idx="12">
                  <c:v>13325</c:v>
                </c:pt>
                <c:pt idx="13">
                  <c:v>15549</c:v>
                </c:pt>
                <c:pt idx="14">
                  <c:v>18882</c:v>
                </c:pt>
                <c:pt idx="15">
                  <c:v>20577</c:v>
                </c:pt>
                <c:pt idx="16">
                  <c:v>20641</c:v>
                </c:pt>
                <c:pt idx="17">
                  <c:v>21658</c:v>
                </c:pt>
                <c:pt idx="18">
                  <c:v>21903</c:v>
                </c:pt>
              </c:numCache>
            </c:numRef>
          </c:val>
          <c:extLst>
            <c:ext xmlns:c16="http://schemas.microsoft.com/office/drawing/2014/chart" uri="{C3380CC4-5D6E-409C-BE32-E72D297353CC}">
              <c16:uniqueId val="{00000002-5858-44C0-9A9B-2BD69E47BDC5}"/>
            </c:ext>
          </c:extLst>
        </c:ser>
        <c:dLbls>
          <c:showLegendKey val="0"/>
          <c:showVal val="0"/>
          <c:showCatName val="0"/>
          <c:showSerName val="0"/>
          <c:showPercent val="0"/>
          <c:showBubbleSize val="0"/>
        </c:dLbls>
        <c:gapWidth val="152"/>
        <c:axId val="2004614575"/>
        <c:axId val="2004617903"/>
      </c:barChart>
      <c:catAx>
        <c:axId val="2004614575"/>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sz="1600" b="1" i="0" baseline="0">
                    <a:solidFill>
                      <a:schemeClr val="tx1"/>
                    </a:solidFill>
                  </a:rPr>
                  <a:t>Products </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2004617903"/>
        <c:crosses val="autoZero"/>
        <c:auto val="1"/>
        <c:lblAlgn val="ctr"/>
        <c:lblOffset val="100"/>
        <c:noMultiLvlLbl val="0"/>
      </c:catAx>
      <c:valAx>
        <c:axId val="2004617903"/>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i="0" baseline="0">
                    <a:solidFill>
                      <a:schemeClr val="tx1"/>
                    </a:solidFill>
                  </a:rPr>
                  <a:t>No.Of Orders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20046145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B019CB-A534-4D53-81CD-B37E1607DE5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7513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B019CB-A534-4D53-81CD-B37E1607DE54}"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365589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7B019CB-A534-4D53-81CD-B37E1607DE5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2649490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7B019CB-A534-4D53-81CD-B37E1607DE5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412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B019CB-A534-4D53-81CD-B37E1607DE5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1030469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B019CB-A534-4D53-81CD-B37E1607DE54}" type="datetimeFigureOut">
              <a:rPr lang="en-IN" smtClean="0"/>
              <a:t>15-07-2023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2916834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B019CB-A534-4D53-81CD-B37E1607DE54}" type="datetimeFigureOut">
              <a:rPr lang="en-IN" smtClean="0"/>
              <a:t>15-07-2023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830645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019CB-A534-4D53-81CD-B37E1607DE5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1352487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019CB-A534-4D53-81CD-B37E1607DE5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273829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7B019CB-A534-4D53-81CD-B37E1607DE5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298752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B019CB-A534-4D53-81CD-B37E1607DE5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232464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B019CB-A534-4D53-81CD-B37E1607DE54}"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8323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B019CB-A534-4D53-81CD-B37E1607DE54}" type="datetimeFigureOut">
              <a:rPr lang="en-IN" smtClean="0"/>
              <a:t>15-07-2023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341571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B019CB-A534-4D53-81CD-B37E1607DE54}" type="datetimeFigureOut">
              <a:rPr lang="en-IN" smtClean="0"/>
              <a:t>15-07-2023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1478479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B019CB-A534-4D53-81CD-B37E1607DE54}" type="datetimeFigureOut">
              <a:rPr lang="en-IN" smtClean="0"/>
              <a:t>15-07-2023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388983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7B019CB-A534-4D53-81CD-B37E1607DE54}" type="datetimeFigureOut">
              <a:rPr lang="en-IN" smtClean="0"/>
              <a:t>15-07-2023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317582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B019CB-A534-4D53-81CD-B37E1607DE54}"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370214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B019CB-A534-4D53-81CD-B37E1607DE54}" type="datetimeFigureOut">
              <a:rPr lang="en-IN" smtClean="0"/>
              <a:t>15-07-2023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8815C4-4C13-4FDC-99FA-BAAE202F3731}" type="slidenum">
              <a:rPr lang="en-IN" smtClean="0"/>
              <a:t>‹#›</a:t>
            </a:fld>
            <a:endParaRPr lang="en-IN"/>
          </a:p>
        </p:txBody>
      </p:sp>
    </p:spTree>
    <p:extLst>
      <p:ext uri="{BB962C8B-B14F-4D97-AF65-F5344CB8AC3E}">
        <p14:creationId xmlns:p14="http://schemas.microsoft.com/office/powerpoint/2010/main" val="4069196863"/>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3289" y="1884214"/>
            <a:ext cx="10058400" cy="1540348"/>
          </a:xfrm>
        </p:spPr>
        <p:txBody>
          <a:bodyPr/>
          <a:lstStyle/>
          <a:p>
            <a:r>
              <a:rPr lang="en-IN" dirty="0">
                <a:latin typeface="Times New Roman" panose="02020603050405020304" pitchFamily="18" charset="0"/>
                <a:cs typeface="Times New Roman" panose="02020603050405020304" pitchFamily="18" charset="0"/>
              </a:rPr>
              <a:t>EDA ON SALES DATA </a:t>
            </a:r>
          </a:p>
        </p:txBody>
      </p:sp>
      <p:sp>
        <p:nvSpPr>
          <p:cNvPr id="3" name="Subtitle 2"/>
          <p:cNvSpPr>
            <a:spLocks noGrp="1"/>
          </p:cNvSpPr>
          <p:nvPr>
            <p:ph type="subTitle" idx="1"/>
          </p:nvPr>
        </p:nvSpPr>
        <p:spPr>
          <a:xfrm>
            <a:off x="3130808" y="3318546"/>
            <a:ext cx="8825658" cy="861420"/>
          </a:xfrm>
        </p:spPr>
        <p:txBody>
          <a:bodyPr/>
          <a:lstStyle/>
          <a:p>
            <a:r>
              <a:rPr lang="en-IN" b="1" dirty="0"/>
              <a:t>							Presented by harshit Kumar</a:t>
            </a:r>
          </a:p>
        </p:txBody>
      </p:sp>
      <p:cxnSp>
        <p:nvCxnSpPr>
          <p:cNvPr id="5" name="Straight Connector 4"/>
          <p:cNvCxnSpPr/>
          <p:nvPr/>
        </p:nvCxnSpPr>
        <p:spPr>
          <a:xfrm>
            <a:off x="1474761" y="3318546"/>
            <a:ext cx="9216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68219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453051" y="2533347"/>
            <a:ext cx="5486401" cy="192108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p:cNvSpPr>
            <a:spLocks noGrp="1"/>
          </p:cNvSpPr>
          <p:nvPr>
            <p:ph type="title"/>
          </p:nvPr>
        </p:nvSpPr>
        <p:spPr>
          <a:xfrm>
            <a:off x="646111" y="217584"/>
            <a:ext cx="9751923" cy="1400530"/>
          </a:xfrm>
        </p:spPr>
        <p:txBody>
          <a:bodyPr/>
          <a:lstStyle/>
          <a:p>
            <a:r>
              <a:rPr lang="en-IN" b="1" dirty="0">
                <a:latin typeface="Times New Roman" panose="02020603050405020304" pitchFamily="18" charset="0"/>
                <a:cs typeface="Times New Roman" panose="02020603050405020304" pitchFamily="18" charset="0"/>
              </a:rPr>
              <a:t>What is the best month for sales, and how much was earned that month.</a:t>
            </a:r>
            <a:br>
              <a:rPr lang="en-IN" dirty="0"/>
            </a:br>
            <a:endParaRPr lang="en-IN" dirty="0"/>
          </a:p>
        </p:txBody>
      </p:sp>
      <p:sp>
        <p:nvSpPr>
          <p:cNvPr id="3" name="Content Placeholder 2"/>
          <p:cNvSpPr>
            <a:spLocks noGrp="1"/>
          </p:cNvSpPr>
          <p:nvPr>
            <p:ph idx="1"/>
          </p:nvPr>
        </p:nvSpPr>
        <p:spPr>
          <a:xfrm>
            <a:off x="6499530" y="2637852"/>
            <a:ext cx="5361544" cy="1868827"/>
          </a:xfrm>
          <a:ln>
            <a:noFill/>
          </a:ln>
        </p:spPr>
        <p:txBody>
          <a:bodyPr>
            <a:normAutofit fontScale="92500"/>
          </a:bodyPr>
          <a:lstStyle/>
          <a:p>
            <a:r>
              <a:rPr lang="en-IN" dirty="0"/>
              <a:t>The Best month for sales was </a:t>
            </a:r>
            <a:r>
              <a:rPr lang="en-IN" b="1" dirty="0"/>
              <a:t>DECEMBER</a:t>
            </a:r>
            <a:r>
              <a:rPr lang="en-IN" dirty="0"/>
              <a:t> and </a:t>
            </a:r>
            <a:r>
              <a:rPr lang="en-IN" b="1" dirty="0"/>
              <a:t>$ 4613443.34 ($ 4.61M) </a:t>
            </a:r>
            <a:r>
              <a:rPr lang="en-IN" dirty="0"/>
              <a:t>was earned.</a:t>
            </a:r>
          </a:p>
          <a:p>
            <a:r>
              <a:rPr lang="en-IN" dirty="0"/>
              <a:t>The reason for the highest sales in December is, it is the month of </a:t>
            </a:r>
            <a:r>
              <a:rPr lang="en-IN" b="1" dirty="0"/>
              <a:t>Christmas</a:t>
            </a:r>
            <a:r>
              <a:rPr lang="en-IN" dirty="0"/>
              <a:t> which is followed by </a:t>
            </a:r>
            <a:r>
              <a:rPr lang="en-IN" b="1" dirty="0"/>
              <a:t>New Year</a:t>
            </a:r>
            <a:r>
              <a:rPr lang="en-IN" dirty="0"/>
              <a:t>.</a:t>
            </a:r>
          </a:p>
        </p:txBody>
      </p:sp>
      <p:cxnSp>
        <p:nvCxnSpPr>
          <p:cNvPr id="4" name="Straight Connector 3"/>
          <p:cNvCxnSpPr/>
          <p:nvPr/>
        </p:nvCxnSpPr>
        <p:spPr>
          <a:xfrm>
            <a:off x="646111" y="1565862"/>
            <a:ext cx="9648000"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5" name="Chart 4"/>
          <p:cNvGraphicFramePr>
            <a:graphicFrameLocks/>
          </p:cNvGraphicFramePr>
          <p:nvPr>
            <p:extLst>
              <p:ext uri="{D42A27DB-BD31-4B8C-83A1-F6EECF244321}">
                <p14:modId xmlns:p14="http://schemas.microsoft.com/office/powerpoint/2010/main" val="446597598"/>
              </p:ext>
            </p:extLst>
          </p:nvPr>
        </p:nvGraphicFramePr>
        <p:xfrm>
          <a:off x="646110" y="1618113"/>
          <a:ext cx="5806941" cy="473043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16200000">
            <a:off x="5055321" y="3840483"/>
            <a:ext cx="1399742" cy="369332"/>
          </a:xfrm>
          <a:prstGeom prst="rect">
            <a:avLst/>
          </a:prstGeom>
          <a:noFill/>
        </p:spPr>
        <p:txBody>
          <a:bodyPr wrap="none" rtlCol="0">
            <a:spAutoFit/>
          </a:bodyPr>
          <a:lstStyle/>
          <a:p>
            <a:r>
              <a:rPr lang="en-IN" dirty="0"/>
              <a:t>December</a:t>
            </a:r>
          </a:p>
        </p:txBody>
      </p:sp>
    </p:spTree>
    <p:extLst>
      <p:ext uri="{BB962C8B-B14F-4D97-AF65-F5344CB8AC3E}">
        <p14:creationId xmlns:p14="http://schemas.microsoft.com/office/powerpoint/2010/main" val="146760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445623" y="5342709"/>
            <a:ext cx="9300754" cy="117565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46111" y="230647"/>
            <a:ext cx="9404723" cy="1008644"/>
          </a:xfrm>
        </p:spPr>
        <p:txBody>
          <a:bodyPr vert="horz" lIns="91440" tIns="45720" rIns="91440" bIns="45720" rtlCol="0" anchor="t">
            <a:noAutofit/>
          </a:bodyPr>
          <a:lstStyle/>
          <a:p>
            <a:r>
              <a:rPr lang="en-IN" sz="2400" b="1" dirty="0">
                <a:latin typeface="Times New Roman" panose="02020603050405020304" pitchFamily="18" charset="0"/>
                <a:cs typeface="Times New Roman" panose="02020603050405020304" pitchFamily="18" charset="0"/>
              </a:rPr>
              <a:t>What time should we display Ads to display the likelihood of customers buying the products? What city sold the most products?</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0170" y="5434157"/>
            <a:ext cx="9414257" cy="1018893"/>
          </a:xfrm>
        </p:spPr>
        <p:txBody>
          <a:bodyPr>
            <a:normAutofit fontScale="92500" lnSpcReduction="10000"/>
          </a:bodyPr>
          <a:lstStyle/>
          <a:p>
            <a:r>
              <a:rPr lang="en-IN" dirty="0"/>
              <a:t>We should display ads around </a:t>
            </a:r>
            <a:r>
              <a:rPr lang="en-IN" b="1" dirty="0"/>
              <a:t>12 pm </a:t>
            </a:r>
            <a:r>
              <a:rPr lang="en-IN" dirty="0"/>
              <a:t>and </a:t>
            </a:r>
            <a:r>
              <a:rPr lang="en-IN" b="1" dirty="0"/>
              <a:t>7 pm </a:t>
            </a:r>
            <a:r>
              <a:rPr lang="en-IN" dirty="0"/>
              <a:t>because at this time no. of orders placed is at its peak.</a:t>
            </a:r>
          </a:p>
          <a:p>
            <a:r>
              <a:rPr lang="en-IN" dirty="0"/>
              <a:t>San Francisco recorded the highest sales i.e</a:t>
            </a:r>
            <a:r>
              <a:rPr lang="en-IN" b="1" dirty="0"/>
              <a:t>. $ 8262203.91 ($8.26M)</a:t>
            </a:r>
            <a:r>
              <a:rPr lang="en-IN" dirty="0"/>
              <a:t>.</a:t>
            </a:r>
          </a:p>
        </p:txBody>
      </p:sp>
      <p:cxnSp>
        <p:nvCxnSpPr>
          <p:cNvPr id="4" name="Straight Connector 3"/>
          <p:cNvCxnSpPr/>
          <p:nvPr/>
        </p:nvCxnSpPr>
        <p:spPr>
          <a:xfrm>
            <a:off x="646111" y="1069468"/>
            <a:ext cx="9648000"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5" name="Chart 4"/>
          <p:cNvGraphicFramePr>
            <a:graphicFrameLocks/>
          </p:cNvGraphicFramePr>
          <p:nvPr>
            <p:extLst>
              <p:ext uri="{D42A27DB-BD31-4B8C-83A1-F6EECF244321}">
                <p14:modId xmlns:p14="http://schemas.microsoft.com/office/powerpoint/2010/main" val="2494189864"/>
              </p:ext>
            </p:extLst>
          </p:nvPr>
        </p:nvGraphicFramePr>
        <p:xfrm>
          <a:off x="646111" y="1239291"/>
          <a:ext cx="5401992" cy="42209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403182413"/>
              </p:ext>
            </p:extLst>
          </p:nvPr>
        </p:nvGraphicFramePr>
        <p:xfrm>
          <a:off x="6048103" y="1239291"/>
          <a:ext cx="6021976" cy="403810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rot="16200000">
            <a:off x="10046127" y="2782395"/>
            <a:ext cx="1726755" cy="369332"/>
          </a:xfrm>
          <a:prstGeom prst="rect">
            <a:avLst/>
          </a:prstGeom>
          <a:noFill/>
        </p:spPr>
        <p:txBody>
          <a:bodyPr wrap="none" rtlCol="0">
            <a:spAutoFit/>
          </a:bodyPr>
          <a:lstStyle/>
          <a:p>
            <a:r>
              <a:rPr lang="en-IN" dirty="0"/>
              <a:t>San Francisco</a:t>
            </a:r>
          </a:p>
        </p:txBody>
      </p:sp>
    </p:spTree>
    <p:extLst>
      <p:ext uri="{BB962C8B-B14F-4D97-AF65-F5344CB8AC3E}">
        <p14:creationId xmlns:p14="http://schemas.microsoft.com/office/powerpoint/2010/main" val="248893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740435" y="3123811"/>
            <a:ext cx="4376058" cy="1069365"/>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46111" y="452718"/>
            <a:ext cx="9404723" cy="1400530"/>
          </a:xfrm>
        </p:spPr>
        <p:txBody>
          <a:bodyPr vert="horz" lIns="91440" tIns="45720" rIns="91440" bIns="45720" rtlCol="0" anchor="t">
            <a:noAutofit/>
          </a:bodyPr>
          <a:lstStyle/>
          <a:p>
            <a:r>
              <a:rPr lang="en-IN" sz="4000" b="1" dirty="0">
                <a:latin typeface="Times New Roman" panose="02020603050405020304" pitchFamily="18" charset="0"/>
                <a:cs typeface="Times New Roman" panose="02020603050405020304" pitchFamily="18" charset="0"/>
              </a:rPr>
              <a:t>What products are often sold together?</a:t>
            </a: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92687" y="3215253"/>
            <a:ext cx="4376058" cy="977923"/>
          </a:xfrm>
        </p:spPr>
        <p:txBody>
          <a:bodyPr>
            <a:normAutofit lnSpcReduction="10000"/>
          </a:bodyPr>
          <a:lstStyle/>
          <a:p>
            <a:pPr marL="0" indent="0">
              <a:buNone/>
            </a:pPr>
            <a:r>
              <a:rPr lang="en-IN" b="1" dirty="0"/>
              <a:t>USB-C Charging Cable </a:t>
            </a:r>
            <a:r>
              <a:rPr lang="en-IN" dirty="0"/>
              <a:t>and </a:t>
            </a:r>
            <a:r>
              <a:rPr lang="en-IN" b="1" dirty="0"/>
              <a:t>iPhone</a:t>
            </a:r>
            <a:r>
              <a:rPr lang="en-IN" dirty="0"/>
              <a:t> are often sold together i.e. </a:t>
            </a:r>
            <a:r>
              <a:rPr lang="en-IN" b="1" dirty="0"/>
              <a:t>224</a:t>
            </a:r>
            <a:r>
              <a:rPr lang="en-IN" dirty="0"/>
              <a:t> times</a:t>
            </a:r>
          </a:p>
        </p:txBody>
      </p:sp>
      <p:cxnSp>
        <p:nvCxnSpPr>
          <p:cNvPr id="4" name="Straight Connector 3"/>
          <p:cNvCxnSpPr/>
          <p:nvPr/>
        </p:nvCxnSpPr>
        <p:spPr>
          <a:xfrm>
            <a:off x="646111" y="1152983"/>
            <a:ext cx="9648000"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10" name="Chart 9"/>
          <p:cNvGraphicFramePr>
            <a:graphicFrameLocks/>
          </p:cNvGraphicFramePr>
          <p:nvPr>
            <p:extLst>
              <p:ext uri="{D42A27DB-BD31-4B8C-83A1-F6EECF244321}">
                <p14:modId xmlns:p14="http://schemas.microsoft.com/office/powerpoint/2010/main" val="2318894529"/>
              </p:ext>
            </p:extLst>
          </p:nvPr>
        </p:nvGraphicFramePr>
        <p:xfrm>
          <a:off x="646110" y="1554480"/>
          <a:ext cx="5780815" cy="42846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013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622869" y="1933303"/>
            <a:ext cx="4911634" cy="296526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46111" y="47765"/>
            <a:ext cx="9404723" cy="1400530"/>
          </a:xfrm>
        </p:spPr>
        <p:txBody>
          <a:bodyPr/>
          <a:lstStyle/>
          <a:p>
            <a:r>
              <a:rPr lang="en-IN" sz="3200" b="1" dirty="0">
                <a:latin typeface="Times New Roman" panose="02020603050405020304" pitchFamily="18" charset="0"/>
                <a:cs typeface="Times New Roman" panose="02020603050405020304" pitchFamily="18" charset="0"/>
              </a:rPr>
              <a:t>What product sold the most? Why do you think it sold the most?</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75121" y="2092107"/>
            <a:ext cx="4767941" cy="2806464"/>
          </a:xfrm>
        </p:spPr>
        <p:txBody>
          <a:bodyPr>
            <a:normAutofit fontScale="92500" lnSpcReduction="10000"/>
          </a:bodyPr>
          <a:lstStyle/>
          <a:p>
            <a:r>
              <a:rPr lang="en-IN" b="1" dirty="0"/>
              <a:t>USB – C Charging Cable </a:t>
            </a:r>
            <a:r>
              <a:rPr lang="en-IN" dirty="0"/>
              <a:t>Sold the most i.e. </a:t>
            </a:r>
            <a:r>
              <a:rPr lang="en-IN" b="1" dirty="0"/>
              <a:t>21903</a:t>
            </a:r>
            <a:r>
              <a:rPr lang="en-IN" dirty="0"/>
              <a:t> nos.</a:t>
            </a:r>
          </a:p>
          <a:p>
            <a:r>
              <a:rPr lang="en-IN" dirty="0"/>
              <a:t>In almost all phones and other electronic devices, the USB-C charging cable is used, and it has become more </a:t>
            </a:r>
            <a:r>
              <a:rPr lang="en-IN" b="1" dirty="0"/>
              <a:t>universal</a:t>
            </a:r>
            <a:r>
              <a:rPr lang="en-IN" dirty="0"/>
              <a:t>.</a:t>
            </a:r>
          </a:p>
          <a:p>
            <a:r>
              <a:rPr lang="en-IN" dirty="0"/>
              <a:t>Compared to other products like LG Dryer, LG Washing Machine, etc… It is much </a:t>
            </a:r>
            <a:r>
              <a:rPr lang="en-IN" b="1" dirty="0"/>
              <a:t>cheaper</a:t>
            </a:r>
            <a:r>
              <a:rPr lang="en-IN" dirty="0"/>
              <a:t>.</a:t>
            </a:r>
          </a:p>
          <a:p>
            <a:endParaRPr lang="en-IN" dirty="0"/>
          </a:p>
        </p:txBody>
      </p:sp>
      <p:cxnSp>
        <p:nvCxnSpPr>
          <p:cNvPr id="4" name="Straight Connector 3"/>
          <p:cNvCxnSpPr/>
          <p:nvPr/>
        </p:nvCxnSpPr>
        <p:spPr>
          <a:xfrm>
            <a:off x="646111" y="1048481"/>
            <a:ext cx="9648000"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5" name="Chart 4"/>
          <p:cNvGraphicFramePr>
            <a:graphicFrameLocks/>
          </p:cNvGraphicFramePr>
          <p:nvPr>
            <p:extLst>
              <p:ext uri="{D42A27DB-BD31-4B8C-83A1-F6EECF244321}">
                <p14:modId xmlns:p14="http://schemas.microsoft.com/office/powerpoint/2010/main" val="1459727849"/>
              </p:ext>
            </p:extLst>
          </p:nvPr>
        </p:nvGraphicFramePr>
        <p:xfrm>
          <a:off x="646110" y="1048481"/>
          <a:ext cx="6094323" cy="54829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448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474" y="2657171"/>
            <a:ext cx="6453052" cy="1543658"/>
          </a:xfrm>
        </p:spPr>
        <p:txBody>
          <a:bodyPr/>
          <a:lstStyle/>
          <a:p>
            <a:r>
              <a:rPr lang="en-IN" sz="8800" dirty="0">
                <a:latin typeface="Algerian" panose="04020705040A02060702" pitchFamily="82" charset="0"/>
              </a:rPr>
              <a:t>Thank you</a:t>
            </a:r>
          </a:p>
        </p:txBody>
      </p:sp>
    </p:spTree>
    <p:extLst>
      <p:ext uri="{BB962C8B-B14F-4D97-AF65-F5344CB8AC3E}">
        <p14:creationId xmlns:p14="http://schemas.microsoft.com/office/powerpoint/2010/main" val="61496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21976"/>
            <a:ext cx="9404723" cy="1528699"/>
          </a:xfrm>
        </p:spPr>
        <p:txBody>
          <a:bodyPr/>
          <a:lstStyle/>
          <a:p>
            <a:r>
              <a:rPr lang="en-IN"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646111" y="1449978"/>
            <a:ext cx="8946541" cy="4820194"/>
          </a:xfrm>
        </p:spPr>
        <p:txBody>
          <a:bodyPr>
            <a:normAutofit/>
          </a:bodyPr>
          <a:lstStyle/>
          <a:p>
            <a:pPr marL="457200" indent="-457200">
              <a:buFont typeface="+mj-lt"/>
              <a:buAutoNum type="arabicPeriod"/>
            </a:pPr>
            <a:r>
              <a:rPr lang="en-IN" dirty="0"/>
              <a:t>What is EDA </a:t>
            </a:r>
          </a:p>
          <a:p>
            <a:pPr marL="457200" indent="-457200">
              <a:buFont typeface="+mj-lt"/>
              <a:buAutoNum type="arabicPeriod"/>
            </a:pPr>
            <a:r>
              <a:rPr lang="en-IN" dirty="0"/>
              <a:t>Introduction Of Data-Set</a:t>
            </a:r>
          </a:p>
          <a:p>
            <a:pPr marL="457200" indent="-457200">
              <a:buFont typeface="+mj-lt"/>
              <a:buAutoNum type="arabicPeriod"/>
            </a:pPr>
            <a:r>
              <a:rPr lang="en-IN" dirty="0"/>
              <a:t>Tasks </a:t>
            </a:r>
          </a:p>
          <a:p>
            <a:pPr marL="457200" indent="-457200">
              <a:buFont typeface="+mj-lt"/>
              <a:buAutoNum type="arabicPeriod"/>
            </a:pPr>
            <a:r>
              <a:rPr lang="en-IN" dirty="0"/>
              <a:t>Tools Used </a:t>
            </a:r>
          </a:p>
          <a:p>
            <a:pPr marL="457200" indent="-457200">
              <a:buFont typeface="+mj-lt"/>
              <a:buAutoNum type="arabicPeriod"/>
            </a:pPr>
            <a:r>
              <a:rPr lang="en-IN" dirty="0"/>
              <a:t>Merging CSV files </a:t>
            </a:r>
          </a:p>
          <a:p>
            <a:pPr marL="457200" indent="-457200">
              <a:buFont typeface="+mj-lt"/>
              <a:buAutoNum type="arabicPeriod"/>
            </a:pPr>
            <a:r>
              <a:rPr lang="en-IN" dirty="0"/>
              <a:t>Data Pre-processing</a:t>
            </a:r>
          </a:p>
          <a:p>
            <a:pPr marL="457200" indent="-457200">
              <a:buFont typeface="+mj-lt"/>
              <a:buAutoNum type="arabicPeriod"/>
            </a:pPr>
            <a:r>
              <a:rPr lang="en-IN" dirty="0"/>
              <a:t>Data Cleaning</a:t>
            </a:r>
          </a:p>
          <a:p>
            <a:pPr marL="457200" indent="-457200">
              <a:buFont typeface="+mj-lt"/>
              <a:buAutoNum type="arabicPeriod"/>
            </a:pPr>
            <a:r>
              <a:rPr lang="en-IN" dirty="0"/>
              <a:t>Data Preparation</a:t>
            </a:r>
          </a:p>
          <a:p>
            <a:pPr marL="457200" indent="-457200">
              <a:buFont typeface="+mj-lt"/>
              <a:buAutoNum type="arabicPeriod"/>
            </a:pPr>
            <a:r>
              <a:rPr lang="en-IN" dirty="0"/>
              <a:t>Data Analysis</a:t>
            </a:r>
          </a:p>
          <a:p>
            <a:pPr marL="457200" indent="-457200">
              <a:buFont typeface="+mj-lt"/>
              <a:buAutoNum type="arabicPeriod"/>
            </a:pPr>
            <a:r>
              <a:rPr lang="en-IN" dirty="0"/>
              <a:t>Performing Tasks &amp; Data Visualization</a:t>
            </a:r>
          </a:p>
        </p:txBody>
      </p:sp>
      <p:cxnSp>
        <p:nvCxnSpPr>
          <p:cNvPr id="4" name="Straight Connector 3"/>
          <p:cNvCxnSpPr/>
          <p:nvPr/>
        </p:nvCxnSpPr>
        <p:spPr>
          <a:xfrm>
            <a:off x="715386" y="1194550"/>
            <a:ext cx="8856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1715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40648"/>
            <a:ext cx="9404723" cy="1400530"/>
          </a:xfrm>
        </p:spPr>
        <p:txBody>
          <a:bodyPr/>
          <a:lstStyle/>
          <a:p>
            <a:r>
              <a:rPr lang="en-IN" b="1" dirty="0">
                <a:latin typeface="Times New Roman" panose="02020603050405020304" pitchFamily="18" charset="0"/>
                <a:cs typeface="Times New Roman" panose="02020603050405020304" pitchFamily="18" charset="0"/>
              </a:rPr>
              <a:t>Exploratory Data Analysis (EDA)</a:t>
            </a:r>
          </a:p>
        </p:txBody>
      </p:sp>
      <p:sp>
        <p:nvSpPr>
          <p:cNvPr id="3" name="Content Placeholder 2"/>
          <p:cNvSpPr>
            <a:spLocks noGrp="1"/>
          </p:cNvSpPr>
          <p:nvPr>
            <p:ph idx="1"/>
          </p:nvPr>
        </p:nvSpPr>
        <p:spPr>
          <a:xfrm>
            <a:off x="646111" y="1886649"/>
            <a:ext cx="8946541" cy="4195481"/>
          </a:xfrm>
        </p:spPr>
        <p:txBody>
          <a:bodyPr/>
          <a:lstStyle/>
          <a:p>
            <a:r>
              <a:rPr lang="en-US" dirty="0"/>
              <a:t>Exploratory Data Analysis (EDA) is a process of analyzing and summarizing a dataset in order to gain a general understanding of the characteristics of the data. This includes visualizing the data, identifying patterns and relationships, and identifying any outliers or anomalies. </a:t>
            </a:r>
          </a:p>
          <a:p>
            <a:pPr marL="0" indent="0">
              <a:buNone/>
            </a:pPr>
            <a:endParaRPr lang="en-US" dirty="0"/>
          </a:p>
          <a:p>
            <a:r>
              <a:rPr lang="en-US" dirty="0"/>
              <a:t>The goal of EDA is to identify important features of the data that can be used in further analysis or modeling. It is an iterative process that helps to refine and focus the analysis and is often the first step in a data analysis project.</a:t>
            </a:r>
          </a:p>
          <a:p>
            <a:endParaRPr lang="en-US" dirty="0"/>
          </a:p>
          <a:p>
            <a:endParaRPr lang="en-US" dirty="0"/>
          </a:p>
          <a:p>
            <a:endParaRPr lang="en-US" dirty="0"/>
          </a:p>
          <a:p>
            <a:endParaRPr lang="en-IN" dirty="0"/>
          </a:p>
        </p:txBody>
      </p:sp>
      <p:cxnSp>
        <p:nvCxnSpPr>
          <p:cNvPr id="5" name="Straight Connector 4"/>
          <p:cNvCxnSpPr/>
          <p:nvPr/>
        </p:nvCxnSpPr>
        <p:spPr>
          <a:xfrm>
            <a:off x="646111" y="1540923"/>
            <a:ext cx="8856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0541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256" y="425017"/>
            <a:ext cx="9404723" cy="1400530"/>
          </a:xfrm>
        </p:spPr>
        <p:txBody>
          <a:bodyPr/>
          <a:lstStyle/>
          <a:p>
            <a:r>
              <a:rPr lang="en-IN" b="1" dirty="0">
                <a:latin typeface="Times New Roman" panose="02020603050405020304" pitchFamily="18" charset="0"/>
                <a:cs typeface="Times New Roman" panose="02020603050405020304" pitchFamily="18" charset="0"/>
              </a:rPr>
              <a:t>Introduction Of Data-Set</a:t>
            </a:r>
          </a:p>
        </p:txBody>
      </p:sp>
      <p:sp>
        <p:nvSpPr>
          <p:cNvPr id="3" name="Content Placeholder 2"/>
          <p:cNvSpPr>
            <a:spLocks noGrp="1"/>
          </p:cNvSpPr>
          <p:nvPr>
            <p:ph idx="1"/>
          </p:nvPr>
        </p:nvSpPr>
        <p:spPr>
          <a:xfrm>
            <a:off x="632256" y="2052918"/>
            <a:ext cx="8946541" cy="4195481"/>
          </a:xfrm>
        </p:spPr>
        <p:txBody>
          <a:bodyPr/>
          <a:lstStyle/>
          <a:p>
            <a:r>
              <a:rPr lang="en-IN" b="1" dirty="0"/>
              <a:t>Order ID</a:t>
            </a:r>
            <a:r>
              <a:rPr lang="en-IN" dirty="0"/>
              <a:t>: </a:t>
            </a:r>
            <a:r>
              <a:rPr lang="en-US" dirty="0"/>
              <a:t>An Order ID is a unique identifier assigned to each order placed in a company's system. It is used to track and manage orders and can be used to access information such as shipment dates and status.</a:t>
            </a:r>
          </a:p>
          <a:p>
            <a:r>
              <a:rPr lang="en-US" b="1" dirty="0"/>
              <a:t>Product</a:t>
            </a:r>
            <a:r>
              <a:rPr lang="en-US" dirty="0"/>
              <a:t>: A substance manufactured or refined for sale.</a:t>
            </a:r>
          </a:p>
          <a:p>
            <a:r>
              <a:rPr lang="en-US" b="1" dirty="0"/>
              <a:t>Quantity Ordered</a:t>
            </a:r>
            <a:r>
              <a:rPr lang="en-US" dirty="0"/>
              <a:t>: Ordered Quantity is the total item quantity ordered in the initial order (without any changes).</a:t>
            </a:r>
          </a:p>
          <a:p>
            <a:r>
              <a:rPr lang="en-US" b="1" dirty="0"/>
              <a:t>Price Each:</a:t>
            </a:r>
            <a:r>
              <a:rPr lang="en-US" dirty="0"/>
              <a:t> Price of each product.</a:t>
            </a:r>
          </a:p>
          <a:p>
            <a:r>
              <a:rPr lang="en-US" b="1" dirty="0"/>
              <a:t>Order Date:</a:t>
            </a:r>
            <a:r>
              <a:rPr lang="en-US" dirty="0"/>
              <a:t> The date on which the order was placed.</a:t>
            </a:r>
          </a:p>
          <a:p>
            <a:r>
              <a:rPr lang="en-US" b="1" dirty="0"/>
              <a:t>Purchase Address</a:t>
            </a:r>
            <a:r>
              <a:rPr lang="en-US" dirty="0"/>
              <a:t>: The address where the product is to be delivered. </a:t>
            </a:r>
          </a:p>
          <a:p>
            <a:endParaRPr lang="en-IN" dirty="0"/>
          </a:p>
        </p:txBody>
      </p:sp>
      <p:cxnSp>
        <p:nvCxnSpPr>
          <p:cNvPr id="5" name="Straight Connector 4"/>
          <p:cNvCxnSpPr>
            <a:stCxn id="2" idx="1"/>
            <a:endCxn id="2" idx="3"/>
          </p:cNvCxnSpPr>
          <p:nvPr/>
        </p:nvCxnSpPr>
        <p:spPr>
          <a:xfrm>
            <a:off x="632256" y="1125282"/>
            <a:ext cx="8856000" cy="0"/>
          </a:xfrm>
          <a:prstGeom prst="line">
            <a:avLst/>
          </a:prstGeom>
        </p:spPr>
        <p:style>
          <a:lnRef idx="3">
            <a:schemeClr val="accent4"/>
          </a:lnRef>
          <a:fillRef idx="0">
            <a:schemeClr val="accent4"/>
          </a:fillRef>
          <a:effectRef idx="2">
            <a:schemeClr val="accent4"/>
          </a:effectRef>
          <a:fontRef idx="minor">
            <a:schemeClr val="tx1"/>
          </a:fontRef>
        </p:style>
      </p:cxnSp>
      <p:sp>
        <p:nvSpPr>
          <p:cNvPr id="4" name="TextBox 3"/>
          <p:cNvSpPr txBox="1"/>
          <p:nvPr/>
        </p:nvSpPr>
        <p:spPr>
          <a:xfrm>
            <a:off x="632256" y="1409691"/>
            <a:ext cx="4421403" cy="400110"/>
          </a:xfrm>
          <a:prstGeom prst="rect">
            <a:avLst/>
          </a:prstGeom>
          <a:solidFill>
            <a:schemeClr val="bg2">
              <a:lumMod val="75000"/>
            </a:schemeClr>
          </a:solidFill>
        </p:spPr>
        <p:txBody>
          <a:bodyPr wrap="none" rtlCol="0">
            <a:spAutoFit/>
          </a:bodyPr>
          <a:lstStyle/>
          <a:p>
            <a:r>
              <a:rPr lang="en-IN" sz="2000" b="1" dirty="0"/>
              <a:t>Electronic Products Sales Data-Set</a:t>
            </a:r>
          </a:p>
        </p:txBody>
      </p:sp>
    </p:spTree>
    <p:extLst>
      <p:ext uri="{BB962C8B-B14F-4D97-AF65-F5344CB8AC3E}">
        <p14:creationId xmlns:p14="http://schemas.microsoft.com/office/powerpoint/2010/main" val="268576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973229"/>
            <a:ext cx="9404723" cy="1400530"/>
          </a:xfrm>
        </p:spPr>
        <p:txBody>
          <a:bodyPr/>
          <a:lstStyle/>
          <a:p>
            <a:r>
              <a:rPr lang="en-IN" b="1" dirty="0">
                <a:latin typeface="Times New Roman" panose="02020603050405020304" pitchFamily="18" charset="0"/>
                <a:cs typeface="Times New Roman" panose="02020603050405020304" pitchFamily="18" charset="0"/>
              </a:rPr>
              <a:t>Tasks </a:t>
            </a:r>
          </a:p>
        </p:txBody>
      </p:sp>
      <p:sp>
        <p:nvSpPr>
          <p:cNvPr id="3" name="Content Placeholder 2"/>
          <p:cNvSpPr>
            <a:spLocks noGrp="1"/>
          </p:cNvSpPr>
          <p:nvPr>
            <p:ph idx="1"/>
          </p:nvPr>
        </p:nvSpPr>
        <p:spPr>
          <a:xfrm>
            <a:off x="646111" y="2052918"/>
            <a:ext cx="8946541" cy="4195481"/>
          </a:xfrm>
        </p:spPr>
        <p:txBody>
          <a:bodyPr/>
          <a:lstStyle/>
          <a:p>
            <a:pPr marL="457200" indent="-457200">
              <a:buFont typeface="+mj-lt"/>
              <a:buAutoNum type="arabicPeriod"/>
            </a:pPr>
            <a:r>
              <a:rPr lang="en-IN" dirty="0"/>
              <a:t>What is the best month for sales, and how much was earned that month?</a:t>
            </a:r>
          </a:p>
          <a:p>
            <a:pPr marL="457200" indent="-457200">
              <a:buFont typeface="+mj-lt"/>
              <a:buAutoNum type="arabicPeriod"/>
            </a:pPr>
            <a:r>
              <a:rPr lang="en-IN" dirty="0"/>
              <a:t>What time should we display Ads to display the likelihood of customers buying the products? What city sold the most products?</a:t>
            </a:r>
          </a:p>
          <a:p>
            <a:pPr marL="457200" indent="-457200">
              <a:buFont typeface="+mj-lt"/>
              <a:buAutoNum type="arabicPeriod"/>
            </a:pPr>
            <a:r>
              <a:rPr lang="en-IN" dirty="0"/>
              <a:t>What products are often sold together?</a:t>
            </a:r>
          </a:p>
          <a:p>
            <a:pPr marL="457200" indent="-457200">
              <a:buFont typeface="+mj-lt"/>
              <a:buAutoNum type="arabicPeriod"/>
            </a:pPr>
            <a:r>
              <a:rPr lang="en-IN" dirty="0"/>
              <a:t>What product sold the most? Why do you think it sold the most?</a:t>
            </a:r>
          </a:p>
          <a:p>
            <a:pPr marL="457200" indent="-457200">
              <a:buFont typeface="+mj-lt"/>
              <a:buAutoNum type="arabicPeriod"/>
            </a:pPr>
            <a:endParaRPr lang="en-IN" dirty="0"/>
          </a:p>
        </p:txBody>
      </p:sp>
      <p:cxnSp>
        <p:nvCxnSpPr>
          <p:cNvPr id="4" name="Straight Connector 3"/>
          <p:cNvCxnSpPr/>
          <p:nvPr/>
        </p:nvCxnSpPr>
        <p:spPr>
          <a:xfrm>
            <a:off x="632256" y="1693323"/>
            <a:ext cx="8856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92721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273" y="300313"/>
            <a:ext cx="9404723" cy="808046"/>
          </a:xfrm>
        </p:spPr>
        <p:txBody>
          <a:bodyPr/>
          <a:lstStyle/>
          <a:p>
            <a:r>
              <a:rPr lang="en-IN" b="1" dirty="0">
                <a:latin typeface="Times New Roman" panose="02020603050405020304" pitchFamily="18" charset="0"/>
                <a:cs typeface="Times New Roman" panose="02020603050405020304" pitchFamily="18" charset="0"/>
              </a:rPr>
              <a:t>Tools Used</a:t>
            </a:r>
          </a:p>
        </p:txBody>
      </p:sp>
      <p:sp>
        <p:nvSpPr>
          <p:cNvPr id="3" name="Content Placeholder 2"/>
          <p:cNvSpPr>
            <a:spLocks noGrp="1"/>
          </p:cNvSpPr>
          <p:nvPr>
            <p:ph idx="1"/>
          </p:nvPr>
        </p:nvSpPr>
        <p:spPr>
          <a:xfrm>
            <a:off x="535273" y="1124654"/>
            <a:ext cx="8946541" cy="4195481"/>
          </a:xfrm>
        </p:spPr>
        <p:txBody>
          <a:bodyPr/>
          <a:lstStyle/>
          <a:p>
            <a:r>
              <a:rPr lang="en-IN" dirty="0"/>
              <a:t>Microsoft Excel</a:t>
            </a:r>
          </a:p>
        </p:txBody>
      </p:sp>
      <p:cxnSp>
        <p:nvCxnSpPr>
          <p:cNvPr id="4" name="Straight Connector 3"/>
          <p:cNvCxnSpPr/>
          <p:nvPr/>
        </p:nvCxnSpPr>
        <p:spPr>
          <a:xfrm>
            <a:off x="535273" y="959020"/>
            <a:ext cx="88560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p:cNvCxnSpPr/>
          <p:nvPr/>
        </p:nvCxnSpPr>
        <p:spPr>
          <a:xfrm>
            <a:off x="535273" y="2321126"/>
            <a:ext cx="8856000" cy="0"/>
          </a:xfrm>
          <a:prstGeom prst="line">
            <a:avLst/>
          </a:prstGeom>
        </p:spPr>
        <p:style>
          <a:lnRef idx="3">
            <a:schemeClr val="accent4"/>
          </a:lnRef>
          <a:fillRef idx="0">
            <a:schemeClr val="accent4"/>
          </a:fillRef>
          <a:effectRef idx="2">
            <a:schemeClr val="accent4"/>
          </a:effectRef>
          <a:fontRef idx="minor">
            <a:schemeClr val="tx1"/>
          </a:fontRef>
        </p:style>
      </p:cxnSp>
      <p:sp>
        <p:nvSpPr>
          <p:cNvPr id="7" name="Content Placeholder 2"/>
          <p:cNvSpPr txBox="1">
            <a:spLocks/>
          </p:cNvSpPr>
          <p:nvPr/>
        </p:nvSpPr>
        <p:spPr>
          <a:xfrm>
            <a:off x="646111" y="266251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IN" dirty="0"/>
          </a:p>
        </p:txBody>
      </p:sp>
      <p:sp>
        <p:nvSpPr>
          <p:cNvPr id="8" name="Title 1"/>
          <p:cNvSpPr txBox="1">
            <a:spLocks/>
          </p:cNvSpPr>
          <p:nvPr/>
        </p:nvSpPr>
        <p:spPr>
          <a:xfrm>
            <a:off x="535273" y="1646648"/>
            <a:ext cx="9404723" cy="80804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latin typeface="Times New Roman" panose="02020603050405020304" pitchFamily="18" charset="0"/>
                <a:cs typeface="Times New Roman" panose="02020603050405020304" pitchFamily="18" charset="0"/>
              </a:rPr>
              <a:t>Merging CSV Files</a:t>
            </a:r>
          </a:p>
          <a:p>
            <a:endParaRPr lang="en-IN" b="1" dirty="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535273" y="2435861"/>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dirty="0"/>
              <a:t>The Data-Set had 12 CSV files each for a month. </a:t>
            </a:r>
            <a:r>
              <a:rPr lang="en-US" dirty="0"/>
              <a:t>To begin our analysis, we will first consolidate the data by merging all 12 CSV files into a single dataset. We will achieve this by using </a:t>
            </a:r>
            <a:r>
              <a:rPr lang="en-US" b="1" dirty="0"/>
              <a:t>Power</a:t>
            </a:r>
            <a:r>
              <a:rPr lang="en-US" dirty="0"/>
              <a:t> </a:t>
            </a:r>
            <a:r>
              <a:rPr lang="en-US" b="1" dirty="0"/>
              <a:t>Query</a:t>
            </a:r>
            <a:r>
              <a:rPr lang="en-US" dirty="0"/>
              <a:t> in Excel to import and combine the individual files into a unified data source.</a:t>
            </a:r>
            <a:endParaRPr lang="en-IN" dirty="0"/>
          </a:p>
        </p:txBody>
      </p:sp>
      <p:cxnSp>
        <p:nvCxnSpPr>
          <p:cNvPr id="10" name="Straight Connector 9"/>
          <p:cNvCxnSpPr/>
          <p:nvPr/>
        </p:nvCxnSpPr>
        <p:spPr>
          <a:xfrm>
            <a:off x="535273" y="4465234"/>
            <a:ext cx="8856000" cy="0"/>
          </a:xfrm>
          <a:prstGeom prst="line">
            <a:avLst/>
          </a:prstGeom>
        </p:spPr>
        <p:style>
          <a:lnRef idx="3">
            <a:schemeClr val="accent4"/>
          </a:lnRef>
          <a:fillRef idx="0">
            <a:schemeClr val="accent4"/>
          </a:fillRef>
          <a:effectRef idx="2">
            <a:schemeClr val="accent4"/>
          </a:effectRef>
          <a:fontRef idx="minor">
            <a:schemeClr val="tx1"/>
          </a:fontRef>
        </p:style>
      </p:cxnSp>
      <p:sp>
        <p:nvSpPr>
          <p:cNvPr id="11" name="Title 1"/>
          <p:cNvSpPr txBox="1">
            <a:spLocks/>
          </p:cNvSpPr>
          <p:nvPr/>
        </p:nvSpPr>
        <p:spPr>
          <a:xfrm>
            <a:off x="535273" y="3790756"/>
            <a:ext cx="9404723" cy="80804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latin typeface="Times New Roman" panose="02020603050405020304" pitchFamily="18" charset="0"/>
                <a:cs typeface="Times New Roman" panose="02020603050405020304" pitchFamily="18" charset="0"/>
              </a:rPr>
              <a:t>Data Pre-processing</a:t>
            </a:r>
          </a:p>
          <a:p>
            <a:endParaRPr lang="en-IN" b="1" dirty="0">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a:xfrm>
            <a:off x="535273" y="457996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Data preprocessing can refer to the manipulation or dropping of data before it is used in order to ensure or enhance performance, and is an important step in the data mining process. </a:t>
            </a:r>
          </a:p>
          <a:p>
            <a:pPr marL="0" indent="0">
              <a:buNone/>
            </a:pPr>
            <a:r>
              <a:rPr lang="en-US" dirty="0"/>
              <a:t>There was no data to be dropped in the Data-Set.</a:t>
            </a:r>
            <a:endParaRPr lang="en-IN" dirty="0"/>
          </a:p>
        </p:txBody>
      </p:sp>
    </p:spTree>
    <p:extLst>
      <p:ext uri="{BB962C8B-B14F-4D97-AF65-F5344CB8AC3E}">
        <p14:creationId xmlns:p14="http://schemas.microsoft.com/office/powerpoint/2010/main" val="420219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vert="horz" lIns="91440" tIns="45720" rIns="91440" bIns="45720" rtlCol="0" anchor="t">
            <a:noAutofit/>
          </a:bodyPr>
          <a:lstStyle/>
          <a:p>
            <a:r>
              <a:rPr lang="en-IN" b="1" dirty="0">
                <a:latin typeface="Times New Roman" panose="02020603050405020304" pitchFamily="18" charset="0"/>
                <a:cs typeface="Times New Roman" panose="02020603050405020304" pitchFamily="18" charset="0"/>
              </a:rPr>
              <a:t>Data Cleaning </a:t>
            </a:r>
          </a:p>
        </p:txBody>
      </p:sp>
      <p:sp>
        <p:nvSpPr>
          <p:cNvPr id="3" name="Content Placeholder 2"/>
          <p:cNvSpPr>
            <a:spLocks noGrp="1"/>
          </p:cNvSpPr>
          <p:nvPr>
            <p:ph idx="1"/>
          </p:nvPr>
        </p:nvSpPr>
        <p:spPr>
          <a:xfrm>
            <a:off x="646111" y="1374033"/>
            <a:ext cx="9911053" cy="5345422"/>
          </a:xfrm>
        </p:spPr>
        <p:txBody>
          <a:bodyPr>
            <a:normAutofit/>
          </a:bodyPr>
          <a:lstStyle/>
          <a:p>
            <a:pPr marL="0" indent="0">
              <a:buNone/>
            </a:pPr>
            <a:r>
              <a:rPr lang="en-US" sz="2200" dirty="0"/>
              <a:t>Data cleaning is the process of identifying and correcting errors, inconsistencies, and inaccuracies in a dataset. This can include tasks such as removing duplicate records, handling missing or incomplete data and resolving issues with data formatting or data types.</a:t>
            </a:r>
          </a:p>
          <a:p>
            <a:pPr marL="0" indent="0">
              <a:buNone/>
            </a:pPr>
            <a:r>
              <a:rPr lang="en-US" sz="2200" b="1" u="sng" dirty="0">
                <a:latin typeface="Times New Roman" panose="02020603050405020304" pitchFamily="18" charset="0"/>
                <a:cs typeface="Times New Roman" panose="02020603050405020304" pitchFamily="18" charset="0"/>
              </a:rPr>
              <a:t>Data Insights:</a:t>
            </a:r>
          </a:p>
          <a:p>
            <a:r>
              <a:rPr lang="en-US" sz="1800" dirty="0"/>
              <a:t>We have a total of 186850  records and  6  columns of categorical type.</a:t>
            </a:r>
          </a:p>
          <a:p>
            <a:r>
              <a:rPr lang="en-US" sz="1800" dirty="0"/>
              <a:t>The total missing value that we have is  545, i.e. 0.29167 %</a:t>
            </a:r>
          </a:p>
          <a:p>
            <a:r>
              <a:rPr lang="en-US" sz="1800" b="1" dirty="0"/>
              <a:t>Order ID</a:t>
            </a:r>
            <a:r>
              <a:rPr lang="en-US" sz="1800" dirty="0"/>
              <a:t>:  178438  unique value(s)</a:t>
            </a:r>
          </a:p>
          <a:p>
            <a:r>
              <a:rPr lang="en-US" sz="1800" b="1" dirty="0"/>
              <a:t>Product</a:t>
            </a:r>
            <a:r>
              <a:rPr lang="en-US" sz="1800" dirty="0"/>
              <a:t>:  20  unique value(s)</a:t>
            </a:r>
          </a:p>
          <a:p>
            <a:r>
              <a:rPr lang="en-US" sz="1800" b="1" dirty="0"/>
              <a:t>Quantity Ordered</a:t>
            </a:r>
            <a:r>
              <a:rPr lang="en-US" sz="1800" dirty="0"/>
              <a:t>:  10  unique value(s)</a:t>
            </a:r>
          </a:p>
          <a:p>
            <a:r>
              <a:rPr lang="en-US" sz="1800" b="1" dirty="0"/>
              <a:t>Price</a:t>
            </a:r>
            <a:r>
              <a:rPr lang="en-US" sz="1800" dirty="0"/>
              <a:t> </a:t>
            </a:r>
            <a:r>
              <a:rPr lang="en-US" sz="1800" b="1" dirty="0"/>
              <a:t>Each</a:t>
            </a:r>
            <a:r>
              <a:rPr lang="en-US" sz="1800" dirty="0"/>
              <a:t>:  24  unique value(s)</a:t>
            </a:r>
          </a:p>
          <a:p>
            <a:r>
              <a:rPr lang="en-US" sz="1800" b="1" dirty="0"/>
              <a:t>Order</a:t>
            </a:r>
            <a:r>
              <a:rPr lang="en-US" sz="1800" dirty="0"/>
              <a:t> </a:t>
            </a:r>
            <a:r>
              <a:rPr lang="en-US" sz="1800" b="1" dirty="0"/>
              <a:t>Date</a:t>
            </a:r>
            <a:r>
              <a:rPr lang="en-US" sz="1800" dirty="0"/>
              <a:t>:  142396  unique value(s)</a:t>
            </a:r>
          </a:p>
          <a:p>
            <a:r>
              <a:rPr lang="en-US" sz="1800" b="1" dirty="0"/>
              <a:t>Purchase</a:t>
            </a:r>
            <a:r>
              <a:rPr lang="en-US" sz="1800" dirty="0"/>
              <a:t> </a:t>
            </a:r>
            <a:r>
              <a:rPr lang="en-US" sz="1800" b="1" dirty="0"/>
              <a:t>Address</a:t>
            </a:r>
            <a:r>
              <a:rPr lang="en-US" sz="1800" dirty="0"/>
              <a:t>:  140788  unique value(s)</a:t>
            </a:r>
          </a:p>
          <a:p>
            <a:pPr marL="0" indent="0">
              <a:buNone/>
            </a:pPr>
            <a:endParaRPr lang="en-IN" dirty="0"/>
          </a:p>
        </p:txBody>
      </p:sp>
      <p:cxnSp>
        <p:nvCxnSpPr>
          <p:cNvPr id="4" name="Straight Connector 3"/>
          <p:cNvCxnSpPr/>
          <p:nvPr/>
        </p:nvCxnSpPr>
        <p:spPr>
          <a:xfrm>
            <a:off x="646111" y="1180692"/>
            <a:ext cx="9396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7468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vert="horz" lIns="91440" tIns="45720" rIns="91440" bIns="45720" rtlCol="0" anchor="t">
            <a:noAutofit/>
          </a:bodyPr>
          <a:lstStyle/>
          <a:p>
            <a:r>
              <a:rPr lang="en-IN" b="1" dirty="0">
                <a:latin typeface="Times New Roman" panose="02020603050405020304" pitchFamily="18" charset="0"/>
                <a:cs typeface="Times New Roman" panose="02020603050405020304" pitchFamily="18" charset="0"/>
              </a:rPr>
              <a:t>Data Preparation</a:t>
            </a:r>
          </a:p>
        </p:txBody>
      </p:sp>
      <p:sp>
        <p:nvSpPr>
          <p:cNvPr id="3" name="Content Placeholder 2"/>
          <p:cNvSpPr>
            <a:spLocks noGrp="1"/>
          </p:cNvSpPr>
          <p:nvPr>
            <p:ph idx="1"/>
          </p:nvPr>
        </p:nvSpPr>
        <p:spPr>
          <a:xfrm>
            <a:off x="646111" y="1401749"/>
            <a:ext cx="8946541" cy="4832796"/>
          </a:xfrm>
        </p:spPr>
        <p:txBody>
          <a:bodyPr>
            <a:normAutofit lnSpcReduction="10000"/>
          </a:bodyPr>
          <a:lstStyle/>
          <a:p>
            <a:r>
              <a:rPr lang="en-US" dirty="0"/>
              <a:t>Data preparation is the act of manipulating raw data into a form that can readily and accurately be analyzed, e.g. for business purposes. Data Preparation is a pre-processing step in which data from one or more sources is cleaned and transformed to improve its quality prior to its use in business analytics.</a:t>
            </a:r>
          </a:p>
          <a:p>
            <a:pPr marL="0" indent="0">
              <a:buNone/>
            </a:pPr>
            <a:endParaRPr lang="en-US" dirty="0"/>
          </a:p>
          <a:p>
            <a:r>
              <a:rPr lang="en-US" dirty="0"/>
              <a:t>We add “</a:t>
            </a:r>
            <a:r>
              <a:rPr lang="en-US" b="1" dirty="0"/>
              <a:t>Month</a:t>
            </a:r>
            <a:r>
              <a:rPr lang="en-US" dirty="0"/>
              <a:t>”, “</a:t>
            </a:r>
            <a:r>
              <a:rPr lang="en-US" b="1" dirty="0"/>
              <a:t>Hour</a:t>
            </a:r>
            <a:r>
              <a:rPr lang="en-US" dirty="0"/>
              <a:t>”, “</a:t>
            </a:r>
            <a:r>
              <a:rPr lang="en-US" b="1" dirty="0"/>
              <a:t>Minute</a:t>
            </a:r>
            <a:r>
              <a:rPr lang="en-US" dirty="0"/>
              <a:t>”, “</a:t>
            </a:r>
            <a:r>
              <a:rPr lang="en-US" b="1" dirty="0"/>
              <a:t>Sales</a:t>
            </a:r>
            <a:r>
              <a:rPr lang="en-US" dirty="0"/>
              <a:t>”, and “</a:t>
            </a:r>
            <a:r>
              <a:rPr lang="en-US" b="1" dirty="0"/>
              <a:t>City</a:t>
            </a:r>
            <a:r>
              <a:rPr lang="en-US" dirty="0"/>
              <a:t>” columns.</a:t>
            </a:r>
          </a:p>
          <a:p>
            <a:pPr marL="0" indent="0">
              <a:buNone/>
            </a:pPr>
            <a:endParaRPr lang="en-US" dirty="0"/>
          </a:p>
          <a:p>
            <a:r>
              <a:rPr lang="en-US" dirty="0"/>
              <a:t>We Extract Month, Hour, and Minute from the Order Date column, City from the Purchase Address column and Sales is Quantity Ordered * Price Each.</a:t>
            </a:r>
          </a:p>
          <a:p>
            <a:pPr marL="0" indent="0">
              <a:buNone/>
            </a:pPr>
            <a:endParaRPr lang="en-US" dirty="0"/>
          </a:p>
          <a:p>
            <a:r>
              <a:rPr lang="en-US" dirty="0"/>
              <a:t>These Columns are added for answering the questions asked in </a:t>
            </a:r>
            <a:r>
              <a:rPr lang="en-US" b="1" dirty="0"/>
              <a:t>TASKS.</a:t>
            </a:r>
            <a:endParaRPr lang="en-IN" b="1" dirty="0"/>
          </a:p>
        </p:txBody>
      </p:sp>
      <p:cxnSp>
        <p:nvCxnSpPr>
          <p:cNvPr id="4" name="Straight Connector 3"/>
          <p:cNvCxnSpPr/>
          <p:nvPr/>
        </p:nvCxnSpPr>
        <p:spPr>
          <a:xfrm>
            <a:off x="646111" y="1180692"/>
            <a:ext cx="8928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3094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vert="horz" lIns="91440" tIns="45720" rIns="91440" bIns="45720" rtlCol="0" anchor="t">
            <a:noAutofit/>
          </a:bodyPr>
          <a:lstStyle/>
          <a:p>
            <a:r>
              <a:rPr lang="en-IN" b="1" dirty="0">
                <a:latin typeface="Times New Roman" panose="02020603050405020304" pitchFamily="18" charset="0"/>
                <a:cs typeface="Times New Roman" panose="02020603050405020304" pitchFamily="18" charset="0"/>
              </a:rPr>
              <a:t>Data Analysis</a:t>
            </a:r>
          </a:p>
        </p:txBody>
      </p:sp>
      <p:sp>
        <p:nvSpPr>
          <p:cNvPr id="3" name="Content Placeholder 2"/>
          <p:cNvSpPr>
            <a:spLocks noGrp="1"/>
          </p:cNvSpPr>
          <p:nvPr>
            <p:ph idx="1"/>
          </p:nvPr>
        </p:nvSpPr>
        <p:spPr>
          <a:xfrm>
            <a:off x="646111" y="1221648"/>
            <a:ext cx="8946541" cy="4195481"/>
          </a:xfrm>
        </p:spPr>
        <p:txBody>
          <a:bodyPr/>
          <a:lstStyle/>
          <a:p>
            <a:pPr marL="0" indent="0">
              <a:buNone/>
            </a:pPr>
            <a:r>
              <a:rPr lang="en-US" dirty="0"/>
              <a:t>Data analysis is a process of inspecting, cleansing, transforming, and modeling data with the goal of discovering useful information, informing conclusions, and supporting decision-making.</a:t>
            </a:r>
          </a:p>
          <a:p>
            <a:pPr marL="0" indent="0">
              <a:buNone/>
            </a:pPr>
            <a:endParaRPr lang="en-US" dirty="0"/>
          </a:p>
          <a:p>
            <a:pPr marL="0" indent="0">
              <a:buNone/>
            </a:pPr>
            <a:r>
              <a:rPr lang="en-US" b="1" dirty="0"/>
              <a:t>Sum Of Sales</a:t>
            </a:r>
            <a:r>
              <a:rPr lang="en-US" dirty="0"/>
              <a:t>:	$ 3,44,92,035.97</a:t>
            </a:r>
          </a:p>
          <a:p>
            <a:pPr marL="0" indent="0">
              <a:buNone/>
            </a:pPr>
            <a:r>
              <a:rPr lang="en-US" b="1" dirty="0"/>
              <a:t>Maximum</a:t>
            </a:r>
            <a:r>
              <a:rPr lang="en-US" dirty="0"/>
              <a:t>:	$ 3,400.00</a:t>
            </a:r>
          </a:p>
          <a:p>
            <a:pPr marL="0" indent="0">
              <a:buNone/>
            </a:pPr>
            <a:r>
              <a:rPr lang="en-US" b="1" dirty="0"/>
              <a:t>Minimum</a:t>
            </a:r>
            <a:r>
              <a:rPr lang="en-US" dirty="0"/>
              <a:t>:	$ 2.99</a:t>
            </a:r>
          </a:p>
          <a:p>
            <a:pPr marL="0" indent="0">
              <a:buNone/>
            </a:pPr>
            <a:r>
              <a:rPr lang="en-US" b="1" dirty="0"/>
              <a:t>Count</a:t>
            </a:r>
            <a:r>
              <a:rPr lang="en-US" dirty="0"/>
              <a:t>:	185950</a:t>
            </a:r>
          </a:p>
          <a:p>
            <a:pPr marL="0" indent="0">
              <a:buNone/>
            </a:pPr>
            <a:endParaRPr lang="en-IN" dirty="0"/>
          </a:p>
        </p:txBody>
      </p:sp>
      <p:cxnSp>
        <p:nvCxnSpPr>
          <p:cNvPr id="4" name="Straight Connector 3"/>
          <p:cNvCxnSpPr/>
          <p:nvPr/>
        </p:nvCxnSpPr>
        <p:spPr>
          <a:xfrm>
            <a:off x="646111" y="1180692"/>
            <a:ext cx="8964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76171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323</TotalTime>
  <Words>995</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Century Gothic</vt:lpstr>
      <vt:lpstr>Times New Roman</vt:lpstr>
      <vt:lpstr>Wingdings 3</vt:lpstr>
      <vt:lpstr>Ion</vt:lpstr>
      <vt:lpstr>EDA ON SALES DATA </vt:lpstr>
      <vt:lpstr>CONTENTS</vt:lpstr>
      <vt:lpstr>Exploratory Data Analysis (EDA)</vt:lpstr>
      <vt:lpstr>Introduction Of Data-Set</vt:lpstr>
      <vt:lpstr>Tasks </vt:lpstr>
      <vt:lpstr>Tools Used</vt:lpstr>
      <vt:lpstr>Data Cleaning </vt:lpstr>
      <vt:lpstr>Data Preparation</vt:lpstr>
      <vt:lpstr>Data Analysis</vt:lpstr>
      <vt:lpstr>What is the best month for sales, and how much was earned that month. </vt:lpstr>
      <vt:lpstr>What time should we display Ads to display the likelihood of customers buying the products? What city sold the most products? </vt:lpstr>
      <vt:lpstr>What products are often sold together? </vt:lpstr>
      <vt:lpstr>What product sold the most? Why do you think it sold the most?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SALES DATA </dc:title>
  <dc:creator>UMAIR</dc:creator>
  <cp:lastModifiedBy>harshit kumar</cp:lastModifiedBy>
  <cp:revision>51</cp:revision>
  <dcterms:created xsi:type="dcterms:W3CDTF">2023-01-11T20:06:23Z</dcterms:created>
  <dcterms:modified xsi:type="dcterms:W3CDTF">2023-07-15T15:45:11Z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2023-07-15T15:45:11Z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718f71d4-ad99-4306-9979-2e2c7d314427</vt:lpwstr>
  </property>
  <property fmtid="{D5CDD505-2E9C-101B-9397-08002B2CF9AE}" pid="7" name="MSIP_Label_defa4170-0d19-0005-0004-bc88714345d2_ActionId">
    <vt:lpwstr>b9d82a69-be45-4bd9-986a-8d2b1cda6aaf</vt:lpwstr>
  </property>
  <property fmtid="{D5CDD505-2E9C-101B-9397-08002B2CF9AE}" pid="8" name="MSIP_Label_defa4170-0d19-0005-0004-bc88714345d2_ContentBits">
    <vt:lpwstr>0</vt:lpwstr>
  </property>
</Properties>
</file>