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444E-28E6-41AE-9472-BA5DF4DD8DAA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D47D-D9B9-4F9B-8193-457DF7A67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13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444E-28E6-41AE-9472-BA5DF4DD8DAA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D47D-D9B9-4F9B-8193-457DF7A67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70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444E-28E6-41AE-9472-BA5DF4DD8DAA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D47D-D9B9-4F9B-8193-457DF7A673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986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444E-28E6-41AE-9472-BA5DF4DD8DAA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D47D-D9B9-4F9B-8193-457DF7A67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782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444E-28E6-41AE-9472-BA5DF4DD8DAA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D47D-D9B9-4F9B-8193-457DF7A673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013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444E-28E6-41AE-9472-BA5DF4DD8DAA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D47D-D9B9-4F9B-8193-457DF7A67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11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444E-28E6-41AE-9472-BA5DF4DD8DAA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D47D-D9B9-4F9B-8193-457DF7A67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117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444E-28E6-41AE-9472-BA5DF4DD8DAA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D47D-D9B9-4F9B-8193-457DF7A67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219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444E-28E6-41AE-9472-BA5DF4DD8DAA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D47D-D9B9-4F9B-8193-457DF7A67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62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444E-28E6-41AE-9472-BA5DF4DD8DAA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D47D-D9B9-4F9B-8193-457DF7A67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028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444E-28E6-41AE-9472-BA5DF4DD8DAA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D47D-D9B9-4F9B-8193-457DF7A67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136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444E-28E6-41AE-9472-BA5DF4DD8DAA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D47D-D9B9-4F9B-8193-457DF7A67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31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444E-28E6-41AE-9472-BA5DF4DD8DAA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D47D-D9B9-4F9B-8193-457DF7A67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587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444E-28E6-41AE-9472-BA5DF4DD8DAA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D47D-D9B9-4F9B-8193-457DF7A67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63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444E-28E6-41AE-9472-BA5DF4DD8DAA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D47D-D9B9-4F9B-8193-457DF7A67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49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444E-28E6-41AE-9472-BA5DF4DD8DAA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D47D-D9B9-4F9B-8193-457DF7A67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00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444E-28E6-41AE-9472-BA5DF4DD8DAA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1CD47D-D9B9-4F9B-8193-457DF7A67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6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3E9927-7BF1-D66E-B6FB-0C7A3CF636B3}"/>
              </a:ext>
            </a:extLst>
          </p:cNvPr>
          <p:cNvSpPr txBox="1"/>
          <p:nvPr/>
        </p:nvSpPr>
        <p:spPr>
          <a:xfrm>
            <a:off x="1648918" y="569626"/>
            <a:ext cx="7570033" cy="1446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Amazone Sales Report </a:t>
            </a:r>
          </a:p>
          <a:p>
            <a:pPr algn="ctr"/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AAB99-B933-CB61-4BD5-E734F054EEB6}"/>
              </a:ext>
            </a:extLst>
          </p:cNvPr>
          <p:cNvSpPr txBox="1"/>
          <p:nvPr/>
        </p:nvSpPr>
        <p:spPr>
          <a:xfrm>
            <a:off x="1648918" y="4248039"/>
            <a:ext cx="75700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Charts &amp; Insights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303FFDC-9F24-DBF7-B4BC-A5804BAABE5D}"/>
              </a:ext>
            </a:extLst>
          </p:cNvPr>
          <p:cNvSpPr/>
          <p:nvPr/>
        </p:nvSpPr>
        <p:spPr>
          <a:xfrm>
            <a:off x="4886793" y="5141626"/>
            <a:ext cx="974361" cy="1543987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633B05CE-C576-FD3C-139B-1262104D8898}"/>
              </a:ext>
            </a:extLst>
          </p:cNvPr>
          <p:cNvSpPr/>
          <p:nvPr/>
        </p:nvSpPr>
        <p:spPr>
          <a:xfrm>
            <a:off x="4931763" y="2201877"/>
            <a:ext cx="1004341" cy="1828804"/>
          </a:xfrm>
          <a:prstGeom prst="flowChartDecision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7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A2596-AF1E-895C-E7EF-E0935D202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E3168-357D-10B9-26B9-D841BBA0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731"/>
            <a:ext cx="12192000" cy="434400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34353E29-985A-6388-73FA-3237FCE9CF0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99610" y="4740557"/>
            <a:ext cx="9728620" cy="2462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chart shows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weekly 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late March to early July 2022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forecast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is also included for the early July period.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Highest weekly sales</a:t>
            </a:r>
            <a:r>
              <a:rPr lang="en-US" altLang="en-US" sz="1400" dirty="0">
                <a:latin typeface="Arial" panose="020B0604020202020204" pitchFamily="34" charset="0"/>
              </a:rPr>
              <a:t> occurred around </a:t>
            </a:r>
            <a:r>
              <a:rPr lang="en-US" altLang="en-US" sz="1400" b="1" dirty="0">
                <a:latin typeface="Arial" panose="020B0604020202020204" pitchFamily="34" charset="0"/>
              </a:rPr>
              <a:t>May 4, 2022</a:t>
            </a:r>
            <a:r>
              <a:rPr lang="en-US" altLang="en-US" sz="1400" dirty="0">
                <a:latin typeface="Arial" panose="020B0604020202020204" pitchFamily="34" charset="0"/>
              </a:rPr>
              <a:t>, with </a:t>
            </a:r>
            <a:r>
              <a:rPr lang="en-US" altLang="en-US" sz="1400" b="1" dirty="0">
                <a:latin typeface="Arial" panose="020B0604020202020204" pitchFamily="34" charset="0"/>
              </a:rPr>
              <a:t>1,173,139 units sold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This peak suggests a </a:t>
            </a:r>
            <a:r>
              <a:rPr lang="en-US" altLang="en-US" sz="1400" b="1" dirty="0">
                <a:latin typeface="Arial" panose="020B0604020202020204" pitchFamily="34" charset="0"/>
              </a:rPr>
              <a:t>sales spike</a:t>
            </a:r>
            <a:r>
              <a:rPr lang="en-US" altLang="en-US" sz="1400" dirty="0">
                <a:latin typeface="Arial" panose="020B0604020202020204" pitchFamily="34" charset="0"/>
              </a:rPr>
              <a:t>, possibly due to a </a:t>
            </a:r>
            <a:r>
              <a:rPr lang="en-US" altLang="en-US" sz="1400" b="1" dirty="0">
                <a:latin typeface="Arial" panose="020B0604020202020204" pitchFamily="34" charset="0"/>
              </a:rPr>
              <a:t>promotion, festive season, or new launch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After May 4, there is a </a:t>
            </a:r>
            <a:r>
              <a:rPr lang="en-US" sz="1400" b="1" dirty="0"/>
              <a:t>noticeable drop in weekly sales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dirty="0"/>
              <a:t>This may indicate </a:t>
            </a:r>
            <a:r>
              <a:rPr lang="en-US" sz="1400" b="1" dirty="0"/>
              <a:t>seasonal decline</a:t>
            </a:r>
            <a:r>
              <a:rPr lang="en-US" sz="1400" dirty="0"/>
              <a:t>, </a:t>
            </a:r>
            <a:r>
              <a:rPr lang="en-US" sz="1400" b="1" dirty="0"/>
              <a:t>diminished consumer interest</a:t>
            </a:r>
            <a:r>
              <a:rPr lang="en-US" sz="1400" dirty="0"/>
              <a:t>, or </a:t>
            </a:r>
            <a:r>
              <a:rPr lang="en-US" sz="1400" b="1" dirty="0"/>
              <a:t>stock issues</a:t>
            </a:r>
            <a:r>
              <a:rPr lang="en-US" sz="1400" dirty="0"/>
              <a:t>.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The trendline shows </a:t>
            </a:r>
            <a:r>
              <a:rPr lang="en-US" altLang="en-US" sz="1400" b="1" dirty="0">
                <a:latin typeface="Arial" panose="020B0604020202020204" pitchFamily="34" charset="0"/>
              </a:rPr>
              <a:t>frequent fluctuations</a:t>
            </a:r>
            <a:r>
              <a:rPr lang="en-US" altLang="en-US" sz="1400" dirty="0">
                <a:latin typeface="Arial" panose="020B0604020202020204" pitchFamily="34" charset="0"/>
              </a:rPr>
              <a:t>, indicating </a:t>
            </a:r>
            <a:r>
              <a:rPr lang="en-US" altLang="en-US" sz="1400" b="1" dirty="0">
                <a:latin typeface="Arial" panose="020B0604020202020204" pitchFamily="34" charset="0"/>
              </a:rPr>
              <a:t>weekly demand variability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For </a:t>
            </a:r>
            <a:r>
              <a:rPr lang="en-US" altLang="en-US" sz="1400" b="1" dirty="0">
                <a:latin typeface="Arial" panose="020B0604020202020204" pitchFamily="34" charset="0"/>
              </a:rPr>
              <a:t>July 4, 2022</a:t>
            </a:r>
            <a:r>
              <a:rPr lang="en-US" altLang="en-US" sz="1400" dirty="0">
                <a:latin typeface="Arial" panose="020B0604020202020204" pitchFamily="34" charset="0"/>
              </a:rPr>
              <a:t>, forecasted weekly sales are </a:t>
            </a:r>
            <a:r>
              <a:rPr lang="en-US" altLang="en-US" sz="1400" b="1" dirty="0">
                <a:latin typeface="Arial" panose="020B0604020202020204" pitchFamily="34" charset="0"/>
              </a:rPr>
              <a:t>727,506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The forecast indicates a </a:t>
            </a:r>
            <a:r>
              <a:rPr lang="en-US" altLang="en-US" sz="1400" b="1" dirty="0">
                <a:latin typeface="Arial" panose="020B0604020202020204" pitchFamily="34" charset="0"/>
              </a:rPr>
              <a:t>modest recovery</a:t>
            </a:r>
            <a:r>
              <a:rPr lang="en-US" altLang="en-US" sz="1400" dirty="0">
                <a:latin typeface="Arial" panose="020B0604020202020204" pitchFamily="34" charset="0"/>
              </a:rPr>
              <a:t> from recent lows but not close to early peak levels.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653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AAB8C8-5ADF-D78C-B450-C93711D43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70"/>
            <a:ext cx="12192000" cy="4328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E77514-5596-2B12-4F94-8125B6609CE4}"/>
              </a:ext>
            </a:extLst>
          </p:cNvPr>
          <p:cNvSpPr txBox="1"/>
          <p:nvPr/>
        </p:nvSpPr>
        <p:spPr>
          <a:xfrm>
            <a:off x="449709" y="4538273"/>
            <a:ext cx="10553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chart is showing uneven distribution of sales across different states. </a:t>
            </a:r>
            <a:endParaRPr lang="en-US" sz="1600" b="1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b="1" dirty="0"/>
              <a:t> Maharashtra, </a:t>
            </a:r>
            <a:r>
              <a:rPr lang="en-US" altLang="en-US" sz="1600" b="1" dirty="0">
                <a:latin typeface="Arial" panose="020B0604020202020204" pitchFamily="34" charset="0"/>
              </a:rPr>
              <a:t>Karnataka &amp; Tamil Nadu</a:t>
            </a:r>
            <a:r>
              <a:rPr lang="en-US" sz="1600" dirty="0"/>
              <a:t> hits high may be the reason behind is </a:t>
            </a:r>
            <a:r>
              <a:rPr lang="en-US" altLang="en-US" sz="1600" dirty="0">
                <a:latin typeface="Arial" panose="020B0604020202020204" pitchFamily="34" charset="0"/>
              </a:rPr>
              <a:t>Large urban populations, Higher internet &amp; smartphone penetration &amp; Better logistics &amp; fulfillment networks</a:t>
            </a:r>
          </a:p>
          <a:p>
            <a:r>
              <a:rPr lang="en-US" sz="1600" dirty="0"/>
              <a:t>  Whereas </a:t>
            </a:r>
            <a:r>
              <a:rPr lang="en-US" sz="1600" b="1" dirty="0"/>
              <a:t>Lakshadweep, Ladakh &amp; Mizoram</a:t>
            </a:r>
            <a:r>
              <a:rPr lang="en-US" sz="1600" dirty="0"/>
              <a:t> recorded low sale. likely due to Limited delivery reach, Sparse population, Weaker e-commerce adoption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Sales distribution is heavily skewed</a:t>
            </a:r>
            <a:r>
              <a:rPr lang="en-US" altLang="en-US" sz="1600" dirty="0">
                <a:latin typeface="Arial" panose="020B0604020202020204" pitchFamily="34" charset="0"/>
              </a:rPr>
              <a:t> — a few large states (MH, KA, TN) dominate.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Northeast and Union Territories</a:t>
            </a:r>
            <a:r>
              <a:rPr lang="en-US" altLang="en-US" sz="1600" dirty="0">
                <a:latin typeface="Arial" panose="020B0604020202020204" pitchFamily="34" charset="0"/>
              </a:rPr>
              <a:t> mostly underperform, possibly due to infrastructure and access challenges.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States like </a:t>
            </a:r>
            <a:r>
              <a:rPr lang="en-US" altLang="en-US" sz="1600" b="1" dirty="0">
                <a:latin typeface="Arial" panose="020B0604020202020204" pitchFamily="34" charset="0"/>
              </a:rPr>
              <a:t>UP and WB</a:t>
            </a:r>
            <a:r>
              <a:rPr lang="en-US" altLang="en-US" sz="1600" dirty="0">
                <a:latin typeface="Arial" panose="020B0604020202020204" pitchFamily="34" charset="0"/>
              </a:rPr>
              <a:t>, despite being large, show </a:t>
            </a:r>
            <a:r>
              <a:rPr lang="en-US" altLang="en-US" sz="1600" b="1" dirty="0">
                <a:latin typeface="Arial" panose="020B0604020202020204" pitchFamily="34" charset="0"/>
              </a:rPr>
              <a:t>lower-than-expected sales</a:t>
            </a:r>
            <a:r>
              <a:rPr lang="en-US" altLang="en-US" sz="1600" dirty="0">
                <a:latin typeface="Arial" panose="020B0604020202020204" pitchFamily="34" charset="0"/>
              </a:rPr>
              <a:t> compared to MH or KA — indicating </a:t>
            </a:r>
            <a:r>
              <a:rPr lang="en-US" altLang="en-US" sz="1600" b="1" dirty="0">
                <a:latin typeface="Arial" panose="020B0604020202020204" pitchFamily="34" charset="0"/>
              </a:rPr>
              <a:t>untapped potential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42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82F9A-C915-3E39-82F7-5EBDE2DF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3498"/>
            <a:ext cx="12192000" cy="437258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D3B3C12-BED1-3435-8A45-707AD1652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45" y="4963899"/>
            <a:ext cx="1177227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upward jump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March → April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surpassing the target.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Gradual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decline from April → June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June falling below target.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volatility suggests potential seasonal or demand fluctuation.</a:t>
            </a:r>
          </a:p>
          <a:p>
            <a:r>
              <a:rPr lang="en-US" sz="1600" b="1" dirty="0"/>
              <a:t>Business Implications</a:t>
            </a:r>
          </a:p>
          <a:p>
            <a:r>
              <a:rPr lang="en-US" sz="1600" b="1" dirty="0"/>
              <a:t>April &amp; May</a:t>
            </a:r>
            <a:r>
              <a:rPr lang="en-US" sz="1600" dirty="0"/>
              <a:t> achieved sales goals, but May was only marginally above target — risk of slipping below without proactive actions.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b="1" dirty="0"/>
              <a:t>June’s drop</a:t>
            </a:r>
            <a:r>
              <a:rPr lang="en-US" sz="1600" dirty="0"/>
              <a:t> signals a need to identify causes (seasonality, promotions ending, supply chain issues, etc.) and implement recovery strategies.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701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89BED2-8283-FED7-47F3-80DCA971E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7" y="58489"/>
            <a:ext cx="10830484" cy="43725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752164-AD4F-6362-2C7E-8064FF6872B3}"/>
              </a:ext>
            </a:extLst>
          </p:cNvPr>
          <p:cNvSpPr txBox="1"/>
          <p:nvPr/>
        </p:nvSpPr>
        <p:spPr>
          <a:xfrm>
            <a:off x="442208" y="4685906"/>
            <a:ext cx="108304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Full Outfits (Set, Kurta, Western Dress)</a:t>
            </a:r>
            <a:r>
              <a:rPr lang="en-US" dirty="0"/>
              <a:t> dominate — suggesting customer preference for </a:t>
            </a:r>
            <a:r>
              <a:rPr lang="en-US" b="1" dirty="0"/>
              <a:t>ready-to-wear complete clothing</a:t>
            </a:r>
            <a:r>
              <a:rPr lang="en-US" dirty="0"/>
              <a:t> over individual items.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categories like </a:t>
            </a:r>
            <a:r>
              <a:rPr lang="en-US" b="1" dirty="0"/>
              <a:t>Saree</a:t>
            </a:r>
            <a:r>
              <a:rPr lang="en-US" dirty="0"/>
              <a:t>, </a:t>
            </a:r>
            <a:r>
              <a:rPr lang="en-US" b="1" dirty="0"/>
              <a:t>Blouse</a:t>
            </a:r>
            <a:r>
              <a:rPr lang="en-US" dirty="0"/>
              <a:t>, and </a:t>
            </a:r>
            <a:r>
              <a:rPr lang="en-US" b="1" dirty="0"/>
              <a:t>Dupatta</a:t>
            </a:r>
            <a:r>
              <a:rPr lang="en-US" dirty="0"/>
              <a:t> are </a:t>
            </a:r>
            <a:r>
              <a:rPr lang="en-US" b="1" dirty="0"/>
              <a:t>underperforming</a:t>
            </a:r>
            <a:r>
              <a:rPr lang="en-US" dirty="0"/>
              <a:t>, indicating a possible </a:t>
            </a:r>
            <a:r>
              <a:rPr lang="en-US" b="1" dirty="0"/>
              <a:t>shift in consumer behavior</a:t>
            </a:r>
            <a:r>
              <a:rPr lang="en-US" dirty="0"/>
              <a:t> or </a:t>
            </a:r>
            <a:r>
              <a:rPr lang="en-US" b="1" dirty="0"/>
              <a:t>lack of modern styling options</a:t>
            </a:r>
            <a:r>
              <a:rPr lang="en-US" dirty="0"/>
              <a:t> in those segments.</a:t>
            </a:r>
          </a:p>
          <a:p>
            <a:r>
              <a:rPr lang="en-US" b="1" dirty="0"/>
              <a:t>Business Recommendations:</a:t>
            </a:r>
          </a:p>
          <a:p>
            <a:r>
              <a:rPr lang="en-US" b="1" dirty="0"/>
              <a:t>Double down on Set and Kurta categories</a:t>
            </a:r>
            <a:r>
              <a:rPr lang="en-US" dirty="0"/>
              <a:t> through targeted campaigns and inventory expansion.</a:t>
            </a:r>
          </a:p>
          <a:p>
            <a:r>
              <a:rPr lang="en-US" b="1" dirty="0"/>
              <a:t>Explore bundling opportunities</a:t>
            </a:r>
            <a:r>
              <a:rPr lang="en-US" dirty="0"/>
              <a:t> for low-volume categories like Dupatta with better-selling ethnic wear.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17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DD56E1-76EC-71C9-5825-D709DFC61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0" y="37335"/>
            <a:ext cx="10897849" cy="43249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E7AEB3-4582-9D69-79C4-22C6750574F1}"/>
              </a:ext>
            </a:extLst>
          </p:cNvPr>
          <p:cNvSpPr txBox="1"/>
          <p:nvPr/>
        </p:nvSpPr>
        <p:spPr>
          <a:xfrm>
            <a:off x="382248" y="4647099"/>
            <a:ext cx="110702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*As highlighted Highest Revenue Generating States are </a:t>
            </a:r>
            <a:r>
              <a:rPr lang="en-US" sz="1600" b="1" dirty="0"/>
              <a:t>Maharashtra, Karnataka &amp; Telangana</a:t>
            </a:r>
            <a:r>
              <a:rPr lang="en-US" sz="1600" dirty="0"/>
              <a:t> These three states contribute more than </a:t>
            </a:r>
            <a:r>
              <a:rPr lang="en-US" sz="1600" b="1" dirty="0"/>
              <a:t>50%</a:t>
            </a:r>
            <a:r>
              <a:rPr lang="en-US" sz="1600" dirty="0"/>
              <a:t> of total revenue (~₹59.9M).</a:t>
            </a:r>
          </a:p>
          <a:p>
            <a:r>
              <a:rPr lang="en-US" sz="1600" dirty="0"/>
              <a:t>*</a:t>
            </a:r>
            <a:r>
              <a:rPr lang="en-US" sz="1600" b="1" dirty="0"/>
              <a:t>Top Performing Categories are Set, Kurta &amp; Western dress </a:t>
            </a:r>
            <a:r>
              <a:rPr lang="en-US" sz="1600" dirty="0"/>
              <a:t>These three categories alone contribute </a:t>
            </a:r>
            <a:r>
              <a:rPr lang="en-US" sz="1600" b="1" dirty="0"/>
              <a:t>&gt;90% of the total sales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Chart is strongly depicting that which category is best performing in which state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Focus marketing and inventory on Sets and Kurtas</a:t>
            </a:r>
            <a:r>
              <a:rPr lang="en-US" altLang="en-US" sz="1600" dirty="0">
                <a:latin typeface="Arial" panose="020B0604020202020204" pitchFamily="34" charset="0"/>
              </a:rPr>
              <a:t>, especially in Maharashtra, Karnataka, and Telangana.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Improve presence in low-performing states</a:t>
            </a:r>
            <a:r>
              <a:rPr lang="en-US" altLang="en-US" sz="1600" dirty="0">
                <a:latin typeface="Arial" panose="020B0604020202020204" pitchFamily="34" charset="0"/>
              </a:rPr>
              <a:t> like Haryana, WB, and Kerala with localized offers.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Discontinue or reposition very low-performing categories</a:t>
            </a:r>
            <a:r>
              <a:rPr lang="en-US" altLang="en-US" sz="1600" dirty="0">
                <a:latin typeface="Arial" panose="020B0604020202020204" pitchFamily="34" charset="0"/>
              </a:rPr>
              <a:t> like Dupatta.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7772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CF13D-C56B-9B78-C696-7391F9418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8C5AA9-83BA-9447-2BB1-3A959793979D}"/>
              </a:ext>
            </a:extLst>
          </p:cNvPr>
          <p:cNvSpPr txBox="1"/>
          <p:nvPr/>
        </p:nvSpPr>
        <p:spPr>
          <a:xfrm>
            <a:off x="494675" y="4507251"/>
            <a:ext cx="95187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*“</a:t>
            </a:r>
            <a:r>
              <a:rPr lang="en-US" b="1" dirty="0"/>
              <a:t>Order ID: 402-5239558-4281957</a:t>
            </a:r>
            <a:r>
              <a:rPr lang="en-US" dirty="0"/>
              <a:t>” is the Highest spender — contributes significantly more than others, indicating a </a:t>
            </a:r>
            <a:r>
              <a:rPr lang="en-US" b="1" dirty="0"/>
              <a:t>high-value customer.</a:t>
            </a:r>
          </a:p>
          <a:p>
            <a:r>
              <a:rPr lang="en-US" dirty="0"/>
              <a:t>*Sales drop from </a:t>
            </a:r>
            <a:r>
              <a:rPr lang="en-US" b="1" dirty="0"/>
              <a:t>top to bottom</a:t>
            </a:r>
            <a:r>
              <a:rPr lang="en-US" dirty="0"/>
              <a:t> is </a:t>
            </a:r>
            <a:r>
              <a:rPr lang="en-US" b="1" dirty="0"/>
              <a:t>steep</a:t>
            </a:r>
            <a:r>
              <a:rPr lang="en-US" dirty="0"/>
              <a:t>:</a:t>
            </a:r>
          </a:p>
          <a:p>
            <a:r>
              <a:rPr lang="en-US" b="1" dirty="0"/>
              <a:t>Top customer: ₹45K+ 10th customer: ₹10.6K</a:t>
            </a:r>
            <a:r>
              <a:rPr lang="en-US" dirty="0"/>
              <a:t> this shows a </a:t>
            </a:r>
            <a:r>
              <a:rPr lang="en-US" b="1" dirty="0"/>
              <a:t>significant concentration of revenue in the top few customers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*Business Recommendations: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Reward top customers</a:t>
            </a:r>
            <a:r>
              <a:rPr lang="en-US" dirty="0"/>
              <a:t> with loyalty benefits, exclusive offers, or early access to products.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Upsell to medium-tier customers</a:t>
            </a:r>
            <a:r>
              <a:rPr lang="en-US" dirty="0"/>
              <a:t> to push them into higher-spending brackets.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18F3A1-7BC4-1E5A-46AC-D544E660E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0" y="8045"/>
            <a:ext cx="10698668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51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2">
      <a:dk1>
        <a:srgbClr val="000000"/>
      </a:dk1>
      <a:lt1>
        <a:sysClr val="window" lastClr="FFFFFF"/>
      </a:lt1>
      <a:dk2>
        <a:srgbClr val="323F4F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</TotalTime>
  <Words>615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Bodoni MT Black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JAIN</dc:creator>
  <cp:lastModifiedBy>HARSHIT JAIN</cp:lastModifiedBy>
  <cp:revision>3</cp:revision>
  <dcterms:created xsi:type="dcterms:W3CDTF">2025-08-08T11:27:46Z</dcterms:created>
  <dcterms:modified xsi:type="dcterms:W3CDTF">2025-08-09T03:55:40Z</dcterms:modified>
</cp:coreProperties>
</file>