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10" r:id="rId3"/>
    <p:sldId id="311" r:id="rId4"/>
    <p:sldId id="313" r:id="rId5"/>
    <p:sldId id="312" r:id="rId6"/>
    <p:sldId id="274" r:id="rId7"/>
    <p:sldId id="275" r:id="rId8"/>
    <p:sldId id="276" r:id="rId9"/>
    <p:sldId id="300" r:id="rId10"/>
    <p:sldId id="301" r:id="rId11"/>
    <p:sldId id="302" r:id="rId12"/>
    <p:sldId id="305" r:id="rId13"/>
    <p:sldId id="303" r:id="rId14"/>
    <p:sldId id="304" r:id="rId15"/>
    <p:sldId id="306" r:id="rId16"/>
    <p:sldId id="307" r:id="rId17"/>
    <p:sldId id="308" r:id="rId18"/>
    <p:sldId id="309" r:id="rId19"/>
    <p:sldId id="273" r:id="rId20"/>
    <p:sldId id="257" r:id="rId21"/>
    <p:sldId id="258" r:id="rId22"/>
    <p:sldId id="259" r:id="rId23"/>
    <p:sldId id="260" r:id="rId24"/>
    <p:sldId id="261" r:id="rId25"/>
    <p:sldId id="262" r:id="rId26"/>
    <p:sldId id="264" r:id="rId27"/>
    <p:sldId id="263" r:id="rId28"/>
    <p:sldId id="265" r:id="rId29"/>
    <p:sldId id="26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6" r:id="rId39"/>
    <p:sldId id="285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26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h Basics" id="{F7AB322C-6EF4-4F76-B5EE-0982D6FE2CDF}">
          <p14:sldIdLst>
            <p14:sldId id="256"/>
            <p14:sldId id="310"/>
            <p14:sldId id="311"/>
            <p14:sldId id="313"/>
            <p14:sldId id="312"/>
          </p14:sldIdLst>
        </p14:section>
        <p14:section name="Shell Scripting" id="{B63907A5-28CE-497D-9B31-AA8AC57CD319}">
          <p14:sldIdLst>
            <p14:sldId id="274"/>
            <p14:sldId id="275"/>
            <p14:sldId id="276"/>
            <p14:sldId id="300"/>
            <p14:sldId id="301"/>
            <p14:sldId id="302"/>
            <p14:sldId id="305"/>
            <p14:sldId id="303"/>
            <p14:sldId id="304"/>
            <p14:sldId id="306"/>
            <p14:sldId id="307"/>
            <p14:sldId id="308"/>
            <p14:sldId id="309"/>
          </p14:sldIdLst>
        </p14:section>
        <p14:section name="Parsing CSV Files" id="{72E6842A-0D21-4DCC-8736-42445B3A60A1}">
          <p14:sldIdLst>
            <p14:sldId id="273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4"/>
          </p14:sldIdLst>
        </p14:section>
        <p14:section name="Report" id="{09B48CB1-C627-49C3-80CA-9DE48825F830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0066"/>
    <a:srgbClr val="18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7F48-6414-435F-A482-AAB5E207E0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839C2-5A1A-427D-B081-1A6065269F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12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68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25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2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23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95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01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5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369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91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6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7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959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4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3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64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08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067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56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23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59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3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4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96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43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603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6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1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6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75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0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5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F667-ADA1-DB10-0F97-6E27BD85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AB7B-601A-5B28-969F-0CB75ECEE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78FF-DC22-9222-8C07-420A403B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3E6B-25C3-3FA8-41BC-F02AC582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20F1-BC1B-E312-3556-C8FA52D5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4216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411-B7B1-A0BE-AAD9-0831D0D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AD65-70E6-C27E-9DFF-9F8BBD36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99BB-37F3-B8A7-F3E6-5DC57F6C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9D47-9B9A-C6ED-D2C0-D42905D2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BC98-F61A-ACB3-7E83-28DC4D73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1115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227D-7434-4536-A65D-2442CD332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C332-08E7-3FF9-F6E5-171747B5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AC09-197B-35D9-D5AF-79C3C39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BD44-F919-9722-CD18-D6ECBDD4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00D0-A8CC-FFAA-8F08-202E0A2C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9797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8C92-F590-464F-2A6D-118B29EA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2436-6C30-FB33-1749-91C77788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11F2-D7FD-4C21-06E0-B06E22C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F871-C311-FA20-F3E5-6913D3E8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55EA-A695-CD78-654F-67BC6AA5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5983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CC1F-AFF4-8C9C-1D08-F098177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C2AE-40AD-929B-F069-E387F0AE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65BE-9E25-9758-23CB-DD528C0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E8A3-1FB0-342D-9441-1326E0B8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8215-9DAB-7A58-E9ED-F037E566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6821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FA50-E040-2B7B-C560-84342CE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6F2-DAD0-4D6A-A7FD-E3950424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69907-E044-137B-C0F7-570D9450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0A99-9A6C-908F-7EC0-AC7A172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051E-9AF9-ADA4-7518-9607269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B12E-1FDD-0117-E32C-BA92AB6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350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A45F-7D82-A24F-516B-FA89E17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7E87-A91F-57BE-F59C-D8480D35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7FF1-488A-7BE8-3323-C6268EEA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13718-F809-48F3-3BCB-6FE32756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69833-0EA7-653C-9579-86A7AB6A4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EC38-E734-947D-9F8A-CE8AAED7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F06B8-D8D9-3AB7-05CA-BB4563AD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C6236-69FE-2015-4A06-DC5A24C6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807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31B3-A8BA-CE9E-5EEC-763E4CA8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20749-2D81-98CE-1A5B-D7184783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7F91C-27E6-27ED-8417-E091B159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92B53-BA18-EADE-2C70-C51E505A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0819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27995-690B-BC4A-669C-F3964F90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B87-C5A0-23D2-E49C-F37EA354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89440-D4F1-9501-9DDF-A7A5BF41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425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458C-BBEC-9877-2612-32CC9AA9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273E-AE52-0E09-CB77-D8B101F2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3609A-BA0E-4306-2B99-4D9317EE7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4E22-5CB6-4AEB-7489-9CD9492A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4461-CF9F-F959-3035-292E2891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77D4-990C-E8E5-EA61-9BEE36C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226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78C-00BE-6619-83AA-A9E02A3E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04B93-A04D-746C-82DB-9284A288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2189B-0508-1AAC-21E8-EDEE2743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EF9B-3C72-6545-30E1-7E035C5E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E3ED-C4BA-6FAA-A195-B9DC7B10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90603-E651-C873-C790-5C154F54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1121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D1DC1-841F-66EF-327E-F801112D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66C8A-263A-C369-9E90-0230AA8F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D3EB-A896-F7CC-C346-67EB80D4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53E-6307-4481-929F-253A331D78F5}" type="datetimeFigureOut">
              <a:rPr lang="en-IN" smtClean="0"/>
              <a:t>20-05-2023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052F-2D0E-9114-6618-B6CB489B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C419-6AB2-0850-C5D1-546A8167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30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4108917" y="2151727"/>
            <a:ext cx="397416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BASICS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416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3" y="192536"/>
            <a:ext cx="54024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Input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1CA1-BAEE-6363-2968-D008B613F30D}"/>
              </a:ext>
            </a:extLst>
          </p:cNvPr>
          <p:cNvGrpSpPr/>
          <p:nvPr/>
        </p:nvGrpSpPr>
        <p:grpSpPr>
          <a:xfrm>
            <a:off x="1463785" y="1229599"/>
            <a:ext cx="9113151" cy="3362536"/>
            <a:chOff x="426834" y="1389858"/>
            <a:chExt cx="9113151" cy="33625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A15705-4AF8-37F2-9105-33A8B0C64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14" y="1554908"/>
              <a:ext cx="3928971" cy="1438779"/>
            </a:xfrm>
            <a:prstGeom prst="rect">
              <a:avLst/>
            </a:prstGeom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3F5DF2-61DF-8664-055E-BB7CAB43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4" y="1389858"/>
              <a:ext cx="4660222" cy="2346873"/>
            </a:xfrm>
            <a:prstGeom prst="rect">
              <a:avLst/>
            </a:prstGeom>
            <a:effectLst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41C52B-EEB4-D471-855E-D4CF3B904C1E}"/>
                </a:ext>
              </a:extLst>
            </p:cNvPr>
            <p:cNvSpPr txBox="1"/>
            <p:nvPr/>
          </p:nvSpPr>
          <p:spPr>
            <a:xfrm>
              <a:off x="637565" y="3736731"/>
              <a:ext cx="40783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Take input using command: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read 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variable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51E510-7DE2-A5A1-BB9D-D24A529A0A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" r="2150"/>
          <a:stretch/>
        </p:blipFill>
        <p:spPr>
          <a:xfrm>
            <a:off x="6653354" y="1403441"/>
            <a:ext cx="3928971" cy="17741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3B7D7-CAA6-8E35-2D69-98FF4341DBCD}"/>
              </a:ext>
            </a:extLst>
          </p:cNvPr>
          <p:cNvGrpSpPr/>
          <p:nvPr/>
        </p:nvGrpSpPr>
        <p:grpSpPr>
          <a:xfrm>
            <a:off x="1463785" y="3429000"/>
            <a:ext cx="10027761" cy="3160662"/>
            <a:chOff x="1463785" y="3429000"/>
            <a:chExt cx="10027761" cy="31606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A6B260-0A71-55C7-FA22-E1871FAF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965" y="4545759"/>
              <a:ext cx="4095358" cy="18351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C49E95-7BA3-5BA9-84BD-42FD5040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85" y="4325704"/>
              <a:ext cx="4694383" cy="22639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64945-97F3-3CD4-7A85-9041B3A85BFC}"/>
                </a:ext>
              </a:extLst>
            </p:cNvPr>
            <p:cNvSpPr txBox="1"/>
            <p:nvPr/>
          </p:nvSpPr>
          <p:spPr>
            <a:xfrm>
              <a:off x="6492910" y="3429000"/>
              <a:ext cx="4998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The input is split at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&lt;space&gt;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&amp;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&lt;tab&gt;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according to no. of variables declared</a:t>
              </a: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188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Evaluate Expressions &amp; Commands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2B13F3-07E2-F669-A81E-0B56750F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"/>
          <a:stretch/>
        </p:blipFill>
        <p:spPr>
          <a:xfrm>
            <a:off x="5995131" y="1760292"/>
            <a:ext cx="5361985" cy="2874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62F6F05-6594-7E4C-E652-DB685AD69811}"/>
              </a:ext>
            </a:extLst>
          </p:cNvPr>
          <p:cNvGrpSpPr/>
          <p:nvPr/>
        </p:nvGrpSpPr>
        <p:grpSpPr>
          <a:xfrm>
            <a:off x="1075457" y="1324219"/>
            <a:ext cx="4444930" cy="5383334"/>
            <a:chOff x="1075457" y="1324219"/>
            <a:chExt cx="4444930" cy="53833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4FB0AD-F997-42F9-3895-C82F625A9215}"/>
                </a:ext>
              </a:extLst>
            </p:cNvPr>
            <p:cNvSpPr txBox="1"/>
            <p:nvPr/>
          </p:nvSpPr>
          <p:spPr>
            <a:xfrm>
              <a:off x="1075457" y="5076337"/>
              <a:ext cx="444493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evaluate expressions: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$[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expression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evaluate commands: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$(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882B8FE-CC40-40FE-CDB5-76122C802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445" y="1324219"/>
              <a:ext cx="4001107" cy="3747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284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Some Comparison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698FA-DFFD-6FA6-7E36-704095A7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120" y="192536"/>
            <a:ext cx="7027983" cy="6855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7931F-1FF8-131F-7363-2793CD22F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31" y="764408"/>
            <a:ext cx="6626469" cy="57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9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If-Else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78147-1DC8-D0F4-477F-2066440E5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96" y="2164175"/>
            <a:ext cx="3439915" cy="3197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B99C06-917A-7DDD-DACF-C86586F63156}"/>
              </a:ext>
            </a:extLst>
          </p:cNvPr>
          <p:cNvGrpSpPr/>
          <p:nvPr/>
        </p:nvGrpSpPr>
        <p:grpSpPr>
          <a:xfrm>
            <a:off x="772131" y="1639693"/>
            <a:ext cx="7688295" cy="5553773"/>
            <a:chOff x="845283" y="1305684"/>
            <a:chExt cx="7688295" cy="55537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E8E97E-2853-1129-672D-6E3AB69A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83" y="1305684"/>
              <a:ext cx="4438932" cy="42466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85270E-2876-2A92-758C-30A736FA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987" y="2252436"/>
              <a:ext cx="4930591" cy="460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962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While Loops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CDFDA-895E-CDB1-308C-4323BE1B3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9"/>
          <a:stretch/>
        </p:blipFill>
        <p:spPr>
          <a:xfrm>
            <a:off x="9219416" y="1495941"/>
            <a:ext cx="2830488" cy="38661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48CB4B9-B99F-CF39-83B1-E3B7145CEDD6}"/>
              </a:ext>
            </a:extLst>
          </p:cNvPr>
          <p:cNvGrpSpPr/>
          <p:nvPr/>
        </p:nvGrpSpPr>
        <p:grpSpPr>
          <a:xfrm>
            <a:off x="292925" y="1680193"/>
            <a:ext cx="9679409" cy="5579468"/>
            <a:chOff x="297188" y="1889379"/>
            <a:chExt cx="9679409" cy="55794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47C4A-D8D2-B91E-E4CF-7F4B3447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8" y="1889379"/>
              <a:ext cx="4777680" cy="38515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A86848-C204-5C2D-C409-6703B43F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597" y="2477747"/>
              <a:ext cx="6096000" cy="499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27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For Loops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D3DB1-C136-B63D-D638-6A999947A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"/>
          <a:stretch/>
        </p:blipFill>
        <p:spPr>
          <a:xfrm>
            <a:off x="9383684" y="1333901"/>
            <a:ext cx="2223742" cy="1769421"/>
          </a:xfrm>
          <a:prstGeom prst="rect">
            <a:avLst/>
          </a:prstGeom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F07DC6-7411-5630-6358-641FA626513D}"/>
              </a:ext>
            </a:extLst>
          </p:cNvPr>
          <p:cNvGrpSpPr/>
          <p:nvPr/>
        </p:nvGrpSpPr>
        <p:grpSpPr>
          <a:xfrm>
            <a:off x="410309" y="-442496"/>
            <a:ext cx="10134877" cy="7871008"/>
            <a:chOff x="347982" y="-442734"/>
            <a:chExt cx="10134877" cy="7871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526886-6680-1DB7-0531-619B5AF70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82" y="1235091"/>
              <a:ext cx="4154244" cy="47911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D7D481-38EB-05C6-450E-C8A713F94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029" y="-442734"/>
              <a:ext cx="5743064" cy="46917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5CECEA-EBA9-61AD-1B65-C104CBFF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029" y="2846953"/>
              <a:ext cx="7078830" cy="458132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1A0728-422D-EB85-8C30-ACE0465BBE94}"/>
              </a:ext>
            </a:extLst>
          </p:cNvPr>
          <p:cNvGrpSpPr/>
          <p:nvPr/>
        </p:nvGrpSpPr>
        <p:grpSpPr>
          <a:xfrm>
            <a:off x="1430177" y="2673554"/>
            <a:ext cx="3460398" cy="1272493"/>
            <a:chOff x="1430177" y="2673554"/>
            <a:chExt cx="3460398" cy="1272493"/>
          </a:xfrm>
        </p:grpSpPr>
        <p:sp>
          <p:nvSpPr>
            <p:cNvPr id="17" name="Callout: Line with Border and Accent Bar 16">
              <a:extLst>
                <a:ext uri="{FF2B5EF4-FFF2-40B4-BE49-F238E27FC236}">
                  <a16:creationId xmlns:a16="http://schemas.microsoft.com/office/drawing/2014/main" id="{5895A985-5E63-ECEA-F9B8-E7871D1ECA57}"/>
                </a:ext>
              </a:extLst>
            </p:cNvPr>
            <p:cNvSpPr/>
            <p:nvPr/>
          </p:nvSpPr>
          <p:spPr>
            <a:xfrm rot="16200000">
              <a:off x="1441074" y="2662657"/>
              <a:ext cx="429768" cy="451562"/>
            </a:xfrm>
            <a:prstGeom prst="accentBorderCallout1">
              <a:avLst>
                <a:gd name="adj1" fmla="val 57224"/>
                <a:gd name="adj2" fmla="val -10461"/>
                <a:gd name="adj3" fmla="val 134775"/>
                <a:gd name="adj4" fmla="val -57482"/>
              </a:avLst>
            </a:prstGeom>
            <a:noFill/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52E7A-3DF3-2320-C504-B7516D128B01}"/>
                </a:ext>
              </a:extLst>
            </p:cNvPr>
            <p:cNvSpPr txBox="1"/>
            <p:nvPr/>
          </p:nvSpPr>
          <p:spPr>
            <a:xfrm>
              <a:off x="1991927" y="3022717"/>
              <a:ext cx="28986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flag to print output of next echo in the same line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878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Functions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AD177-4099-62B8-02E0-B12D04DAF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04" y="1481823"/>
            <a:ext cx="2750387" cy="38943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4A24A0E-3A85-FDBE-7CD3-6695CC776E31}"/>
              </a:ext>
            </a:extLst>
          </p:cNvPr>
          <p:cNvGrpSpPr/>
          <p:nvPr/>
        </p:nvGrpSpPr>
        <p:grpSpPr>
          <a:xfrm>
            <a:off x="507027" y="1319731"/>
            <a:ext cx="8524277" cy="6092433"/>
            <a:chOff x="507027" y="1319731"/>
            <a:chExt cx="8524277" cy="609243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5CDB1B-5A37-CF93-B44B-0295EA8C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27" y="1319731"/>
              <a:ext cx="4412352" cy="46970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EEA539-C558-3F69-CB27-7073D10E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623" y="1319731"/>
              <a:ext cx="5303681" cy="6092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335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 Arrays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8A0E37-0D25-8681-88CA-5D7135910C27}"/>
              </a:ext>
            </a:extLst>
          </p:cNvPr>
          <p:cNvGrpSpPr/>
          <p:nvPr/>
        </p:nvGrpSpPr>
        <p:grpSpPr>
          <a:xfrm>
            <a:off x="208572" y="192536"/>
            <a:ext cx="9058404" cy="6322198"/>
            <a:chOff x="208572" y="192536"/>
            <a:chExt cx="9058404" cy="63221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F4B6F3-833F-B1D3-2675-7FF6CB4C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72" y="1630192"/>
              <a:ext cx="4685921" cy="48157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B81523-A36B-56BA-14DB-07FC107D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810" y="192536"/>
              <a:ext cx="6044166" cy="632219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89AB76-9421-628F-2FDA-4AB75980F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6" y="3082254"/>
            <a:ext cx="3790402" cy="2150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855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 Arrays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8A0E37-0D25-8681-88CA-5D7135910C27}"/>
              </a:ext>
            </a:extLst>
          </p:cNvPr>
          <p:cNvGrpSpPr/>
          <p:nvPr/>
        </p:nvGrpSpPr>
        <p:grpSpPr>
          <a:xfrm>
            <a:off x="208572" y="192536"/>
            <a:ext cx="9058404" cy="6322198"/>
            <a:chOff x="208572" y="192536"/>
            <a:chExt cx="9058404" cy="63221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F4B6F3-833F-B1D3-2675-7FF6CB4C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72" y="1630192"/>
              <a:ext cx="4685921" cy="48157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B81523-A36B-56BA-14DB-07FC107D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810" y="192536"/>
              <a:ext cx="6044166" cy="632219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89AB76-9421-628F-2FDA-4AB75980F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6" y="3082254"/>
            <a:ext cx="3790402" cy="2150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2E85F0-7A92-1789-6936-227DEFEBC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44D8C-3CB2-379F-CE26-BACCE7107E32}"/>
              </a:ext>
            </a:extLst>
          </p:cNvPr>
          <p:cNvSpPr/>
          <p:nvPr/>
        </p:nvSpPr>
        <p:spPr>
          <a:xfrm>
            <a:off x="418203" y="2367171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Moving on to utilize Shell Scripting to read data from CSV files through Bash Terminal...</a:t>
            </a:r>
          </a:p>
        </p:txBody>
      </p:sp>
    </p:spTree>
    <p:extLst>
      <p:ext uri="{BB962C8B-B14F-4D97-AF65-F5344CB8AC3E}">
        <p14:creationId xmlns:p14="http://schemas.microsoft.com/office/powerpoint/2010/main" val="3383245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3793125" y="1536174"/>
            <a:ext cx="460574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PARSING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CSV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FILES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204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91698" y="384529"/>
            <a:ext cx="47067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What’s Shell?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91698" y="1165173"/>
            <a:ext cx="88914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An interface between a user and an operating system. We can access shell using a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Terminal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738E3-0853-0399-119C-CCDD758370C1}"/>
              </a:ext>
            </a:extLst>
          </p:cNvPr>
          <p:cNvSpPr/>
          <p:nvPr/>
        </p:nvSpPr>
        <p:spPr>
          <a:xfrm>
            <a:off x="353244" y="3448552"/>
            <a:ext cx="43588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What’s Bash?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6F016-0B5A-149B-3571-0E8A5F1F42A1}"/>
              </a:ext>
            </a:extLst>
          </p:cNvPr>
          <p:cNvSpPr/>
          <p:nvPr/>
        </p:nvSpPr>
        <p:spPr>
          <a:xfrm>
            <a:off x="291698" y="4217993"/>
            <a:ext cx="100756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Bash is the most popularly used shell, and is the command line language for most Unix/Linux-based OS.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72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8FD8D5-8376-BC2A-4942-CD384F7564FF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</p:spTree>
    <p:extLst>
      <p:ext uri="{BB962C8B-B14F-4D97-AF65-F5344CB8AC3E}">
        <p14:creationId xmlns:p14="http://schemas.microsoft.com/office/powerpoint/2010/main" val="42079088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DF9A99-6604-5B40-062A-48BB2B708A3B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1E873E-1B09-D0D2-521F-1DC610DE86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2171699 w 12192000"/>
              <a:gd name="connsiteY0" fmla="*/ 4035671 h 6858001"/>
              <a:gd name="connsiteX1" fmla="*/ 2171699 w 12192000"/>
              <a:gd name="connsiteY1" fmla="*/ 4554417 h 6858001"/>
              <a:gd name="connsiteX2" fmla="*/ 4721468 w 12192000"/>
              <a:gd name="connsiteY2" fmla="*/ 4554417 h 6858001"/>
              <a:gd name="connsiteX3" fmla="*/ 4721468 w 12192000"/>
              <a:gd name="connsiteY3" fmla="*/ 4035671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2171699" y="4035671"/>
                </a:moveTo>
                <a:lnTo>
                  <a:pt x="2171699" y="4554417"/>
                </a:lnTo>
                <a:lnTo>
                  <a:pt x="4721468" y="4554417"/>
                </a:lnTo>
                <a:lnTo>
                  <a:pt x="4721468" y="403567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E7B01-038A-F4DD-4117-E27C80F901AC}"/>
              </a:ext>
            </a:extLst>
          </p:cNvPr>
          <p:cNvSpPr/>
          <p:nvPr/>
        </p:nvSpPr>
        <p:spPr>
          <a:xfrm>
            <a:off x="1943099" y="4475980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Input Redirection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Setting the desired file as input for the while-do-done loop</a:t>
            </a:r>
          </a:p>
        </p:txBody>
      </p:sp>
    </p:spTree>
    <p:extLst>
      <p:ext uri="{BB962C8B-B14F-4D97-AF65-F5344CB8AC3E}">
        <p14:creationId xmlns:p14="http://schemas.microsoft.com/office/powerpoint/2010/main" val="2209009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06AE14-AF35-ED85-3C76-9BE9F3EAAFF5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F0F630-7D6A-FDB7-F17F-EBB6AE40076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2171699 w 12192000"/>
              <a:gd name="connsiteY0" fmla="*/ 4035671 h 6858001"/>
              <a:gd name="connsiteX1" fmla="*/ 2171699 w 12192000"/>
              <a:gd name="connsiteY1" fmla="*/ 4554417 h 6858001"/>
              <a:gd name="connsiteX2" fmla="*/ 4721468 w 12192000"/>
              <a:gd name="connsiteY2" fmla="*/ 4554417 h 6858001"/>
              <a:gd name="connsiteX3" fmla="*/ 4721468 w 12192000"/>
              <a:gd name="connsiteY3" fmla="*/ 4035671 h 6858001"/>
              <a:gd name="connsiteX4" fmla="*/ 1371599 w 12192000"/>
              <a:gd name="connsiteY4" fmla="*/ 2932236 h 6858001"/>
              <a:gd name="connsiteX5" fmla="*/ 1371599 w 12192000"/>
              <a:gd name="connsiteY5" fmla="*/ 3363059 h 6858001"/>
              <a:gd name="connsiteX6" fmla="*/ 3991706 w 12192000"/>
              <a:gd name="connsiteY6" fmla="*/ 3363059 h 6858001"/>
              <a:gd name="connsiteX7" fmla="*/ 3991706 w 12192000"/>
              <a:gd name="connsiteY7" fmla="*/ 2932236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2171699" y="4035671"/>
                </a:moveTo>
                <a:lnTo>
                  <a:pt x="2171699" y="4554417"/>
                </a:lnTo>
                <a:lnTo>
                  <a:pt x="4721468" y="4554417"/>
                </a:lnTo>
                <a:lnTo>
                  <a:pt x="4721468" y="4035671"/>
                </a:lnTo>
                <a:close/>
                <a:moveTo>
                  <a:pt x="1371599" y="2932236"/>
                </a:moveTo>
                <a:lnTo>
                  <a:pt x="1371599" y="3363059"/>
                </a:lnTo>
                <a:lnTo>
                  <a:pt x="3991706" y="3363059"/>
                </a:lnTo>
                <a:lnTo>
                  <a:pt x="3991706" y="29322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E7B01-038A-F4DD-4117-E27C80F901AC}"/>
              </a:ext>
            </a:extLst>
          </p:cNvPr>
          <p:cNvSpPr/>
          <p:nvPr/>
        </p:nvSpPr>
        <p:spPr>
          <a:xfrm>
            <a:off x="1943099" y="4475980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Input Redirection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Setting the desired file as input for the while-do-done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FD861-9171-C2C0-2143-4E5BE464A6F3}"/>
              </a:ext>
            </a:extLst>
          </p:cNvPr>
          <p:cNvSpPr/>
          <p:nvPr/>
        </p:nvSpPr>
        <p:spPr>
          <a:xfrm>
            <a:off x="4120357" y="2755618"/>
            <a:ext cx="3933397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from file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A line (ending with newline character) is stored in ‘line’ variable</a:t>
            </a:r>
          </a:p>
        </p:txBody>
      </p:sp>
    </p:spTree>
    <p:extLst>
      <p:ext uri="{BB962C8B-B14F-4D97-AF65-F5344CB8AC3E}">
        <p14:creationId xmlns:p14="http://schemas.microsoft.com/office/powerpoint/2010/main" val="2687654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C094E3-13C6-2377-949A-9FA517F23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371599 w 12192000"/>
              <a:gd name="connsiteY0" fmla="*/ 2937754 h 6858000"/>
              <a:gd name="connsiteX1" fmla="*/ 1371599 w 12192000"/>
              <a:gd name="connsiteY1" fmla="*/ 4591456 h 6858000"/>
              <a:gd name="connsiteX2" fmla="*/ 4815190 w 12192000"/>
              <a:gd name="connsiteY2" fmla="*/ 4591456 h 6858000"/>
              <a:gd name="connsiteX3" fmla="*/ 4815190 w 12192000"/>
              <a:gd name="connsiteY3" fmla="*/ 2937754 h 6858000"/>
              <a:gd name="connsiteX4" fmla="*/ 7078131 w 12192000"/>
              <a:gd name="connsiteY4" fmla="*/ 1514273 h 6858000"/>
              <a:gd name="connsiteX5" fmla="*/ 7078131 w 12192000"/>
              <a:gd name="connsiteY5" fmla="*/ 5719865 h 6858000"/>
              <a:gd name="connsiteX6" fmla="*/ 11497083 w 12192000"/>
              <a:gd name="connsiteY6" fmla="*/ 5719865 h 6858000"/>
              <a:gd name="connsiteX7" fmla="*/ 11497083 w 12192000"/>
              <a:gd name="connsiteY7" fmla="*/ 15142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371599" y="2937754"/>
                </a:moveTo>
                <a:lnTo>
                  <a:pt x="1371599" y="4591456"/>
                </a:lnTo>
                <a:lnTo>
                  <a:pt x="4815190" y="4591456"/>
                </a:lnTo>
                <a:lnTo>
                  <a:pt x="4815190" y="2937754"/>
                </a:lnTo>
                <a:close/>
                <a:moveTo>
                  <a:pt x="7078131" y="1514273"/>
                </a:moveTo>
                <a:lnTo>
                  <a:pt x="7078131" y="5719865"/>
                </a:lnTo>
                <a:lnTo>
                  <a:pt x="11497083" y="5719865"/>
                </a:lnTo>
                <a:lnTo>
                  <a:pt x="11497083" y="15142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46FC1-9FBC-9809-5E5D-6CBB3AA115F6}"/>
              </a:ext>
            </a:extLst>
          </p:cNvPr>
          <p:cNvSpPr/>
          <p:nvPr/>
        </p:nvSpPr>
        <p:spPr>
          <a:xfrm>
            <a:off x="1980429" y="5703838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0E6B6-AB19-6354-E6BF-7D8B19297339}"/>
              </a:ext>
            </a:extLst>
          </p:cNvPr>
          <p:cNvSpPr/>
          <p:nvPr/>
        </p:nvSpPr>
        <p:spPr>
          <a:xfrm>
            <a:off x="8151719" y="5703838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3359BE-47C1-4411-6AC4-0E91566E0112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</p:spTree>
    <p:extLst>
      <p:ext uri="{BB962C8B-B14F-4D97-AF65-F5344CB8AC3E}">
        <p14:creationId xmlns:p14="http://schemas.microsoft.com/office/powerpoint/2010/main" val="22762738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C094E3-13C6-2377-949A-9FA517F23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371599 w 12192000"/>
              <a:gd name="connsiteY0" fmla="*/ 2937754 h 6858000"/>
              <a:gd name="connsiteX1" fmla="*/ 1371599 w 12192000"/>
              <a:gd name="connsiteY1" fmla="*/ 4591456 h 6858000"/>
              <a:gd name="connsiteX2" fmla="*/ 4815190 w 12192000"/>
              <a:gd name="connsiteY2" fmla="*/ 4591456 h 6858000"/>
              <a:gd name="connsiteX3" fmla="*/ 4815190 w 12192000"/>
              <a:gd name="connsiteY3" fmla="*/ 2937754 h 6858000"/>
              <a:gd name="connsiteX4" fmla="*/ 7078131 w 12192000"/>
              <a:gd name="connsiteY4" fmla="*/ 1514273 h 6858000"/>
              <a:gd name="connsiteX5" fmla="*/ 7078131 w 12192000"/>
              <a:gd name="connsiteY5" fmla="*/ 5719865 h 6858000"/>
              <a:gd name="connsiteX6" fmla="*/ 11497083 w 12192000"/>
              <a:gd name="connsiteY6" fmla="*/ 5719865 h 6858000"/>
              <a:gd name="connsiteX7" fmla="*/ 11497083 w 12192000"/>
              <a:gd name="connsiteY7" fmla="*/ 15142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371599" y="2937754"/>
                </a:moveTo>
                <a:lnTo>
                  <a:pt x="1371599" y="4591456"/>
                </a:lnTo>
                <a:lnTo>
                  <a:pt x="4815190" y="4591456"/>
                </a:lnTo>
                <a:lnTo>
                  <a:pt x="4815190" y="2937754"/>
                </a:lnTo>
                <a:close/>
                <a:moveTo>
                  <a:pt x="7078131" y="1514273"/>
                </a:moveTo>
                <a:lnTo>
                  <a:pt x="7078131" y="5719865"/>
                </a:lnTo>
                <a:lnTo>
                  <a:pt x="11497083" y="5719865"/>
                </a:lnTo>
                <a:lnTo>
                  <a:pt x="11497083" y="15142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01BDC45-532A-FFCD-A7FA-0B105FAD7E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7719" y="803443"/>
            <a:ext cx="941114" cy="776660"/>
          </a:xfrm>
          <a:prstGeom prst="curvedConnector3">
            <a:avLst>
              <a:gd name="adj1" fmla="val 10685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</p:spTree>
    <p:extLst>
      <p:ext uri="{BB962C8B-B14F-4D97-AF65-F5344CB8AC3E}">
        <p14:creationId xmlns:p14="http://schemas.microsoft.com/office/powerpoint/2010/main" val="84755111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500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972FD9-18DB-C54F-B378-E115371299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315183 w 12192000"/>
              <a:gd name="connsiteY0" fmla="*/ 4241260 h 6858000"/>
              <a:gd name="connsiteX1" fmla="*/ 2315183 w 12192000"/>
              <a:gd name="connsiteY1" fmla="*/ 4620638 h 6858000"/>
              <a:gd name="connsiteX2" fmla="*/ 4007796 w 12192000"/>
              <a:gd name="connsiteY2" fmla="*/ 4620638 h 6858000"/>
              <a:gd name="connsiteX3" fmla="*/ 4007796 w 12192000"/>
              <a:gd name="connsiteY3" fmla="*/ 424126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315183" y="4241260"/>
                </a:moveTo>
                <a:lnTo>
                  <a:pt x="2315183" y="4620638"/>
                </a:lnTo>
                <a:lnTo>
                  <a:pt x="4007796" y="4620638"/>
                </a:lnTo>
                <a:lnTo>
                  <a:pt x="4007796" y="424126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C326-C062-3324-5F92-C27F02547836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E3162C-7ADC-37F3-CBBD-CB5BB2A171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934308 w 12192000"/>
              <a:gd name="connsiteY0" fmla="*/ 4202723 h 6858000"/>
              <a:gd name="connsiteX1" fmla="*/ 1934308 w 12192000"/>
              <a:gd name="connsiteY1" fmla="*/ 4721469 h 6858000"/>
              <a:gd name="connsiteX2" fmla="*/ 6224954 w 12192000"/>
              <a:gd name="connsiteY2" fmla="*/ 4721469 h 6858000"/>
              <a:gd name="connsiteX3" fmla="*/ 6224954 w 12192000"/>
              <a:gd name="connsiteY3" fmla="*/ 420272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934308" y="4202723"/>
                </a:moveTo>
                <a:lnTo>
                  <a:pt x="1934308" y="4721469"/>
                </a:lnTo>
                <a:lnTo>
                  <a:pt x="6224954" y="4721469"/>
                </a:lnTo>
                <a:lnTo>
                  <a:pt x="6224954" y="420272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59ED7-38C6-6689-8F52-6F103C05C5CC}"/>
              </a:ext>
            </a:extLst>
          </p:cNvPr>
          <p:cNvSpPr/>
          <p:nvPr/>
        </p:nvSpPr>
        <p:spPr>
          <a:xfrm>
            <a:off x="2259622" y="4625449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Process Substitution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&lt;(command) allows the command to appear as a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4BD78A-04FE-283E-0A69-F0E4B19E5894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97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3D4AE5-B8A2-D680-F329-25506787FE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934308 w 12192000"/>
              <a:gd name="connsiteY0" fmla="*/ 4202723 h 6858000"/>
              <a:gd name="connsiteX1" fmla="*/ 1984444 w 12192000"/>
              <a:gd name="connsiteY1" fmla="*/ 4202723 h 6858000"/>
              <a:gd name="connsiteX2" fmla="*/ 1984444 w 12192000"/>
              <a:gd name="connsiteY2" fmla="*/ 4698460 h 6858000"/>
              <a:gd name="connsiteX3" fmla="*/ 1934308 w 12192000"/>
              <a:gd name="connsiteY3" fmla="*/ 4698460 h 6858000"/>
              <a:gd name="connsiteX4" fmla="*/ 826852 w 12192000"/>
              <a:gd name="connsiteY4" fmla="*/ 4202349 h 6858000"/>
              <a:gd name="connsiteX5" fmla="*/ 826852 w 12192000"/>
              <a:gd name="connsiteY5" fmla="*/ 4698460 h 6858000"/>
              <a:gd name="connsiteX6" fmla="*/ 1934308 w 12192000"/>
              <a:gd name="connsiteY6" fmla="*/ 4698460 h 6858000"/>
              <a:gd name="connsiteX7" fmla="*/ 1934308 w 12192000"/>
              <a:gd name="connsiteY7" fmla="*/ 4721469 h 6858000"/>
              <a:gd name="connsiteX8" fmla="*/ 6224954 w 12192000"/>
              <a:gd name="connsiteY8" fmla="*/ 4721469 h 6858000"/>
              <a:gd name="connsiteX9" fmla="*/ 6224954 w 12192000"/>
              <a:gd name="connsiteY9" fmla="*/ 4202723 h 6858000"/>
              <a:gd name="connsiteX10" fmla="*/ 1984444 w 12192000"/>
              <a:gd name="connsiteY10" fmla="*/ 4202723 h 6858000"/>
              <a:gd name="connsiteX11" fmla="*/ 1984444 w 12192000"/>
              <a:gd name="connsiteY11" fmla="*/ 4202349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934308" y="4202723"/>
                </a:moveTo>
                <a:lnTo>
                  <a:pt x="1984444" y="4202723"/>
                </a:lnTo>
                <a:lnTo>
                  <a:pt x="1984444" y="4698460"/>
                </a:lnTo>
                <a:lnTo>
                  <a:pt x="1934308" y="4698460"/>
                </a:lnTo>
                <a:close/>
                <a:moveTo>
                  <a:pt x="826852" y="4202349"/>
                </a:moveTo>
                <a:lnTo>
                  <a:pt x="826852" y="4698460"/>
                </a:lnTo>
                <a:lnTo>
                  <a:pt x="1934308" y="4698460"/>
                </a:lnTo>
                <a:lnTo>
                  <a:pt x="1934308" y="4721469"/>
                </a:lnTo>
                <a:lnTo>
                  <a:pt x="6224954" y="4721469"/>
                </a:lnTo>
                <a:lnTo>
                  <a:pt x="6224954" y="4202723"/>
                </a:lnTo>
                <a:lnTo>
                  <a:pt x="1984444" y="4202723"/>
                </a:lnTo>
                <a:lnTo>
                  <a:pt x="1984444" y="42023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59ED7-38C6-6689-8F52-6F103C05C5CC}"/>
              </a:ext>
            </a:extLst>
          </p:cNvPr>
          <p:cNvSpPr/>
          <p:nvPr/>
        </p:nvSpPr>
        <p:spPr>
          <a:xfrm>
            <a:off x="2259622" y="4625449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Process Substitution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&lt;(command) allows the command to appear as a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4BD78A-04FE-283E-0A69-F0E4B19E5894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D819A-C290-83F6-D4F3-D9280F34EAC7}"/>
              </a:ext>
            </a:extLst>
          </p:cNvPr>
          <p:cNvCxnSpPr>
            <a:cxnSpLocks/>
          </p:cNvCxnSpPr>
          <p:nvPr/>
        </p:nvCxnSpPr>
        <p:spPr>
          <a:xfrm>
            <a:off x="1692613" y="3279531"/>
            <a:ext cx="232737" cy="109701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4AB84A-DD93-A1A0-344B-C766FF6B372F}"/>
              </a:ext>
            </a:extLst>
          </p:cNvPr>
          <p:cNvCxnSpPr>
            <a:cxnSpLocks/>
          </p:cNvCxnSpPr>
          <p:nvPr/>
        </p:nvCxnSpPr>
        <p:spPr>
          <a:xfrm flipH="1">
            <a:off x="2166025" y="3325940"/>
            <a:ext cx="256162" cy="10052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3D100-AF11-1745-03C9-04567D99CB78}"/>
              </a:ext>
            </a:extLst>
          </p:cNvPr>
          <p:cNvSpPr/>
          <p:nvPr/>
        </p:nvSpPr>
        <p:spPr>
          <a:xfrm>
            <a:off x="611387" y="2802720"/>
            <a:ext cx="14573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Space for redirection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CB680-88DC-C775-D338-3CA30DAD4533}"/>
              </a:ext>
            </a:extLst>
          </p:cNvPr>
          <p:cNvSpPr/>
          <p:nvPr/>
        </p:nvSpPr>
        <p:spPr>
          <a:xfrm>
            <a:off x="1687486" y="2605460"/>
            <a:ext cx="22998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No Space for process substitution</a:t>
            </a:r>
          </a:p>
        </p:txBody>
      </p:sp>
    </p:spTree>
    <p:extLst>
      <p:ext uri="{BB962C8B-B14F-4D97-AF65-F5344CB8AC3E}">
        <p14:creationId xmlns:p14="http://schemas.microsoft.com/office/powerpoint/2010/main" val="15340681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B9610B-DBC7-B055-1923-C7313C6EF9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46306 w 12192000"/>
              <a:gd name="connsiteY0" fmla="*/ 3210127 h 6858000"/>
              <a:gd name="connsiteX1" fmla="*/ 846306 w 12192000"/>
              <a:gd name="connsiteY1" fmla="*/ 4766552 h 6858000"/>
              <a:gd name="connsiteX2" fmla="*/ 6177064 w 12192000"/>
              <a:gd name="connsiteY2" fmla="*/ 4766552 h 6858000"/>
              <a:gd name="connsiteX3" fmla="*/ 6177064 w 12192000"/>
              <a:gd name="connsiteY3" fmla="*/ 3210127 h 6858000"/>
              <a:gd name="connsiteX4" fmla="*/ 7843095 w 12192000"/>
              <a:gd name="connsiteY4" fmla="*/ 1392707 h 6858000"/>
              <a:gd name="connsiteX5" fmla="*/ 7843095 w 12192000"/>
              <a:gd name="connsiteY5" fmla="*/ 5671225 h 6858000"/>
              <a:gd name="connsiteX6" fmla="*/ 10943617 w 12192000"/>
              <a:gd name="connsiteY6" fmla="*/ 5671225 h 6858000"/>
              <a:gd name="connsiteX7" fmla="*/ 10943617 w 12192000"/>
              <a:gd name="connsiteY7" fmla="*/ 1392707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46306" y="3210127"/>
                </a:moveTo>
                <a:lnTo>
                  <a:pt x="846306" y="4766552"/>
                </a:lnTo>
                <a:lnTo>
                  <a:pt x="6177064" y="4766552"/>
                </a:lnTo>
                <a:lnTo>
                  <a:pt x="6177064" y="3210127"/>
                </a:lnTo>
                <a:close/>
                <a:moveTo>
                  <a:pt x="7843095" y="1392707"/>
                </a:moveTo>
                <a:lnTo>
                  <a:pt x="7843095" y="5671225"/>
                </a:lnTo>
                <a:lnTo>
                  <a:pt x="10943617" y="5671225"/>
                </a:lnTo>
                <a:lnTo>
                  <a:pt x="10943617" y="13927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23FF0-0436-F9F3-B2EB-EC34E35284CD}"/>
              </a:ext>
            </a:extLst>
          </p:cNvPr>
          <p:cNvSpPr/>
          <p:nvPr/>
        </p:nvSpPr>
        <p:spPr>
          <a:xfrm>
            <a:off x="2187405" y="573645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9CC4-3F1C-23B2-ABE2-6C2ACE93AEF3}"/>
              </a:ext>
            </a:extLst>
          </p:cNvPr>
          <p:cNvSpPr/>
          <p:nvPr/>
        </p:nvSpPr>
        <p:spPr>
          <a:xfrm>
            <a:off x="8653411" y="5736450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88381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91698" y="384529"/>
            <a:ext cx="47067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Why use Bash?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91698" y="1165173"/>
            <a:ext cx="88786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Bash is far more </a:t>
            </a:r>
            <a:r>
              <a:rPr lang="en-US" sz="32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flexible than cmd. It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enables user to access Unix/Linux commands and software.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738E3-0853-0399-119C-CCDD758370C1}"/>
              </a:ext>
            </a:extLst>
          </p:cNvPr>
          <p:cNvSpPr/>
          <p:nvPr/>
        </p:nvSpPr>
        <p:spPr>
          <a:xfrm>
            <a:off x="362480" y="3353727"/>
            <a:ext cx="99245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use Bash in other OS?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64622-3AD5-34F3-9A8E-EE2FC10C6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44" y="4358379"/>
            <a:ext cx="4241511" cy="17711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889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C22D11-3153-5C23-0EFC-14317B9BB8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1ED77-5AA5-CC50-96A8-D164E7AF30D2}"/>
              </a:ext>
            </a:extLst>
          </p:cNvPr>
          <p:cNvSpPr/>
          <p:nvPr/>
        </p:nvSpPr>
        <p:spPr>
          <a:xfrm>
            <a:off x="188222" y="2031939"/>
            <a:ext cx="11815555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Since we can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skip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 reading header (the first row of file), there must be a similar way to read specific rows of the data... </a:t>
            </a:r>
          </a:p>
        </p:txBody>
      </p:sp>
    </p:spTree>
    <p:extLst>
      <p:ext uri="{BB962C8B-B14F-4D97-AF65-F5344CB8AC3E}">
        <p14:creationId xmlns:p14="http://schemas.microsoft.com/office/powerpoint/2010/main" val="220136001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215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8E6598-D458-25AF-6962-65D3AE17B1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73823 w 12192000"/>
              <a:gd name="connsiteY0" fmla="*/ 4334607 h 6858000"/>
              <a:gd name="connsiteX1" fmla="*/ 1573823 w 12192000"/>
              <a:gd name="connsiteY1" fmla="*/ 4870938 h 6858000"/>
              <a:gd name="connsiteX2" fmla="*/ 5715000 w 12192000"/>
              <a:gd name="connsiteY2" fmla="*/ 4870938 h 6858000"/>
              <a:gd name="connsiteX3" fmla="*/ 5715000 w 12192000"/>
              <a:gd name="connsiteY3" fmla="*/ 433460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73823" y="4334607"/>
                </a:moveTo>
                <a:lnTo>
                  <a:pt x="1573823" y="4870938"/>
                </a:lnTo>
                <a:lnTo>
                  <a:pt x="5715000" y="4870938"/>
                </a:lnTo>
                <a:lnTo>
                  <a:pt x="5715000" y="43346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5F6A46-6B80-AAC5-6487-0495C7E4582A}"/>
              </a:ext>
            </a:extLst>
          </p:cNvPr>
          <p:cNvSpPr/>
          <p:nvPr/>
        </p:nvSpPr>
        <p:spPr>
          <a:xfrm>
            <a:off x="3112288" y="2577066"/>
            <a:ext cx="4157934" cy="1569521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first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first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4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97F814-7FFE-125A-276A-8AEF7E1519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74785 w 12192000"/>
              <a:gd name="connsiteY0" fmla="*/ 3270738 h 6858000"/>
              <a:gd name="connsiteX1" fmla="*/ 474785 w 12192000"/>
              <a:gd name="connsiteY1" fmla="*/ 4897315 h 6858000"/>
              <a:gd name="connsiteX2" fmla="*/ 5811715 w 12192000"/>
              <a:gd name="connsiteY2" fmla="*/ 4897315 h 6858000"/>
              <a:gd name="connsiteX3" fmla="*/ 5811715 w 12192000"/>
              <a:gd name="connsiteY3" fmla="*/ 3270738 h 6858000"/>
              <a:gd name="connsiteX4" fmla="*/ 6559063 w 12192000"/>
              <a:gd name="connsiteY4" fmla="*/ 2622540 h 6858000"/>
              <a:gd name="connsiteX5" fmla="*/ 6559063 w 12192000"/>
              <a:gd name="connsiteY5" fmla="*/ 4897315 h 6858000"/>
              <a:gd name="connsiteX6" fmla="*/ 11895993 w 12192000"/>
              <a:gd name="connsiteY6" fmla="*/ 4897315 h 6858000"/>
              <a:gd name="connsiteX7" fmla="*/ 11895993 w 12192000"/>
              <a:gd name="connsiteY7" fmla="*/ 26225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74785" y="3270738"/>
                </a:moveTo>
                <a:lnTo>
                  <a:pt x="474785" y="4897315"/>
                </a:lnTo>
                <a:lnTo>
                  <a:pt x="5811715" y="4897315"/>
                </a:lnTo>
                <a:lnTo>
                  <a:pt x="5811715" y="3270738"/>
                </a:lnTo>
                <a:close/>
                <a:moveTo>
                  <a:pt x="6559063" y="2622540"/>
                </a:moveTo>
                <a:lnTo>
                  <a:pt x="6559063" y="4897315"/>
                </a:lnTo>
                <a:lnTo>
                  <a:pt x="11895993" y="4897315"/>
                </a:lnTo>
                <a:lnTo>
                  <a:pt x="11895993" y="26225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6D11E-3CA1-F217-D704-FC2CE7AABF38}"/>
              </a:ext>
            </a:extLst>
          </p:cNvPr>
          <p:cNvSpPr/>
          <p:nvPr/>
        </p:nvSpPr>
        <p:spPr>
          <a:xfrm>
            <a:off x="1719307" y="5736449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E5AEE-9734-FE38-F91F-3596860A136F}"/>
              </a:ext>
            </a:extLst>
          </p:cNvPr>
          <p:cNvSpPr/>
          <p:nvPr/>
        </p:nvSpPr>
        <p:spPr>
          <a:xfrm>
            <a:off x="8087181" y="5736449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7150626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6ECCC-778E-9207-8DD4-AF0564A62B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90C44-DD35-56CD-1969-B0B891D91EBA}"/>
              </a:ext>
            </a:extLst>
          </p:cNvPr>
          <p:cNvSpPr/>
          <p:nvPr/>
        </p:nvSpPr>
        <p:spPr>
          <a:xfrm>
            <a:off x="519072" y="2299998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We can use head command along with tail command to read rows in a specific range</a:t>
            </a:r>
          </a:p>
        </p:txBody>
      </p:sp>
    </p:spTree>
    <p:extLst>
      <p:ext uri="{BB962C8B-B14F-4D97-AF65-F5344CB8AC3E}">
        <p14:creationId xmlns:p14="http://schemas.microsoft.com/office/powerpoint/2010/main" val="119936651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790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6FE074-030E-63D5-3CCF-7513EC03D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9331 w 12192000"/>
              <a:gd name="connsiteY0" fmla="*/ 4384837 h 6858000"/>
              <a:gd name="connsiteX1" fmla="*/ 1679331 w 12192000"/>
              <a:gd name="connsiteY1" fmla="*/ 4844562 h 6858000"/>
              <a:gd name="connsiteX2" fmla="*/ 7860323 w 12192000"/>
              <a:gd name="connsiteY2" fmla="*/ 4844562 h 6858000"/>
              <a:gd name="connsiteX3" fmla="*/ 7860323 w 12192000"/>
              <a:gd name="connsiteY3" fmla="*/ 43848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9331" y="4384837"/>
                </a:moveTo>
                <a:lnTo>
                  <a:pt x="1679331" y="4844562"/>
                </a:lnTo>
                <a:lnTo>
                  <a:pt x="7860323" y="4844562"/>
                </a:lnTo>
                <a:lnTo>
                  <a:pt x="7860323" y="43848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FB0176-673B-8191-7B7F-AF37B7C26041}"/>
              </a:ext>
            </a:extLst>
          </p:cNvPr>
          <p:cNvSpPr/>
          <p:nvPr/>
        </p:nvSpPr>
        <p:spPr>
          <a:xfrm>
            <a:off x="4174705" y="3103624"/>
            <a:ext cx="3631222" cy="1050334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Piping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Output of first application (left of pipe ‘|’) becomes the input of second application (right of pipe)</a:t>
            </a:r>
          </a:p>
        </p:txBody>
      </p:sp>
    </p:spTree>
    <p:extLst>
      <p:ext uri="{BB962C8B-B14F-4D97-AF65-F5344CB8AC3E}">
        <p14:creationId xmlns:p14="http://schemas.microsoft.com/office/powerpoint/2010/main" val="39458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6FE074-030E-63D5-3CCF-7513EC03D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9331 w 12192000"/>
              <a:gd name="connsiteY0" fmla="*/ 4384837 h 6858000"/>
              <a:gd name="connsiteX1" fmla="*/ 1679331 w 12192000"/>
              <a:gd name="connsiteY1" fmla="*/ 4844562 h 6858000"/>
              <a:gd name="connsiteX2" fmla="*/ 7860323 w 12192000"/>
              <a:gd name="connsiteY2" fmla="*/ 4844562 h 6858000"/>
              <a:gd name="connsiteX3" fmla="*/ 7860323 w 12192000"/>
              <a:gd name="connsiteY3" fmla="*/ 43848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9331" y="4384837"/>
                </a:moveTo>
                <a:lnTo>
                  <a:pt x="1679331" y="4844562"/>
                </a:lnTo>
                <a:lnTo>
                  <a:pt x="7860323" y="4844562"/>
                </a:lnTo>
                <a:lnTo>
                  <a:pt x="7860323" y="43848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FB0176-673B-8191-7B7F-AF37B7C26041}"/>
              </a:ext>
            </a:extLst>
          </p:cNvPr>
          <p:cNvSpPr/>
          <p:nvPr/>
        </p:nvSpPr>
        <p:spPr>
          <a:xfrm>
            <a:off x="4174705" y="3103624"/>
            <a:ext cx="3631222" cy="1050334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Piping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Output of first application (left of pipe ‘|’) becomes the input of second application (right of pipe)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5EFBC6-8130-4113-0A92-662A833BB621}"/>
              </a:ext>
            </a:extLst>
          </p:cNvPr>
          <p:cNvGrpSpPr/>
          <p:nvPr/>
        </p:nvGrpSpPr>
        <p:grpSpPr>
          <a:xfrm>
            <a:off x="287965" y="4986846"/>
            <a:ext cx="9028357" cy="1260001"/>
            <a:chOff x="440717" y="4850485"/>
            <a:chExt cx="9028357" cy="126000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1F3C30-2C2B-326D-90B5-5FF0436B1DD1}"/>
                </a:ext>
              </a:extLst>
            </p:cNvPr>
            <p:cNvSpPr/>
            <p:nvPr/>
          </p:nvSpPr>
          <p:spPr>
            <a:xfrm>
              <a:off x="1170909" y="5095765"/>
              <a:ext cx="3073282" cy="76944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h</a:t>
              </a:r>
              <a:r>
                <a:rPr lang="en-IN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ead –n x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51E2F1-2C26-2D5A-DE5C-CB20D8FE1359}"/>
                </a:ext>
              </a:extLst>
            </p:cNvPr>
            <p:cNvSpPr/>
            <p:nvPr/>
          </p:nvSpPr>
          <p:spPr>
            <a:xfrm>
              <a:off x="440717" y="4850486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File</a:t>
              </a:r>
              <a:endParaRPr lang="en-IN" sz="24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36F0B8-7747-BCE7-FFAE-D181B250152F}"/>
                </a:ext>
              </a:extLst>
            </p:cNvPr>
            <p:cNvSpPr/>
            <p:nvPr/>
          </p:nvSpPr>
          <p:spPr>
            <a:xfrm>
              <a:off x="5111592" y="5095765"/>
              <a:ext cx="3073282" cy="76944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tail –n +y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86E20B-9C1B-A2E6-11FB-A60996C7CCF4}"/>
                </a:ext>
              </a:extLst>
            </p:cNvPr>
            <p:cNvSpPr/>
            <p:nvPr/>
          </p:nvSpPr>
          <p:spPr>
            <a:xfrm>
              <a:off x="4285169" y="4850485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First x lines of file</a:t>
              </a:r>
              <a:endParaRPr lang="en-IN" sz="16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BAAEF4-5D4E-AF93-0C48-EEABDF4BE56A}"/>
                </a:ext>
              </a:extLst>
            </p:cNvPr>
            <p:cNvSpPr/>
            <p:nvPr/>
          </p:nvSpPr>
          <p:spPr>
            <a:xfrm>
              <a:off x="8210474" y="4850485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y</a:t>
              </a: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th to </a:t>
              </a:r>
              <a:r>
                <a:rPr lang="en-US" sz="16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x</a:t>
              </a: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th lines of file</a:t>
              </a:r>
              <a:endParaRPr lang="en-IN" sz="16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81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DFC9F4-1266-4B21-D64B-711F389C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09954 w 12192000"/>
              <a:gd name="connsiteY0" fmla="*/ 3349869 h 6858000"/>
              <a:gd name="connsiteX1" fmla="*/ 509954 w 12192000"/>
              <a:gd name="connsiteY1" fmla="*/ 5011615 h 6858000"/>
              <a:gd name="connsiteX2" fmla="*/ 7948246 w 12192000"/>
              <a:gd name="connsiteY2" fmla="*/ 5011615 h 6858000"/>
              <a:gd name="connsiteX3" fmla="*/ 7948246 w 12192000"/>
              <a:gd name="connsiteY3" fmla="*/ 3349869 h 6858000"/>
              <a:gd name="connsiteX4" fmla="*/ 8598877 w 12192000"/>
              <a:gd name="connsiteY4" fmla="*/ 2523392 h 6858000"/>
              <a:gd name="connsiteX5" fmla="*/ 8598877 w 12192000"/>
              <a:gd name="connsiteY5" fmla="*/ 5521569 h 6858000"/>
              <a:gd name="connsiteX6" fmla="*/ 11561885 w 12192000"/>
              <a:gd name="connsiteY6" fmla="*/ 5521569 h 6858000"/>
              <a:gd name="connsiteX7" fmla="*/ 11561885 w 12192000"/>
              <a:gd name="connsiteY7" fmla="*/ 252339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9954" y="3349869"/>
                </a:moveTo>
                <a:lnTo>
                  <a:pt x="509954" y="5011615"/>
                </a:lnTo>
                <a:lnTo>
                  <a:pt x="7948246" y="5011615"/>
                </a:lnTo>
                <a:lnTo>
                  <a:pt x="7948246" y="3349869"/>
                </a:lnTo>
                <a:close/>
                <a:moveTo>
                  <a:pt x="8598877" y="2523392"/>
                </a:moveTo>
                <a:lnTo>
                  <a:pt x="8598877" y="5521569"/>
                </a:lnTo>
                <a:lnTo>
                  <a:pt x="11561885" y="5521569"/>
                </a:lnTo>
                <a:lnTo>
                  <a:pt x="11561885" y="25233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4F500-3364-EB45-5D4B-3F3017305D2A}"/>
              </a:ext>
            </a:extLst>
          </p:cNvPr>
          <p:cNvSpPr/>
          <p:nvPr/>
        </p:nvSpPr>
        <p:spPr>
          <a:xfrm>
            <a:off x="2690965" y="5892254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1CEAF-F03B-4982-0EC9-1E7365B0020B}"/>
              </a:ext>
            </a:extLst>
          </p:cNvPr>
          <p:cNvSpPr/>
          <p:nvPr/>
        </p:nvSpPr>
        <p:spPr>
          <a:xfrm>
            <a:off x="9226062" y="5892253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5401686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70822-9328-5335-5C36-D43A9E235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EC724-5541-AE7E-0C77-11C20BD20AB1}"/>
              </a:ext>
            </a:extLst>
          </p:cNvPr>
          <p:cNvSpPr/>
          <p:nvPr/>
        </p:nvSpPr>
        <p:spPr>
          <a:xfrm>
            <a:off x="519072" y="2367171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To read columns, we make use of the fact that CSV files contain </a:t>
            </a:r>
            <a:r>
              <a:rPr lang="en-US" sz="4400" i="1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C</a:t>
            </a:r>
            <a:r>
              <a:rPr lang="en-US" sz="440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omma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4400" b="0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eparated </a:t>
            </a:r>
            <a:r>
              <a:rPr lang="en-US" sz="4400" b="0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V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alues</a:t>
            </a:r>
          </a:p>
        </p:txBody>
      </p:sp>
    </p:spTree>
    <p:extLst>
      <p:ext uri="{BB962C8B-B14F-4D97-AF65-F5344CB8AC3E}">
        <p14:creationId xmlns:p14="http://schemas.microsoft.com/office/powerpoint/2010/main" val="36494862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91698" y="384529"/>
            <a:ext cx="47067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Why use Bash?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91698" y="1165173"/>
            <a:ext cx="88786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Bash is far more </a:t>
            </a:r>
            <a:r>
              <a:rPr lang="en-US" sz="32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flexible than cmd. It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enables user to access Unix/Linux commands and software.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738E3-0853-0399-119C-CCDD758370C1}"/>
              </a:ext>
            </a:extLst>
          </p:cNvPr>
          <p:cNvSpPr/>
          <p:nvPr/>
        </p:nvSpPr>
        <p:spPr>
          <a:xfrm>
            <a:off x="362480" y="3353727"/>
            <a:ext cx="99245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use Bash in other OS?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64622-3AD5-34F3-9A8E-EE2FC10C6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44" y="4358379"/>
            <a:ext cx="4241511" cy="17711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1618BB-0FAD-EAD3-90F3-49A591E1B6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6CE14-A930-FEA2-1AA3-639AE75FD254}"/>
              </a:ext>
            </a:extLst>
          </p:cNvPr>
          <p:cNvSpPr/>
          <p:nvPr/>
        </p:nvSpPr>
        <p:spPr>
          <a:xfrm>
            <a:off x="519065" y="2467718"/>
            <a:ext cx="1115385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Some basic Bash Commands...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548C0-CAF3-02AD-C22F-427262DF5B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6"/>
          <a:stretch/>
        </p:blipFill>
        <p:spPr>
          <a:xfrm>
            <a:off x="2563651" y="3429000"/>
            <a:ext cx="7064685" cy="1521069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56927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68CA-F2DE-4EB2-B882-1F498F48D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177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73CCB8-1FAA-9C25-1658-D81DB9582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93920E-3C63-74EF-515C-0C03CB7C7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0100 w 12192000"/>
              <a:gd name="connsiteY0" fmla="*/ 2277207 h 6858000"/>
              <a:gd name="connsiteX1" fmla="*/ 800100 w 12192000"/>
              <a:gd name="connsiteY1" fmla="*/ 3261946 h 6858000"/>
              <a:gd name="connsiteX2" fmla="*/ 6550392 w 12192000"/>
              <a:gd name="connsiteY2" fmla="*/ 3261946 h 6858000"/>
              <a:gd name="connsiteX3" fmla="*/ 6550392 w 12192000"/>
              <a:gd name="connsiteY3" fmla="*/ 227720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0100" y="2277207"/>
                </a:moveTo>
                <a:lnTo>
                  <a:pt x="800100" y="3261946"/>
                </a:lnTo>
                <a:lnTo>
                  <a:pt x="6550392" y="3261946"/>
                </a:lnTo>
                <a:lnTo>
                  <a:pt x="6550392" y="22772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A6CAFE-D5D9-AE58-2BE1-4B71CE926172}"/>
              </a:ext>
            </a:extLst>
          </p:cNvPr>
          <p:cNvSpPr/>
          <p:nvPr/>
        </p:nvSpPr>
        <p:spPr>
          <a:xfrm>
            <a:off x="4355120" y="2970591"/>
            <a:ext cx="4355245" cy="180879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Internal Field Separator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Using IFS, line is divided into fields (tokens) and each token is assigned to a separate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For CSV, setting IFS=‘,’ is an obvious choice. For a line, each token is value from different column</a:t>
            </a:r>
          </a:p>
        </p:txBody>
      </p:sp>
    </p:spTree>
    <p:extLst>
      <p:ext uri="{BB962C8B-B14F-4D97-AF65-F5344CB8AC3E}">
        <p14:creationId xmlns:p14="http://schemas.microsoft.com/office/powerpoint/2010/main" val="126939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E04A0-64BA-6DE8-C27D-0EB5822BC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421102-ADCC-35F3-34E2-E526845EF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1278 w 12192000"/>
              <a:gd name="connsiteY0" fmla="*/ 2347274 h 6858000"/>
              <a:gd name="connsiteX1" fmla="*/ 801278 w 12192000"/>
              <a:gd name="connsiteY1" fmla="*/ 6049874 h 6858000"/>
              <a:gd name="connsiteX2" fmla="*/ 6551570 w 12192000"/>
              <a:gd name="connsiteY2" fmla="*/ 6049874 h 6858000"/>
              <a:gd name="connsiteX3" fmla="*/ 6551570 w 12192000"/>
              <a:gd name="connsiteY3" fmla="*/ 2347274 h 6858000"/>
              <a:gd name="connsiteX4" fmla="*/ 8681768 w 12192000"/>
              <a:gd name="connsiteY4" fmla="*/ 1305922 h 6858000"/>
              <a:gd name="connsiteX5" fmla="*/ 8681768 w 12192000"/>
              <a:gd name="connsiteY5" fmla="*/ 6231118 h 6858000"/>
              <a:gd name="connsiteX6" fmla="*/ 10672908 w 12192000"/>
              <a:gd name="connsiteY6" fmla="*/ 6231118 h 6858000"/>
              <a:gd name="connsiteX7" fmla="*/ 10672908 w 12192000"/>
              <a:gd name="connsiteY7" fmla="*/ 130592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278" y="2347274"/>
                </a:moveTo>
                <a:lnTo>
                  <a:pt x="801278" y="6049874"/>
                </a:lnTo>
                <a:lnTo>
                  <a:pt x="6551570" y="6049874"/>
                </a:lnTo>
                <a:lnTo>
                  <a:pt x="6551570" y="2347274"/>
                </a:lnTo>
                <a:close/>
                <a:moveTo>
                  <a:pt x="8681768" y="1305922"/>
                </a:moveTo>
                <a:lnTo>
                  <a:pt x="8681768" y="6231118"/>
                </a:lnTo>
                <a:lnTo>
                  <a:pt x="10672908" y="6231118"/>
                </a:lnTo>
                <a:lnTo>
                  <a:pt x="10672908" y="13059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F178F-5C2F-4B84-370E-567F82511137}"/>
              </a:ext>
            </a:extLst>
          </p:cNvPr>
          <p:cNvSpPr/>
          <p:nvPr/>
        </p:nvSpPr>
        <p:spPr>
          <a:xfrm>
            <a:off x="2398612" y="6049874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A2494-2111-E1DC-E38E-3BDAF3E9992A}"/>
              </a:ext>
            </a:extLst>
          </p:cNvPr>
          <p:cNvSpPr/>
          <p:nvPr/>
        </p:nvSpPr>
        <p:spPr>
          <a:xfrm>
            <a:off x="8945149" y="6049874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273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685FF-48F7-541B-0F0E-8A1E167EF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6B0CC-09F4-65BE-F00A-D68C25F90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8421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CADBF-E108-798C-A9D4-06E1E63A3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F9E903-B99A-8A92-F1E6-9D3E1138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28454C-179B-1FB9-3FD9-7FE8469F93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35291 w 12192000"/>
              <a:gd name="connsiteY0" fmla="*/ 2969443 h 6858000"/>
              <a:gd name="connsiteX1" fmla="*/ 735291 w 12192000"/>
              <a:gd name="connsiteY1" fmla="*/ 3738884 h 6858000"/>
              <a:gd name="connsiteX2" fmla="*/ 7843101 w 12192000"/>
              <a:gd name="connsiteY2" fmla="*/ 3738884 h 6858000"/>
              <a:gd name="connsiteX3" fmla="*/ 7843101 w 12192000"/>
              <a:gd name="connsiteY3" fmla="*/ 296944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35291" y="2969443"/>
                </a:moveTo>
                <a:lnTo>
                  <a:pt x="735291" y="3738884"/>
                </a:lnTo>
                <a:lnTo>
                  <a:pt x="7843101" y="3738884"/>
                </a:lnTo>
                <a:lnTo>
                  <a:pt x="7843101" y="29694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3E9A24-EB57-DEC0-F923-17F4BBE7ABB1}"/>
              </a:ext>
            </a:extLst>
          </p:cNvPr>
          <p:cNvSpPr/>
          <p:nvPr/>
        </p:nvSpPr>
        <p:spPr>
          <a:xfrm>
            <a:off x="4633448" y="1161811"/>
            <a:ext cx="4355245" cy="180879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As number of variables defined is less than the number of columns, all remaining fields are assigned to the last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 fact, if there are (x) variables, the line is split (x-1) times, giving (x) tokens </a:t>
            </a:r>
          </a:p>
        </p:txBody>
      </p:sp>
    </p:spTree>
    <p:extLst>
      <p:ext uri="{BB962C8B-B14F-4D97-AF65-F5344CB8AC3E}">
        <p14:creationId xmlns:p14="http://schemas.microsoft.com/office/powerpoint/2010/main" val="354770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E00EC-3672-F094-8760-84AFB0A21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3D3F4-264B-9E5C-E5A4-278DAB2B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ED548-6C2F-5CEC-EFE6-7F221C3BC0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63571 w 12192000"/>
              <a:gd name="connsiteY0" fmla="*/ 3035431 h 6858000"/>
              <a:gd name="connsiteX1" fmla="*/ 763571 w 12192000"/>
              <a:gd name="connsiteY1" fmla="*/ 5797485 h 6858000"/>
              <a:gd name="connsiteX2" fmla="*/ 7814821 w 12192000"/>
              <a:gd name="connsiteY2" fmla="*/ 5797485 h 6858000"/>
              <a:gd name="connsiteX3" fmla="*/ 7814821 w 12192000"/>
              <a:gd name="connsiteY3" fmla="*/ 3035431 h 6858000"/>
              <a:gd name="connsiteX4" fmla="*/ 8870623 w 12192000"/>
              <a:gd name="connsiteY4" fmla="*/ 1127660 h 6858000"/>
              <a:gd name="connsiteX5" fmla="*/ 8870623 w 12192000"/>
              <a:gd name="connsiteY5" fmla="*/ 6127423 h 6858000"/>
              <a:gd name="connsiteX6" fmla="*/ 11180190 w 12192000"/>
              <a:gd name="connsiteY6" fmla="*/ 6127423 h 6858000"/>
              <a:gd name="connsiteX7" fmla="*/ 11180190 w 12192000"/>
              <a:gd name="connsiteY7" fmla="*/ 112766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3571" y="3035431"/>
                </a:moveTo>
                <a:lnTo>
                  <a:pt x="763571" y="5797485"/>
                </a:lnTo>
                <a:lnTo>
                  <a:pt x="7814821" y="5797485"/>
                </a:lnTo>
                <a:lnTo>
                  <a:pt x="7814821" y="3035431"/>
                </a:lnTo>
                <a:close/>
                <a:moveTo>
                  <a:pt x="8870623" y="1127660"/>
                </a:moveTo>
                <a:lnTo>
                  <a:pt x="8870623" y="6127423"/>
                </a:lnTo>
                <a:lnTo>
                  <a:pt x="11180190" y="6127423"/>
                </a:lnTo>
                <a:lnTo>
                  <a:pt x="11180190" y="112766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96966A-914A-B872-64FC-1EE31C16C7A3}"/>
              </a:ext>
            </a:extLst>
          </p:cNvPr>
          <p:cNvSpPr/>
          <p:nvPr/>
        </p:nvSpPr>
        <p:spPr>
          <a:xfrm>
            <a:off x="2524548" y="6049873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062F6-DDFC-367B-E441-B754E12BEB60}"/>
              </a:ext>
            </a:extLst>
          </p:cNvPr>
          <p:cNvSpPr/>
          <p:nvPr/>
        </p:nvSpPr>
        <p:spPr>
          <a:xfrm>
            <a:off x="9076271" y="6049873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3146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783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ACAC849-8485-3577-2522-CD30590D69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489435 w 12192000"/>
              <a:gd name="connsiteY0" fmla="*/ 4411744 h 6858000"/>
              <a:gd name="connsiteX1" fmla="*/ 1489435 w 12192000"/>
              <a:gd name="connsiteY1" fmla="*/ 5005633 h 6858000"/>
              <a:gd name="connsiteX2" fmla="*/ 8493551 w 12192000"/>
              <a:gd name="connsiteY2" fmla="*/ 5005633 h 6858000"/>
              <a:gd name="connsiteX3" fmla="*/ 8493551 w 12192000"/>
              <a:gd name="connsiteY3" fmla="*/ 44117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489435" y="4411744"/>
                </a:moveTo>
                <a:lnTo>
                  <a:pt x="1489435" y="5005633"/>
                </a:lnTo>
                <a:lnTo>
                  <a:pt x="8493551" y="5005633"/>
                </a:lnTo>
                <a:lnTo>
                  <a:pt x="8493551" y="44117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19852C-9995-165C-5290-339F21FA6FB6}"/>
              </a:ext>
            </a:extLst>
          </p:cNvPr>
          <p:cNvSpPr/>
          <p:nvPr/>
        </p:nvSpPr>
        <p:spPr>
          <a:xfrm>
            <a:off x="3679179" y="3429000"/>
            <a:ext cx="3140495" cy="94798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Cut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for cutting sections from each line of file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914E5E-F2E5-8E51-2763-DF62E62C527B}"/>
              </a:ext>
            </a:extLst>
          </p:cNvPr>
          <p:cNvGrpSpPr/>
          <p:nvPr/>
        </p:nvGrpSpPr>
        <p:grpSpPr>
          <a:xfrm>
            <a:off x="814118" y="4763586"/>
            <a:ext cx="2456983" cy="1140643"/>
            <a:chOff x="814118" y="4763586"/>
            <a:chExt cx="2456983" cy="1140643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AC311094-079C-316D-A1DF-9D708E54ED01}"/>
                </a:ext>
              </a:extLst>
            </p:cNvPr>
            <p:cNvSpPr/>
            <p:nvPr/>
          </p:nvSpPr>
          <p:spPr>
            <a:xfrm rot="16200000">
              <a:off x="2637307" y="4528626"/>
              <a:ext cx="398834" cy="868754"/>
            </a:xfrm>
            <a:prstGeom prst="leftBrace">
              <a:avLst>
                <a:gd name="adj1" fmla="val 8333"/>
                <a:gd name="adj2" fmla="val 1636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263F-B008-64D2-B238-DF7503BE2613}"/>
                </a:ext>
              </a:extLst>
            </p:cNvPr>
            <p:cNvSpPr/>
            <p:nvPr/>
          </p:nvSpPr>
          <p:spPr>
            <a:xfrm>
              <a:off x="814118" y="5165565"/>
              <a:ext cx="231624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s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etting delimiter (character at which cutting is desired)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21F900-4901-61AD-93DC-47887BDBD5AA}"/>
              </a:ext>
            </a:extLst>
          </p:cNvPr>
          <p:cNvGrpSpPr/>
          <p:nvPr/>
        </p:nvGrpSpPr>
        <p:grpSpPr>
          <a:xfrm>
            <a:off x="3051048" y="4751837"/>
            <a:ext cx="1871050" cy="977136"/>
            <a:chOff x="3051048" y="4751837"/>
            <a:chExt cx="1871050" cy="977136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7D44EADE-E320-D02E-8BE2-D34B1B074CB7}"/>
                </a:ext>
              </a:extLst>
            </p:cNvPr>
            <p:cNvSpPr/>
            <p:nvPr/>
          </p:nvSpPr>
          <p:spPr>
            <a:xfrm rot="16200000">
              <a:off x="3399253" y="4767237"/>
              <a:ext cx="398834" cy="36803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3F59AE-BDA5-6E4B-AC3A-04C6F9AA7C8F}"/>
                </a:ext>
              </a:extLst>
            </p:cNvPr>
            <p:cNvSpPr/>
            <p:nvPr/>
          </p:nvSpPr>
          <p:spPr>
            <a:xfrm>
              <a:off x="3051048" y="5205753"/>
              <a:ext cx="187105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slice data field by field</a:t>
              </a:r>
              <a:endParaRPr lang="en-US" sz="14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AE54AB-FACB-44A1-4C0E-CE3E38B804F8}"/>
              </a:ext>
            </a:extLst>
          </p:cNvPr>
          <p:cNvGrpSpPr/>
          <p:nvPr/>
        </p:nvGrpSpPr>
        <p:grpSpPr>
          <a:xfrm>
            <a:off x="3851938" y="4801680"/>
            <a:ext cx="2031653" cy="429647"/>
            <a:chOff x="3851938" y="4801680"/>
            <a:chExt cx="2031653" cy="4296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6D799F-4898-99FB-7580-7CC348049981}"/>
                </a:ext>
              </a:extLst>
            </p:cNvPr>
            <p:cNvSpPr/>
            <p:nvPr/>
          </p:nvSpPr>
          <p:spPr>
            <a:xfrm>
              <a:off x="4330438" y="4923550"/>
              <a:ext cx="155315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no’s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BAB4E29B-A5BB-0A8F-7F2C-8FC35A92F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38" y="4801680"/>
              <a:ext cx="1870451" cy="404073"/>
            </a:xfrm>
            <a:prstGeom prst="bentConnector3">
              <a:avLst>
                <a:gd name="adj1" fmla="val 28833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58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8C2E00-1CEF-DC2F-0212-0B49903F09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39614 w 12192000"/>
              <a:gd name="connsiteY0" fmla="*/ 2866292 h 6858000"/>
              <a:gd name="connsiteX1" fmla="*/ 439614 w 12192000"/>
              <a:gd name="connsiteY1" fmla="*/ 5161085 h 6858000"/>
              <a:gd name="connsiteX2" fmla="*/ 8387861 w 12192000"/>
              <a:gd name="connsiteY2" fmla="*/ 5161085 h 6858000"/>
              <a:gd name="connsiteX3" fmla="*/ 8387861 w 12192000"/>
              <a:gd name="connsiteY3" fmla="*/ 2866292 h 6858000"/>
              <a:gd name="connsiteX4" fmla="*/ 8959361 w 12192000"/>
              <a:gd name="connsiteY4" fmla="*/ 1758462 h 6858000"/>
              <a:gd name="connsiteX5" fmla="*/ 8959361 w 12192000"/>
              <a:gd name="connsiteY5" fmla="*/ 6286500 h 6858000"/>
              <a:gd name="connsiteX6" fmla="*/ 10472190 w 12192000"/>
              <a:gd name="connsiteY6" fmla="*/ 6286500 h 6858000"/>
              <a:gd name="connsiteX7" fmla="*/ 10472190 w 12192000"/>
              <a:gd name="connsiteY7" fmla="*/ 175846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39614" y="2866292"/>
                </a:moveTo>
                <a:lnTo>
                  <a:pt x="439614" y="5161085"/>
                </a:lnTo>
                <a:lnTo>
                  <a:pt x="8387861" y="5161085"/>
                </a:lnTo>
                <a:lnTo>
                  <a:pt x="8387861" y="2866292"/>
                </a:lnTo>
                <a:close/>
                <a:moveTo>
                  <a:pt x="8959361" y="1758462"/>
                </a:moveTo>
                <a:lnTo>
                  <a:pt x="8959361" y="6286500"/>
                </a:lnTo>
                <a:lnTo>
                  <a:pt x="10472190" y="6286500"/>
                </a:lnTo>
                <a:lnTo>
                  <a:pt x="10472190" y="17584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236AD-4813-F78B-8979-FE8200C4317A}"/>
              </a:ext>
            </a:extLst>
          </p:cNvPr>
          <p:cNvSpPr/>
          <p:nvPr/>
        </p:nvSpPr>
        <p:spPr>
          <a:xfrm>
            <a:off x="2952064" y="6164472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4049B-8DAE-22B6-273C-C223841B88ED}"/>
              </a:ext>
            </a:extLst>
          </p:cNvPr>
          <p:cNvSpPr/>
          <p:nvPr/>
        </p:nvSpPr>
        <p:spPr>
          <a:xfrm>
            <a:off x="9433018" y="6168336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087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476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93564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A5D4B7-6A55-C6AD-0463-57E5846ABC5D}"/>
              </a:ext>
            </a:extLst>
          </p:cNvPr>
          <p:cNvSpPr/>
          <p:nvPr/>
        </p:nvSpPr>
        <p:spPr>
          <a:xfrm>
            <a:off x="0" y="-9427"/>
            <a:ext cx="12192000" cy="6858000"/>
          </a:xfrm>
          <a:custGeom>
            <a:avLst/>
            <a:gdLst>
              <a:gd name="connsiteX0" fmla="*/ 3704734 w 12192000"/>
              <a:gd name="connsiteY0" fmla="*/ 4647414 h 6858000"/>
              <a:gd name="connsiteX1" fmla="*/ 3704734 w 12192000"/>
              <a:gd name="connsiteY1" fmla="*/ 5062194 h 6858000"/>
              <a:gd name="connsiteX2" fmla="*/ 4553146 w 12192000"/>
              <a:gd name="connsiteY2" fmla="*/ 5062194 h 6858000"/>
              <a:gd name="connsiteX3" fmla="*/ 4553146 w 12192000"/>
              <a:gd name="connsiteY3" fmla="*/ 464741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704734" y="4647414"/>
                </a:moveTo>
                <a:lnTo>
                  <a:pt x="3704734" y="5062194"/>
                </a:lnTo>
                <a:lnTo>
                  <a:pt x="4553146" y="5062194"/>
                </a:lnTo>
                <a:lnTo>
                  <a:pt x="4553146" y="464741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02297-72A9-4CB2-571F-1D1F10FBF55C}"/>
              </a:ext>
            </a:extLst>
          </p:cNvPr>
          <p:cNvGrpSpPr/>
          <p:nvPr/>
        </p:nvGrpSpPr>
        <p:grpSpPr>
          <a:xfrm>
            <a:off x="3704734" y="5043340"/>
            <a:ext cx="3384223" cy="886120"/>
            <a:chOff x="3704734" y="5043340"/>
            <a:chExt cx="3384223" cy="88612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D4D4C18-C49E-B509-34E1-6F354237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704734" y="5043340"/>
              <a:ext cx="1084082" cy="461914"/>
            </a:xfrm>
            <a:prstGeom prst="bentConnector3">
              <a:avLst>
                <a:gd name="adj1" fmla="val 7087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014D9-4DDD-C31A-6E67-F986F1E27843}"/>
                </a:ext>
              </a:extLst>
            </p:cNvPr>
            <p:cNvSpPr/>
            <p:nvPr/>
          </p:nvSpPr>
          <p:spPr>
            <a:xfrm>
              <a:off x="4514099" y="5190796"/>
              <a:ext cx="257485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numbers and column ranges separated by comma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3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DC005F-626A-B12D-7E9F-0E62F17D744B}"/>
              </a:ext>
            </a:extLst>
          </p:cNvPr>
          <p:cNvSpPr/>
          <p:nvPr/>
        </p:nvSpPr>
        <p:spPr>
          <a:xfrm>
            <a:off x="0" y="-11782"/>
            <a:ext cx="12192000" cy="6858000"/>
          </a:xfrm>
          <a:custGeom>
            <a:avLst/>
            <a:gdLst>
              <a:gd name="connsiteX0" fmla="*/ 3704734 w 12192000"/>
              <a:gd name="connsiteY0" fmla="*/ 4647414 h 6858000"/>
              <a:gd name="connsiteX1" fmla="*/ 3704734 w 12192000"/>
              <a:gd name="connsiteY1" fmla="*/ 5062194 h 6858000"/>
              <a:gd name="connsiteX2" fmla="*/ 4553146 w 12192000"/>
              <a:gd name="connsiteY2" fmla="*/ 5062194 h 6858000"/>
              <a:gd name="connsiteX3" fmla="*/ 4553146 w 12192000"/>
              <a:gd name="connsiteY3" fmla="*/ 4647414 h 6858000"/>
              <a:gd name="connsiteX4" fmla="*/ 3101419 w 12192000"/>
              <a:gd name="connsiteY4" fmla="*/ 2724346 h 6858000"/>
              <a:gd name="connsiteX5" fmla="*/ 3101419 w 12192000"/>
              <a:gd name="connsiteY5" fmla="*/ 3280528 h 6858000"/>
              <a:gd name="connsiteX6" fmla="*/ 5279011 w 12192000"/>
              <a:gd name="connsiteY6" fmla="*/ 3280528 h 6858000"/>
              <a:gd name="connsiteX7" fmla="*/ 5279011 w 12192000"/>
              <a:gd name="connsiteY7" fmla="*/ 2724346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704734" y="4647414"/>
                </a:moveTo>
                <a:lnTo>
                  <a:pt x="3704734" y="5062194"/>
                </a:lnTo>
                <a:lnTo>
                  <a:pt x="4553146" y="5062194"/>
                </a:lnTo>
                <a:lnTo>
                  <a:pt x="4553146" y="4647414"/>
                </a:lnTo>
                <a:close/>
                <a:moveTo>
                  <a:pt x="3101419" y="2724346"/>
                </a:moveTo>
                <a:lnTo>
                  <a:pt x="3101419" y="3280528"/>
                </a:lnTo>
                <a:lnTo>
                  <a:pt x="5279011" y="3280528"/>
                </a:lnTo>
                <a:lnTo>
                  <a:pt x="5279011" y="272434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02297-72A9-4CB2-571F-1D1F10FBF55C}"/>
              </a:ext>
            </a:extLst>
          </p:cNvPr>
          <p:cNvGrpSpPr/>
          <p:nvPr/>
        </p:nvGrpSpPr>
        <p:grpSpPr>
          <a:xfrm>
            <a:off x="3704734" y="5043340"/>
            <a:ext cx="3384223" cy="886120"/>
            <a:chOff x="3704734" y="5043340"/>
            <a:chExt cx="3384223" cy="88612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D4D4C18-C49E-B509-34E1-6F354237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704734" y="5043340"/>
              <a:ext cx="1084082" cy="461914"/>
            </a:xfrm>
            <a:prstGeom prst="bentConnector3">
              <a:avLst>
                <a:gd name="adj1" fmla="val 7087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014D9-4DDD-C31A-6E67-F986F1E27843}"/>
                </a:ext>
              </a:extLst>
            </p:cNvPr>
            <p:cNvSpPr/>
            <p:nvPr/>
          </p:nvSpPr>
          <p:spPr>
            <a:xfrm>
              <a:off x="4514099" y="5190796"/>
              <a:ext cx="257485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numbers and column ranges separated by comma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2C3C0C-14A7-70E4-15CB-4D54F8E590DF}"/>
              </a:ext>
            </a:extLst>
          </p:cNvPr>
          <p:cNvGrpSpPr/>
          <p:nvPr/>
        </p:nvGrpSpPr>
        <p:grpSpPr>
          <a:xfrm>
            <a:off x="5535105" y="2292577"/>
            <a:ext cx="2249187" cy="1815882"/>
            <a:chOff x="5638800" y="2292577"/>
            <a:chExt cx="224918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42106A-EA00-0FF2-F600-57F652BFDB84}"/>
                </a:ext>
              </a:extLst>
            </p:cNvPr>
            <p:cNvSpPr txBox="1"/>
            <p:nvPr/>
          </p:nvSpPr>
          <p:spPr>
            <a:xfrm>
              <a:off x="5638800" y="2292577"/>
              <a:ext cx="9144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2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4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5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6</a:t>
              </a:r>
              <a:endParaRPr lang="en-IN" sz="1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6CE2B-CF8A-D414-577D-40CA0F083954}"/>
                </a:ext>
              </a:extLst>
            </p:cNvPr>
            <p:cNvSpPr txBox="1"/>
            <p:nvPr/>
          </p:nvSpPr>
          <p:spPr>
            <a:xfrm>
              <a:off x="6973587" y="2556283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rec1</a:t>
              </a: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rec2</a:t>
              </a: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rec3</a:t>
              </a:r>
              <a:endParaRPr lang="en-IN" sz="1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54A768-F7A4-5456-1F11-DB9626F65F50}"/>
                </a:ext>
              </a:extLst>
            </p:cNvPr>
            <p:cNvCxnSpPr/>
            <p:nvPr/>
          </p:nvCxnSpPr>
          <p:spPr>
            <a:xfrm>
              <a:off x="6379399" y="2466370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73E589-44BE-9D32-4970-6AAE5C6896FB}"/>
                </a:ext>
              </a:extLst>
            </p:cNvPr>
            <p:cNvCxnSpPr/>
            <p:nvPr/>
          </p:nvCxnSpPr>
          <p:spPr>
            <a:xfrm>
              <a:off x="6379399" y="2940528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5B2926-7ED9-F7D9-8FD0-A05CD1F77B8E}"/>
                </a:ext>
              </a:extLst>
            </p:cNvPr>
            <p:cNvCxnSpPr/>
            <p:nvPr/>
          </p:nvCxnSpPr>
          <p:spPr>
            <a:xfrm>
              <a:off x="6391026" y="3423778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F4DC29-2787-8492-51C3-1792C7105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399" y="3731522"/>
              <a:ext cx="659799" cy="17550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801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8FB56B-5599-6F3B-214E-DC2E0974BF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71340 w 12192000"/>
              <a:gd name="connsiteY0" fmla="*/ 2809188 h 6858000"/>
              <a:gd name="connsiteX1" fmla="*/ 471340 w 12192000"/>
              <a:gd name="connsiteY1" fmla="*/ 5222449 h 6858000"/>
              <a:gd name="connsiteX2" fmla="*/ 8446416 w 12192000"/>
              <a:gd name="connsiteY2" fmla="*/ 5222449 h 6858000"/>
              <a:gd name="connsiteX3" fmla="*/ 8446416 w 12192000"/>
              <a:gd name="connsiteY3" fmla="*/ 2809188 h 6858000"/>
              <a:gd name="connsiteX4" fmla="*/ 8814062 w 12192000"/>
              <a:gd name="connsiteY4" fmla="*/ 1272619 h 6858000"/>
              <a:gd name="connsiteX5" fmla="*/ 8814062 w 12192000"/>
              <a:gd name="connsiteY5" fmla="*/ 5929460 h 6858000"/>
              <a:gd name="connsiteX6" fmla="*/ 11387579 w 12192000"/>
              <a:gd name="connsiteY6" fmla="*/ 5929460 h 6858000"/>
              <a:gd name="connsiteX7" fmla="*/ 11387579 w 12192000"/>
              <a:gd name="connsiteY7" fmla="*/ 127261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71340" y="2809188"/>
                </a:moveTo>
                <a:lnTo>
                  <a:pt x="471340" y="5222449"/>
                </a:lnTo>
                <a:lnTo>
                  <a:pt x="8446416" y="5222449"/>
                </a:lnTo>
                <a:lnTo>
                  <a:pt x="8446416" y="2809188"/>
                </a:lnTo>
                <a:close/>
                <a:moveTo>
                  <a:pt x="8814062" y="1272619"/>
                </a:moveTo>
                <a:lnTo>
                  <a:pt x="8814062" y="5929460"/>
                </a:lnTo>
                <a:lnTo>
                  <a:pt x="11387579" y="5929460"/>
                </a:lnTo>
                <a:lnTo>
                  <a:pt x="11387579" y="12726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B602A9-D58C-8ACC-0183-8E7A79B00B6A}"/>
              </a:ext>
            </a:extLst>
          </p:cNvPr>
          <p:cNvSpPr/>
          <p:nvPr/>
        </p:nvSpPr>
        <p:spPr>
          <a:xfrm>
            <a:off x="2892875" y="592526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AC09C-1A3C-0475-A4CC-F13600B2E3D5}"/>
              </a:ext>
            </a:extLst>
          </p:cNvPr>
          <p:cNvSpPr/>
          <p:nvPr/>
        </p:nvSpPr>
        <p:spPr>
          <a:xfrm>
            <a:off x="9223549" y="5925259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1904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2ACDD-C199-7DED-A0FF-7CAE2905EB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02D95-AD48-5DA3-3569-18E94405F3B0}"/>
              </a:ext>
            </a:extLst>
          </p:cNvPr>
          <p:cNvSpPr/>
          <p:nvPr/>
        </p:nvSpPr>
        <p:spPr>
          <a:xfrm>
            <a:off x="519072" y="2367171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Generate a Report from a CSV file using all the knowledge we’ve gathered so far...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0775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2529959" y="1536174"/>
            <a:ext cx="713208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USER REPORT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OF A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CSV FILE</a:t>
            </a:r>
          </a:p>
        </p:txBody>
      </p:sp>
    </p:spTree>
    <p:extLst>
      <p:ext uri="{BB962C8B-B14F-4D97-AF65-F5344CB8AC3E}">
        <p14:creationId xmlns:p14="http://schemas.microsoft.com/office/powerpoint/2010/main" val="201161385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1F651-448C-9CC8-7970-5A5501CD4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9" b="2423"/>
          <a:stretch/>
        </p:blipFill>
        <p:spPr>
          <a:xfrm>
            <a:off x="1429611" y="242309"/>
            <a:ext cx="4763105" cy="637338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5A4395-421F-A771-2BD2-B15C9BA09C0F}"/>
              </a:ext>
            </a:extLst>
          </p:cNvPr>
          <p:cNvSpPr/>
          <p:nvPr/>
        </p:nvSpPr>
        <p:spPr>
          <a:xfrm>
            <a:off x="7031787" y="2551837"/>
            <a:ext cx="44486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Format of</a:t>
            </a:r>
            <a:endParaRPr 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the Report</a:t>
            </a:r>
          </a:p>
        </p:txBody>
      </p:sp>
    </p:spTree>
    <p:extLst>
      <p:ext uri="{BB962C8B-B14F-4D97-AF65-F5344CB8AC3E}">
        <p14:creationId xmlns:p14="http://schemas.microsoft.com/office/powerpoint/2010/main" val="16834239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106202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1. Storing headers in an array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0261D-4466-3A43-5CF6-E291F88C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431294"/>
            <a:ext cx="112966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2822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106202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1. Storing headers in an array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0261D-4466-3A43-5CF6-E291F88C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431294"/>
            <a:ext cx="11296650" cy="676275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FF620B-CFB4-2DF7-29A0-B98DC0DB44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705707 w 12192000"/>
              <a:gd name="connsiteY0" fmla="*/ 5301760 h 6858000"/>
              <a:gd name="connsiteX1" fmla="*/ 1705707 w 12192000"/>
              <a:gd name="connsiteY1" fmla="*/ 5745507 h 6858000"/>
              <a:gd name="connsiteX2" fmla="*/ 7253653 w 12192000"/>
              <a:gd name="connsiteY2" fmla="*/ 5745507 h 6858000"/>
              <a:gd name="connsiteX3" fmla="*/ 7253653 w 12192000"/>
              <a:gd name="connsiteY3" fmla="*/ 5301760 h 6858000"/>
              <a:gd name="connsiteX4" fmla="*/ 1705707 w 12192000"/>
              <a:gd name="connsiteY4" fmla="*/ 3130061 h 6858000"/>
              <a:gd name="connsiteX5" fmla="*/ 1705707 w 12192000"/>
              <a:gd name="connsiteY5" fmla="*/ 3573808 h 6858000"/>
              <a:gd name="connsiteX6" fmla="*/ 4492868 w 12192000"/>
              <a:gd name="connsiteY6" fmla="*/ 3573808 h 6858000"/>
              <a:gd name="connsiteX7" fmla="*/ 4492868 w 12192000"/>
              <a:gd name="connsiteY7" fmla="*/ 3130061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705707" y="5301760"/>
                </a:moveTo>
                <a:lnTo>
                  <a:pt x="1705707" y="5745507"/>
                </a:lnTo>
                <a:lnTo>
                  <a:pt x="7253653" y="5745507"/>
                </a:lnTo>
                <a:lnTo>
                  <a:pt x="7253653" y="5301760"/>
                </a:lnTo>
                <a:close/>
                <a:moveTo>
                  <a:pt x="1705707" y="3130061"/>
                </a:moveTo>
                <a:lnTo>
                  <a:pt x="1705707" y="3573808"/>
                </a:lnTo>
                <a:lnTo>
                  <a:pt x="4492868" y="3573808"/>
                </a:lnTo>
                <a:lnTo>
                  <a:pt x="4492868" y="313006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EE4DC-4AC6-91E5-6A6B-984F8C1189A0}"/>
              </a:ext>
            </a:extLst>
          </p:cNvPr>
          <p:cNvSpPr/>
          <p:nvPr/>
        </p:nvSpPr>
        <p:spPr>
          <a:xfrm>
            <a:off x="6096000" y="2391507"/>
            <a:ext cx="3785840" cy="14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Only the first row of the file is read</a:t>
            </a:r>
          </a:p>
          <a:p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“first” variable stores that line</a:t>
            </a:r>
          </a:p>
        </p:txBody>
      </p:sp>
    </p:spTree>
    <p:extLst>
      <p:ext uri="{BB962C8B-B14F-4D97-AF65-F5344CB8AC3E}">
        <p14:creationId xmlns:p14="http://schemas.microsoft.com/office/powerpoint/2010/main" val="377606367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106202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1. Storing headers in an array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0261D-4466-3A43-5CF6-E291F88C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431294"/>
            <a:ext cx="11296650" cy="676275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7A1F3E-90A4-F6AC-883E-3C52679ED6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705707 w 12192000"/>
              <a:gd name="connsiteY0" fmla="*/ 3130061 h 6858000"/>
              <a:gd name="connsiteX1" fmla="*/ 1705707 w 12192000"/>
              <a:gd name="connsiteY1" fmla="*/ 3573808 h 6858000"/>
              <a:gd name="connsiteX2" fmla="*/ 1793631 w 12192000"/>
              <a:gd name="connsiteY2" fmla="*/ 3573808 h 6858000"/>
              <a:gd name="connsiteX3" fmla="*/ 1793631 w 12192000"/>
              <a:gd name="connsiteY3" fmla="*/ 5301760 h 6858000"/>
              <a:gd name="connsiteX4" fmla="*/ 1705707 w 12192000"/>
              <a:gd name="connsiteY4" fmla="*/ 5301760 h 6858000"/>
              <a:gd name="connsiteX5" fmla="*/ 1705707 w 12192000"/>
              <a:gd name="connsiteY5" fmla="*/ 5745507 h 6858000"/>
              <a:gd name="connsiteX6" fmla="*/ 7253653 w 12192000"/>
              <a:gd name="connsiteY6" fmla="*/ 5745507 h 6858000"/>
              <a:gd name="connsiteX7" fmla="*/ 7253653 w 12192000"/>
              <a:gd name="connsiteY7" fmla="*/ 5310554 h 6858000"/>
              <a:gd name="connsiteX8" fmla="*/ 10541977 w 12192000"/>
              <a:gd name="connsiteY8" fmla="*/ 5310554 h 6858000"/>
              <a:gd name="connsiteX9" fmla="*/ 10541977 w 12192000"/>
              <a:gd name="connsiteY9" fmla="*/ 3560885 h 6858000"/>
              <a:gd name="connsiteX10" fmla="*/ 4492868 w 12192000"/>
              <a:gd name="connsiteY10" fmla="*/ 3560885 h 6858000"/>
              <a:gd name="connsiteX11" fmla="*/ 4492868 w 12192000"/>
              <a:gd name="connsiteY11" fmla="*/ 3130061 h 6858000"/>
              <a:gd name="connsiteX12" fmla="*/ 1714500 w 12192000"/>
              <a:gd name="connsiteY12" fmla="*/ 2373923 h 6858000"/>
              <a:gd name="connsiteX13" fmla="*/ 1714500 w 12192000"/>
              <a:gd name="connsiteY13" fmla="*/ 2998177 h 6858000"/>
              <a:gd name="connsiteX14" fmla="*/ 3534508 w 12192000"/>
              <a:gd name="connsiteY14" fmla="*/ 2998177 h 6858000"/>
              <a:gd name="connsiteX15" fmla="*/ 3534508 w 12192000"/>
              <a:gd name="connsiteY15" fmla="*/ 2373923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1705707" y="3130061"/>
                </a:moveTo>
                <a:lnTo>
                  <a:pt x="1705707" y="3573808"/>
                </a:lnTo>
                <a:lnTo>
                  <a:pt x="1793631" y="3573808"/>
                </a:lnTo>
                <a:lnTo>
                  <a:pt x="1793631" y="5301760"/>
                </a:lnTo>
                <a:lnTo>
                  <a:pt x="1705707" y="5301760"/>
                </a:lnTo>
                <a:lnTo>
                  <a:pt x="1705707" y="5745507"/>
                </a:lnTo>
                <a:lnTo>
                  <a:pt x="7253653" y="5745507"/>
                </a:lnTo>
                <a:lnTo>
                  <a:pt x="7253653" y="5310554"/>
                </a:lnTo>
                <a:lnTo>
                  <a:pt x="10541977" y="5310554"/>
                </a:lnTo>
                <a:lnTo>
                  <a:pt x="10541977" y="3560885"/>
                </a:lnTo>
                <a:lnTo>
                  <a:pt x="4492868" y="3560885"/>
                </a:lnTo>
                <a:lnTo>
                  <a:pt x="4492868" y="3130061"/>
                </a:lnTo>
                <a:close/>
                <a:moveTo>
                  <a:pt x="1714500" y="2373923"/>
                </a:moveTo>
                <a:lnTo>
                  <a:pt x="1714500" y="2998177"/>
                </a:lnTo>
                <a:lnTo>
                  <a:pt x="3534508" y="2998177"/>
                </a:lnTo>
                <a:lnTo>
                  <a:pt x="3534508" y="237392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D572A-59B6-8A6F-48F8-D5D8F19DDA82}"/>
              </a:ext>
            </a:extLst>
          </p:cNvPr>
          <p:cNvSpPr/>
          <p:nvPr/>
        </p:nvSpPr>
        <p:spPr>
          <a:xfrm>
            <a:off x="6096000" y="2391507"/>
            <a:ext cx="47009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No. of columns = 6, so iterating from 0 to 5</a:t>
            </a:r>
          </a:p>
          <a:p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Using cut command to get field-wise data of the string stored in “first” variable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0016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30261D-4466-3A43-5CF6-E291F88C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431294"/>
            <a:ext cx="11296650" cy="6762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FAFE2E-9FB7-A233-C2BF-E5DBFE7D1D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F7FF9-0A1F-0103-3883-4940F9867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69544"/>
            <a:ext cx="9677400" cy="42862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106202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1. Storing headers in an array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90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3161542" y="2151727"/>
            <a:ext cx="586891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SHELL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SCRIPTING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20941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120116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2. Printing data acc to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the format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4EC4E-3D4A-BB72-B54F-EA6075652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74" y="448408"/>
            <a:ext cx="9779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9960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120116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2. Printing data acc to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the format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4EC4E-3D4A-BB72-B54F-EA6075652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74" y="448408"/>
            <a:ext cx="9779648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AD6B95-A1C1-69AB-001F-D2980D7993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391508 w 12192000"/>
              <a:gd name="connsiteY0" fmla="*/ 5565530 h 6858000"/>
              <a:gd name="connsiteX1" fmla="*/ 2391508 w 12192000"/>
              <a:gd name="connsiteY1" fmla="*/ 5987561 h 6858000"/>
              <a:gd name="connsiteX2" fmla="*/ 7570177 w 12192000"/>
              <a:gd name="connsiteY2" fmla="*/ 5987561 h 6858000"/>
              <a:gd name="connsiteX3" fmla="*/ 7570177 w 12192000"/>
              <a:gd name="connsiteY3" fmla="*/ 5565530 h 6858000"/>
              <a:gd name="connsiteX4" fmla="*/ 2391508 w 12192000"/>
              <a:gd name="connsiteY4" fmla="*/ 2901462 h 6858000"/>
              <a:gd name="connsiteX5" fmla="*/ 2391508 w 12192000"/>
              <a:gd name="connsiteY5" fmla="*/ 3323493 h 6858000"/>
              <a:gd name="connsiteX6" fmla="*/ 4615963 w 12192000"/>
              <a:gd name="connsiteY6" fmla="*/ 3323493 h 6858000"/>
              <a:gd name="connsiteX7" fmla="*/ 4615963 w 12192000"/>
              <a:gd name="connsiteY7" fmla="*/ 290146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391508" y="5565530"/>
                </a:moveTo>
                <a:lnTo>
                  <a:pt x="2391508" y="5987561"/>
                </a:lnTo>
                <a:lnTo>
                  <a:pt x="7570177" y="5987561"/>
                </a:lnTo>
                <a:lnTo>
                  <a:pt x="7570177" y="5565530"/>
                </a:lnTo>
                <a:close/>
                <a:moveTo>
                  <a:pt x="2391508" y="2901462"/>
                </a:moveTo>
                <a:lnTo>
                  <a:pt x="2391508" y="3323493"/>
                </a:lnTo>
                <a:lnTo>
                  <a:pt x="4615963" y="3323493"/>
                </a:lnTo>
                <a:lnTo>
                  <a:pt x="4615963" y="29014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ED359-4361-5DAA-9DBC-13D46EC52138}"/>
              </a:ext>
            </a:extLst>
          </p:cNvPr>
          <p:cNvSpPr/>
          <p:nvPr/>
        </p:nvSpPr>
        <p:spPr>
          <a:xfrm>
            <a:off x="7274169" y="2074984"/>
            <a:ext cx="405911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All lines (except header) are read</a:t>
            </a:r>
          </a:p>
          <a:p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“rec” variable stores the line at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3229107232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120116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2. Printing data acc to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the format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4EC4E-3D4A-BB72-B54F-EA6075652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74" y="448408"/>
            <a:ext cx="9779648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4E66764-7E7E-93A1-5E47-C8CFCF941A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391508 w 12192000"/>
              <a:gd name="connsiteY0" fmla="*/ 3314699 h 6858000"/>
              <a:gd name="connsiteX1" fmla="*/ 4615963 w 12192000"/>
              <a:gd name="connsiteY1" fmla="*/ 3314699 h 6858000"/>
              <a:gd name="connsiteX2" fmla="*/ 4615963 w 12192000"/>
              <a:gd name="connsiteY2" fmla="*/ 3323493 h 6858000"/>
              <a:gd name="connsiteX3" fmla="*/ 2391508 w 12192000"/>
              <a:gd name="connsiteY3" fmla="*/ 3323493 h 6858000"/>
              <a:gd name="connsiteX4" fmla="*/ 2391508 w 12192000"/>
              <a:gd name="connsiteY4" fmla="*/ 2901462 h 6858000"/>
              <a:gd name="connsiteX5" fmla="*/ 2391508 w 12192000"/>
              <a:gd name="connsiteY5" fmla="*/ 3314699 h 6858000"/>
              <a:gd name="connsiteX6" fmla="*/ 2382715 w 12192000"/>
              <a:gd name="connsiteY6" fmla="*/ 3314699 h 6858000"/>
              <a:gd name="connsiteX7" fmla="*/ 2382715 w 12192000"/>
              <a:gd name="connsiteY7" fmla="*/ 5565530 h 6858000"/>
              <a:gd name="connsiteX8" fmla="*/ 2391508 w 12192000"/>
              <a:gd name="connsiteY8" fmla="*/ 5565530 h 6858000"/>
              <a:gd name="connsiteX9" fmla="*/ 2391508 w 12192000"/>
              <a:gd name="connsiteY9" fmla="*/ 5987561 h 6858000"/>
              <a:gd name="connsiteX10" fmla="*/ 7570177 w 12192000"/>
              <a:gd name="connsiteY10" fmla="*/ 5987561 h 6858000"/>
              <a:gd name="connsiteX11" fmla="*/ 7570177 w 12192000"/>
              <a:gd name="connsiteY11" fmla="*/ 5565530 h 6858000"/>
              <a:gd name="connsiteX12" fmla="*/ 9961685 w 12192000"/>
              <a:gd name="connsiteY12" fmla="*/ 5565530 h 6858000"/>
              <a:gd name="connsiteX13" fmla="*/ 9961685 w 12192000"/>
              <a:gd name="connsiteY13" fmla="*/ 3314699 h 6858000"/>
              <a:gd name="connsiteX14" fmla="*/ 4615963 w 12192000"/>
              <a:gd name="connsiteY14" fmla="*/ 3314699 h 6858000"/>
              <a:gd name="connsiteX15" fmla="*/ 4615963 w 12192000"/>
              <a:gd name="connsiteY15" fmla="*/ 2901462 h 6858000"/>
              <a:gd name="connsiteX16" fmla="*/ 2382715 w 12192000"/>
              <a:gd name="connsiteY16" fmla="*/ 2259622 h 6858000"/>
              <a:gd name="connsiteX17" fmla="*/ 2382715 w 12192000"/>
              <a:gd name="connsiteY17" fmla="*/ 2795953 h 6858000"/>
              <a:gd name="connsiteX18" fmla="*/ 3710354 w 12192000"/>
              <a:gd name="connsiteY18" fmla="*/ 2795953 h 6858000"/>
              <a:gd name="connsiteX19" fmla="*/ 3710354 w 12192000"/>
              <a:gd name="connsiteY19" fmla="*/ 2259622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2391508" y="3314699"/>
                </a:moveTo>
                <a:lnTo>
                  <a:pt x="4615963" y="3314699"/>
                </a:lnTo>
                <a:lnTo>
                  <a:pt x="4615963" y="3323493"/>
                </a:lnTo>
                <a:lnTo>
                  <a:pt x="2391508" y="3323493"/>
                </a:lnTo>
                <a:close/>
                <a:moveTo>
                  <a:pt x="2391508" y="2901462"/>
                </a:moveTo>
                <a:lnTo>
                  <a:pt x="2391508" y="3314699"/>
                </a:lnTo>
                <a:lnTo>
                  <a:pt x="2382715" y="3314699"/>
                </a:lnTo>
                <a:lnTo>
                  <a:pt x="2382715" y="5565530"/>
                </a:lnTo>
                <a:lnTo>
                  <a:pt x="2391508" y="5565530"/>
                </a:lnTo>
                <a:lnTo>
                  <a:pt x="2391508" y="5987561"/>
                </a:lnTo>
                <a:lnTo>
                  <a:pt x="7570177" y="5987561"/>
                </a:lnTo>
                <a:lnTo>
                  <a:pt x="7570177" y="5565530"/>
                </a:lnTo>
                <a:lnTo>
                  <a:pt x="9961685" y="5565530"/>
                </a:lnTo>
                <a:lnTo>
                  <a:pt x="9961685" y="3314699"/>
                </a:lnTo>
                <a:lnTo>
                  <a:pt x="4615963" y="3314699"/>
                </a:lnTo>
                <a:lnTo>
                  <a:pt x="4615963" y="2901462"/>
                </a:lnTo>
                <a:close/>
                <a:moveTo>
                  <a:pt x="2382715" y="2259622"/>
                </a:moveTo>
                <a:lnTo>
                  <a:pt x="2382715" y="2795953"/>
                </a:lnTo>
                <a:lnTo>
                  <a:pt x="3710354" y="2795953"/>
                </a:lnTo>
                <a:lnTo>
                  <a:pt x="3710354" y="22596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ED359-4361-5DAA-9DBC-13D46EC52138}"/>
              </a:ext>
            </a:extLst>
          </p:cNvPr>
          <p:cNvSpPr/>
          <p:nvPr/>
        </p:nvSpPr>
        <p:spPr>
          <a:xfrm>
            <a:off x="7274169" y="1899144"/>
            <a:ext cx="405911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Using cut command to get field-wise value of line stored in “rec” variable</a:t>
            </a:r>
          </a:p>
          <a:p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“data” array contains fields of nth line at nth iteration of outer while loop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81588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4EC4E-3D4A-BB72-B54F-EA6075652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74" y="448408"/>
            <a:ext cx="977964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FEE339-4F45-6150-1349-382DEA1742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4B110-2416-3AE5-74BB-BB9BE8DA8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49" y="351773"/>
            <a:ext cx="3976101" cy="6893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120116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2. Printing data acc to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the format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140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47067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3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.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Decorating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126F8-F5BE-EA96-ABBE-2401BEC61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77" y="143215"/>
            <a:ext cx="5588245" cy="550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5D5A0-920E-DDA3-EBD4-5D1093975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7966"/>
            <a:ext cx="12192000" cy="38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F66070-1A83-A41E-F327-9F00276B4009}"/>
              </a:ext>
            </a:extLst>
          </p:cNvPr>
          <p:cNvSpPr/>
          <p:nvPr/>
        </p:nvSpPr>
        <p:spPr>
          <a:xfrm>
            <a:off x="89587" y="211166"/>
            <a:ext cx="88809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4. Center Justifying Text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6CCCD-340C-206D-6025-EB193953C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61" y="325316"/>
            <a:ext cx="5480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6965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89153-4EE6-5651-0A75-F406DFCAE5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749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08574" y="181333"/>
            <a:ext cx="19239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What?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08574" y="961977"/>
            <a:ext cx="88914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Shell Scripting is </a:t>
            </a:r>
            <a:r>
              <a:rPr lang="en-US" sz="32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making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a program to write a series of commands for the shell to execute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738E3-0853-0399-119C-CCDD758370C1}"/>
              </a:ext>
            </a:extLst>
          </p:cNvPr>
          <p:cNvSpPr/>
          <p:nvPr/>
        </p:nvSpPr>
        <p:spPr>
          <a:xfrm>
            <a:off x="270120" y="3144815"/>
            <a:ext cx="1576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Why?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6F016-0B5A-149B-3571-0E8A5F1F42A1}"/>
              </a:ext>
            </a:extLst>
          </p:cNvPr>
          <p:cNvSpPr/>
          <p:nvPr/>
        </p:nvSpPr>
        <p:spPr>
          <a:xfrm>
            <a:off x="208574" y="3914256"/>
            <a:ext cx="1007568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It combines lengthy and repetitive sequences of commands that can be stored and executed anytime which, reduces programming efforts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561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08573" y="192536"/>
            <a:ext cx="1576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08573" y="961977"/>
            <a:ext cx="86364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0" dirty="0">
                <a:ln w="0"/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O</a:t>
            </a:r>
            <a:r>
              <a:rPr lang="en-US" sz="3200" dirty="0">
                <a:ln w="0"/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pen your favorite text editor... 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8EA88-2907-BB88-D3A6-4E90FE2B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9" y="1908036"/>
            <a:ext cx="5944917" cy="3987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F88E1-F735-66AD-069C-41F9387438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8"/>
          <a:stretch/>
        </p:blipFill>
        <p:spPr>
          <a:xfrm>
            <a:off x="8282604" y="2233929"/>
            <a:ext cx="3450198" cy="347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D61E57F-2C07-BA0B-CC72-6125D94C5746}"/>
              </a:ext>
            </a:extLst>
          </p:cNvPr>
          <p:cNvGrpSpPr/>
          <p:nvPr/>
        </p:nvGrpSpPr>
        <p:grpSpPr>
          <a:xfrm>
            <a:off x="711984" y="3317253"/>
            <a:ext cx="5710685" cy="674455"/>
            <a:chOff x="711984" y="3317253"/>
            <a:chExt cx="5710685" cy="674455"/>
          </a:xfrm>
        </p:grpSpPr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8859B1DD-F637-6646-8204-3D884CD0ABBC}"/>
                </a:ext>
              </a:extLst>
            </p:cNvPr>
            <p:cNvSpPr/>
            <p:nvPr/>
          </p:nvSpPr>
          <p:spPr>
            <a:xfrm rot="10800000">
              <a:off x="711984" y="3429000"/>
              <a:ext cx="2145323" cy="562708"/>
            </a:xfrm>
            <a:prstGeom prst="accentBorderCallout1">
              <a:avLst>
                <a:gd name="adj1" fmla="val 18750"/>
                <a:gd name="adj2" fmla="val -8333"/>
                <a:gd name="adj3" fmla="val 17188"/>
                <a:gd name="adj4" fmla="val -101858"/>
              </a:avLst>
            </a:prstGeom>
            <a:noFill/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5DE04-4E0B-862A-355F-3B53BCA9625C}"/>
                </a:ext>
              </a:extLst>
            </p:cNvPr>
            <p:cNvSpPr txBox="1"/>
            <p:nvPr/>
          </p:nvSpPr>
          <p:spPr>
            <a:xfrm>
              <a:off x="3072072" y="3317253"/>
              <a:ext cx="3350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Line to be added in the</a:t>
              </a:r>
            </a:p>
            <a:p>
              <a:r>
                <a:rPr lang="en-US" sz="16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beginning of every script</a:t>
              </a:r>
              <a:endParaRPr lang="en-IN" sz="1600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7152A8-CA52-C90B-ACE7-6CFF9D45B3AB}"/>
              </a:ext>
            </a:extLst>
          </p:cNvPr>
          <p:cNvGrpSpPr/>
          <p:nvPr/>
        </p:nvGrpSpPr>
        <p:grpSpPr>
          <a:xfrm>
            <a:off x="6096000" y="4103320"/>
            <a:ext cx="2186604" cy="1650268"/>
            <a:chOff x="6096000" y="4103320"/>
            <a:chExt cx="2186604" cy="1650268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E71EF638-9FD4-2921-9885-8E8817635F21}"/>
                </a:ext>
              </a:extLst>
            </p:cNvPr>
            <p:cNvSpPr/>
            <p:nvPr/>
          </p:nvSpPr>
          <p:spPr>
            <a:xfrm flipH="1">
              <a:off x="6096000" y="4103320"/>
              <a:ext cx="278674" cy="1650268"/>
            </a:xfrm>
            <a:prstGeom prst="leftBrace">
              <a:avLst>
                <a:gd name="adj1" fmla="val 32811"/>
                <a:gd name="adj2" fmla="val 50000"/>
              </a:avLst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0DACAF-780C-DFFA-1919-FD9B4FC7FC5F}"/>
                </a:ext>
              </a:extLst>
            </p:cNvPr>
            <p:cNvSpPr txBox="1"/>
            <p:nvPr/>
          </p:nvSpPr>
          <p:spPr>
            <a:xfrm>
              <a:off x="6374673" y="4605288"/>
              <a:ext cx="1907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Commands to be executed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1DEFED-7B1C-B110-77EB-F2AD14E8BDD8}"/>
              </a:ext>
            </a:extLst>
          </p:cNvPr>
          <p:cNvGrpSpPr/>
          <p:nvPr/>
        </p:nvGrpSpPr>
        <p:grpSpPr>
          <a:xfrm>
            <a:off x="2496822" y="2164199"/>
            <a:ext cx="3288766" cy="646331"/>
            <a:chOff x="2496822" y="2164199"/>
            <a:chExt cx="3288766" cy="64633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44946A-8CD6-C715-1D35-0BDAF0ED0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822" y="2329961"/>
              <a:ext cx="650824" cy="0"/>
            </a:xfrm>
            <a:prstGeom prst="straightConnector1">
              <a:avLst/>
            </a:prstGeom>
            <a:ln w="19050">
              <a:solidFill>
                <a:srgbClr val="00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58966-6C08-2D8C-1462-B25DCB5CF5B6}"/>
                </a:ext>
              </a:extLst>
            </p:cNvPr>
            <p:cNvSpPr txBox="1"/>
            <p:nvPr/>
          </p:nvSpPr>
          <p:spPr>
            <a:xfrm>
              <a:off x="3147646" y="2164199"/>
              <a:ext cx="2637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Note the extension of file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B5B07-31FD-84C6-4748-992AC4DB21AE}"/>
              </a:ext>
            </a:extLst>
          </p:cNvPr>
          <p:cNvGrpSpPr/>
          <p:nvPr/>
        </p:nvGrpSpPr>
        <p:grpSpPr>
          <a:xfrm>
            <a:off x="8543637" y="2521839"/>
            <a:ext cx="3325967" cy="1368826"/>
            <a:chOff x="8543637" y="2521839"/>
            <a:chExt cx="3325967" cy="1368826"/>
          </a:xfrm>
        </p:grpSpPr>
        <p:sp>
          <p:nvSpPr>
            <p:cNvPr id="20" name="Callout: Bent Line with Border and Accent Bar 19">
              <a:extLst>
                <a:ext uri="{FF2B5EF4-FFF2-40B4-BE49-F238E27FC236}">
                  <a16:creationId xmlns:a16="http://schemas.microsoft.com/office/drawing/2014/main" id="{22E5BF6F-4892-4CDE-FE09-2AA6980C4A5D}"/>
                </a:ext>
              </a:extLst>
            </p:cNvPr>
            <p:cNvSpPr/>
            <p:nvPr/>
          </p:nvSpPr>
          <p:spPr>
            <a:xfrm rot="10800000">
              <a:off x="8543637" y="2521839"/>
              <a:ext cx="1754909" cy="369454"/>
            </a:xfrm>
            <a:prstGeom prst="accentBorderCallout2">
              <a:avLst>
                <a:gd name="adj1" fmla="val 18750"/>
                <a:gd name="adj2" fmla="val -8333"/>
                <a:gd name="adj3" fmla="val 16250"/>
                <a:gd name="adj4" fmla="val -20877"/>
                <a:gd name="adj5" fmla="val -30000"/>
                <a:gd name="adj6" fmla="val -21403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A5B438-CEB5-D827-A1E4-999594C7DDBE}"/>
                </a:ext>
              </a:extLst>
            </p:cNvPr>
            <p:cNvSpPr txBox="1"/>
            <p:nvPr/>
          </p:nvSpPr>
          <p:spPr>
            <a:xfrm>
              <a:off x="8997522" y="2967335"/>
              <a:ext cx="2872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Run the script in the shell terminal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./</a:t>
              </a:r>
              <a:r>
                <a:rPr lang="en-US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filename</a:t>
              </a:r>
              <a:endParaRPr lang="en-IN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968FAC-AFBD-C242-3C4B-5243C104C8BA}"/>
              </a:ext>
            </a:extLst>
          </p:cNvPr>
          <p:cNvGrpSpPr/>
          <p:nvPr/>
        </p:nvGrpSpPr>
        <p:grpSpPr>
          <a:xfrm>
            <a:off x="6372905" y="2810530"/>
            <a:ext cx="1839110" cy="2755001"/>
            <a:chOff x="6372905" y="2810530"/>
            <a:chExt cx="1839110" cy="2755001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7740F90-4439-0439-D160-D4F07F24608E}"/>
                </a:ext>
              </a:extLst>
            </p:cNvPr>
            <p:cNvSpPr/>
            <p:nvPr/>
          </p:nvSpPr>
          <p:spPr>
            <a:xfrm>
              <a:off x="7948246" y="2810530"/>
              <a:ext cx="263769" cy="2755001"/>
            </a:xfrm>
            <a:prstGeom prst="leftBrace">
              <a:avLst>
                <a:gd name="adj1" fmla="val 38333"/>
                <a:gd name="adj2" fmla="val 75212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3BE0F9-F62E-52D1-3931-AE7826AF30A9}"/>
                </a:ext>
              </a:extLst>
            </p:cNvPr>
            <p:cNvSpPr txBox="1"/>
            <p:nvPr/>
          </p:nvSpPr>
          <p:spPr>
            <a:xfrm>
              <a:off x="6372905" y="4606715"/>
              <a:ext cx="17540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Commands   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 executed</a:t>
              </a:r>
              <a:endParaRPr lang="en-IN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316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3" y="192536"/>
            <a:ext cx="54024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Shell Variables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9D24E1-9808-2767-E066-412A4C02DC31}"/>
              </a:ext>
            </a:extLst>
          </p:cNvPr>
          <p:cNvGrpSpPr/>
          <p:nvPr/>
        </p:nvGrpSpPr>
        <p:grpSpPr>
          <a:xfrm>
            <a:off x="745947" y="1702679"/>
            <a:ext cx="10121345" cy="3945012"/>
            <a:chOff x="684401" y="1456494"/>
            <a:chExt cx="10121345" cy="39450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63CB0D-D99F-3345-A971-FADEDEB7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401" y="1456494"/>
              <a:ext cx="4450783" cy="394501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CC27A6-48F3-3C9B-0CAD-F3D03E5BEAC0}"/>
                </a:ext>
              </a:extLst>
            </p:cNvPr>
            <p:cNvSpPr txBox="1"/>
            <p:nvPr/>
          </p:nvSpPr>
          <p:spPr>
            <a:xfrm>
              <a:off x="5487922" y="1579587"/>
              <a:ext cx="53178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Declare variables as </a:t>
              </a:r>
              <a:r>
                <a:rPr lang="en-US" sz="2000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name</a:t>
              </a:r>
              <a:r>
                <a:rPr lang="en-US" sz="2000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=</a:t>
              </a:r>
              <a:r>
                <a:rPr lang="en-US" sz="2000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value </a:t>
              </a:r>
              <a:r>
                <a:rPr lang="en-US" sz="2000" u="sng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Note</a:t>
              </a: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: there must be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 space on either side of ‘=’</a:t>
              </a:r>
            </a:p>
            <a:p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$</a:t>
              </a: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is used to access the value of a variable, expression or a command</a:t>
              </a:r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E8455F8-5C0A-302A-5116-22CAD0789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7"/>
          <a:stretch/>
        </p:blipFill>
        <p:spPr>
          <a:xfrm>
            <a:off x="5965866" y="4181077"/>
            <a:ext cx="4485027" cy="13171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03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1198</Words>
  <Application>Microsoft Office PowerPoint</Application>
  <PresentationFormat>Widescreen</PresentationFormat>
  <Paragraphs>233</Paragraphs>
  <Slides>66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Fira Code Retina</vt:lpstr>
      <vt:lpstr>Fira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Jain</dc:creator>
  <cp:lastModifiedBy>Harshit Jain</cp:lastModifiedBy>
  <cp:revision>153</cp:revision>
  <dcterms:created xsi:type="dcterms:W3CDTF">2023-05-16T17:53:11Z</dcterms:created>
  <dcterms:modified xsi:type="dcterms:W3CDTF">2023-05-20T05:31:22Z</dcterms:modified>
</cp:coreProperties>
</file>