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ADBC27-6B0D-44F7-A75A-B3C12650747F}"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60E02-FEAE-4684-A5AB-E7BD18942F15}" type="slidenum">
              <a:rPr lang="en-IN" smtClean="0"/>
              <a:t>‹#›</a:t>
            </a:fld>
            <a:endParaRPr lang="en-IN"/>
          </a:p>
        </p:txBody>
      </p:sp>
    </p:spTree>
    <p:extLst>
      <p:ext uri="{BB962C8B-B14F-4D97-AF65-F5344CB8AC3E}">
        <p14:creationId xmlns:p14="http://schemas.microsoft.com/office/powerpoint/2010/main" val="132706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ADBC27-6B0D-44F7-A75A-B3C12650747F}"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60E02-FEAE-4684-A5AB-E7BD18942F15}" type="slidenum">
              <a:rPr lang="en-IN" smtClean="0"/>
              <a:t>‹#›</a:t>
            </a:fld>
            <a:endParaRPr lang="en-IN"/>
          </a:p>
        </p:txBody>
      </p:sp>
    </p:spTree>
    <p:extLst>
      <p:ext uri="{BB962C8B-B14F-4D97-AF65-F5344CB8AC3E}">
        <p14:creationId xmlns:p14="http://schemas.microsoft.com/office/powerpoint/2010/main" val="83660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ADBC27-6B0D-44F7-A75A-B3C12650747F}"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60E02-FEAE-4684-A5AB-E7BD18942F15}" type="slidenum">
              <a:rPr lang="en-IN" smtClean="0"/>
              <a:t>‹#›</a:t>
            </a:fld>
            <a:endParaRPr lang="en-IN"/>
          </a:p>
        </p:txBody>
      </p:sp>
    </p:spTree>
    <p:extLst>
      <p:ext uri="{BB962C8B-B14F-4D97-AF65-F5344CB8AC3E}">
        <p14:creationId xmlns:p14="http://schemas.microsoft.com/office/powerpoint/2010/main" val="368740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ADBC27-6B0D-44F7-A75A-B3C12650747F}"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60E02-FEAE-4684-A5AB-E7BD18942F15}" type="slidenum">
              <a:rPr lang="en-IN" smtClean="0"/>
              <a:t>‹#›</a:t>
            </a:fld>
            <a:endParaRPr lang="en-IN"/>
          </a:p>
        </p:txBody>
      </p:sp>
    </p:spTree>
    <p:extLst>
      <p:ext uri="{BB962C8B-B14F-4D97-AF65-F5344CB8AC3E}">
        <p14:creationId xmlns:p14="http://schemas.microsoft.com/office/powerpoint/2010/main" val="43250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DBC27-6B0D-44F7-A75A-B3C12650747F}"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60E02-FEAE-4684-A5AB-E7BD18942F15}" type="slidenum">
              <a:rPr lang="en-IN" smtClean="0"/>
              <a:t>‹#›</a:t>
            </a:fld>
            <a:endParaRPr lang="en-IN"/>
          </a:p>
        </p:txBody>
      </p:sp>
    </p:spTree>
    <p:extLst>
      <p:ext uri="{BB962C8B-B14F-4D97-AF65-F5344CB8AC3E}">
        <p14:creationId xmlns:p14="http://schemas.microsoft.com/office/powerpoint/2010/main" val="360928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ADBC27-6B0D-44F7-A75A-B3C12650747F}"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60E02-FEAE-4684-A5AB-E7BD18942F15}" type="slidenum">
              <a:rPr lang="en-IN" smtClean="0"/>
              <a:t>‹#›</a:t>
            </a:fld>
            <a:endParaRPr lang="en-IN"/>
          </a:p>
        </p:txBody>
      </p:sp>
    </p:spTree>
    <p:extLst>
      <p:ext uri="{BB962C8B-B14F-4D97-AF65-F5344CB8AC3E}">
        <p14:creationId xmlns:p14="http://schemas.microsoft.com/office/powerpoint/2010/main" val="214345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ADBC27-6B0D-44F7-A75A-B3C12650747F}" type="datetimeFigureOut">
              <a:rPr lang="en-IN" smtClean="0"/>
              <a:t>12-09-2020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260E02-FEAE-4684-A5AB-E7BD18942F15}" type="slidenum">
              <a:rPr lang="en-IN" smtClean="0"/>
              <a:t>‹#›</a:t>
            </a:fld>
            <a:endParaRPr lang="en-IN"/>
          </a:p>
        </p:txBody>
      </p:sp>
    </p:spTree>
    <p:extLst>
      <p:ext uri="{BB962C8B-B14F-4D97-AF65-F5344CB8AC3E}">
        <p14:creationId xmlns:p14="http://schemas.microsoft.com/office/powerpoint/2010/main" val="1426694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ADBC27-6B0D-44F7-A75A-B3C12650747F}" type="datetimeFigureOut">
              <a:rPr lang="en-IN" smtClean="0"/>
              <a:t>12-09-2020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260E02-FEAE-4684-A5AB-E7BD18942F15}" type="slidenum">
              <a:rPr lang="en-IN" smtClean="0"/>
              <a:t>‹#›</a:t>
            </a:fld>
            <a:endParaRPr lang="en-IN"/>
          </a:p>
        </p:txBody>
      </p:sp>
    </p:spTree>
    <p:extLst>
      <p:ext uri="{BB962C8B-B14F-4D97-AF65-F5344CB8AC3E}">
        <p14:creationId xmlns:p14="http://schemas.microsoft.com/office/powerpoint/2010/main" val="1843336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ADBC27-6B0D-44F7-A75A-B3C12650747F}" type="datetimeFigureOut">
              <a:rPr lang="en-IN" smtClean="0"/>
              <a:t>12-09-2020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260E02-FEAE-4684-A5AB-E7BD18942F15}" type="slidenum">
              <a:rPr lang="en-IN" smtClean="0"/>
              <a:t>‹#›</a:t>
            </a:fld>
            <a:endParaRPr lang="en-IN"/>
          </a:p>
        </p:txBody>
      </p:sp>
    </p:spTree>
    <p:extLst>
      <p:ext uri="{BB962C8B-B14F-4D97-AF65-F5344CB8AC3E}">
        <p14:creationId xmlns:p14="http://schemas.microsoft.com/office/powerpoint/2010/main" val="368866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ADBC27-6B0D-44F7-A75A-B3C12650747F}"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60E02-FEAE-4684-A5AB-E7BD18942F15}" type="slidenum">
              <a:rPr lang="en-IN" smtClean="0"/>
              <a:t>‹#›</a:t>
            </a:fld>
            <a:endParaRPr lang="en-IN"/>
          </a:p>
        </p:txBody>
      </p:sp>
    </p:spTree>
    <p:extLst>
      <p:ext uri="{BB962C8B-B14F-4D97-AF65-F5344CB8AC3E}">
        <p14:creationId xmlns:p14="http://schemas.microsoft.com/office/powerpoint/2010/main" val="48372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ADBC27-6B0D-44F7-A75A-B3C12650747F}"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60E02-FEAE-4684-A5AB-E7BD18942F15}" type="slidenum">
              <a:rPr lang="en-IN" smtClean="0"/>
              <a:t>‹#›</a:t>
            </a:fld>
            <a:endParaRPr lang="en-IN"/>
          </a:p>
        </p:txBody>
      </p:sp>
    </p:spTree>
    <p:extLst>
      <p:ext uri="{BB962C8B-B14F-4D97-AF65-F5344CB8AC3E}">
        <p14:creationId xmlns:p14="http://schemas.microsoft.com/office/powerpoint/2010/main" val="107185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50000"/>
                <a:lumOff val="50000"/>
              </a:schemeClr>
            </a:gs>
            <a:gs pos="62000">
              <a:schemeClr val="bg1">
                <a:lumMod val="85000"/>
                <a:lumOff val="15000"/>
              </a:schemeClr>
            </a:gs>
            <a:gs pos="85000">
              <a:schemeClr val="bg1">
                <a:lumMod val="95000"/>
                <a:lumOff val="5000"/>
              </a:schemeClr>
            </a:gs>
            <a:gs pos="99000">
              <a:schemeClr val="bg1">
                <a:lumMod val="75000"/>
                <a:lumOff val="25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DBC27-6B0D-44F7-A75A-B3C12650747F}" type="datetimeFigureOut">
              <a:rPr lang="en-IN" smtClean="0"/>
              <a:t>12-09-2020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60E02-FEAE-4684-A5AB-E7BD18942F15}" type="slidenum">
              <a:rPr lang="en-IN" smtClean="0"/>
              <a:t>‹#›</a:t>
            </a:fld>
            <a:endParaRPr lang="en-IN"/>
          </a:p>
        </p:txBody>
      </p:sp>
    </p:spTree>
    <p:extLst>
      <p:ext uri="{BB962C8B-B14F-4D97-AF65-F5344CB8AC3E}">
        <p14:creationId xmlns:p14="http://schemas.microsoft.com/office/powerpoint/2010/main" val="36298925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506" y="2535119"/>
            <a:ext cx="8501418" cy="1325563"/>
          </a:xfrm>
        </p:spPr>
        <p:txBody>
          <a:bodyPr>
            <a:normAutofit/>
          </a:bodyPr>
          <a:lstStyle/>
          <a:p>
            <a:r>
              <a:rPr lang="en-US" dirty="0" smtClean="0">
                <a:latin typeface="Haettenschweiler" panose="020B0706040902060204" pitchFamily="34" charset="0"/>
              </a:rPr>
              <a:t>Introduction to Rest APIs using Python and Flask</a:t>
            </a:r>
            <a:endParaRPr lang="en-IN" dirty="0">
              <a:latin typeface="Haettenschweiler" panose="020B0706040902060204" pitchFamily="34" charset="0"/>
            </a:endParaRPr>
          </a:p>
        </p:txBody>
      </p:sp>
      <p:sp>
        <p:nvSpPr>
          <p:cNvPr id="3" name="TextBox 2"/>
          <p:cNvSpPr txBox="1"/>
          <p:nvPr/>
        </p:nvSpPr>
        <p:spPr>
          <a:xfrm>
            <a:off x="4844388" y="2545402"/>
            <a:ext cx="2415653" cy="369332"/>
          </a:xfrm>
          <a:prstGeom prst="rect">
            <a:avLst/>
          </a:prstGeom>
          <a:noFill/>
        </p:spPr>
        <p:txBody>
          <a:bodyPr wrap="square" rtlCol="0">
            <a:spAutoFit/>
          </a:bodyPr>
          <a:lstStyle/>
          <a:p>
            <a:r>
              <a:rPr lang="en-US" b="1" dirty="0" smtClean="0"/>
              <a:t>DataEthics4All presents</a:t>
            </a:r>
            <a:endParaRPr lang="en-IN" b="1" dirty="0"/>
          </a:p>
        </p:txBody>
      </p:sp>
      <p:sp>
        <p:nvSpPr>
          <p:cNvPr id="4" name="TextBox 3"/>
          <p:cNvSpPr txBox="1"/>
          <p:nvPr/>
        </p:nvSpPr>
        <p:spPr>
          <a:xfrm>
            <a:off x="4248947" y="3630296"/>
            <a:ext cx="3606534" cy="923330"/>
          </a:xfrm>
          <a:prstGeom prst="rect">
            <a:avLst/>
          </a:prstGeom>
          <a:noFill/>
        </p:spPr>
        <p:txBody>
          <a:bodyPr wrap="square" rtlCol="0">
            <a:spAutoFit/>
          </a:bodyPr>
          <a:lstStyle/>
          <a:p>
            <a:pPr algn="ctr"/>
            <a:r>
              <a:rPr lang="en-US" b="1" dirty="0" smtClean="0"/>
              <a:t>by</a:t>
            </a:r>
            <a:endParaRPr lang="en-IN" b="1" dirty="0" smtClean="0"/>
          </a:p>
          <a:p>
            <a:pPr algn="ctr"/>
            <a:r>
              <a:rPr lang="en-US" b="1" dirty="0" smtClean="0"/>
              <a:t>Harshit Saraswat</a:t>
            </a:r>
          </a:p>
          <a:p>
            <a:pPr algn="ctr"/>
            <a:r>
              <a:rPr lang="en-US" b="1" dirty="0" smtClean="0"/>
              <a:t>(Mentor @ Ethics4NGAI Hackathon)</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69" y="197134"/>
            <a:ext cx="1235882" cy="1235882"/>
          </a:xfrm>
          <a:prstGeom prst="rect">
            <a:avLst/>
          </a:prstGeom>
        </p:spPr>
      </p:pic>
    </p:spTree>
    <p:extLst>
      <p:ext uri="{BB962C8B-B14F-4D97-AF65-F5344CB8AC3E}">
        <p14:creationId xmlns:p14="http://schemas.microsoft.com/office/powerpoint/2010/main" val="3740168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5457" y="343137"/>
            <a:ext cx="6606843" cy="1325563"/>
          </a:xfrm>
        </p:spPr>
        <p:txBody>
          <a:bodyPr>
            <a:noAutofit/>
          </a:bodyPr>
          <a:lstStyle/>
          <a:p>
            <a:pPr lvl="0"/>
            <a:r>
              <a:rPr lang="en-IN" dirty="0" smtClean="0">
                <a:latin typeface="Haettenschweiler" panose="020B0706040902060204" pitchFamily="34" charset="0"/>
              </a:rPr>
              <a:t>Flask. Why Flask? Flask vs Django.</a:t>
            </a:r>
            <a:endParaRPr lang="en-IN" dirty="0">
              <a:latin typeface="Haettenschweiler" panose="020B0706040902060204" pitchFamily="34" charset="0"/>
            </a:endParaRPr>
          </a:p>
        </p:txBody>
      </p:sp>
      <p:pic>
        <p:nvPicPr>
          <p:cNvPr id="2050" name="Picture 2" descr="Flask vs Django – An In-Depth Comparison"/>
          <p:cNvPicPr>
            <a:picLocks noChangeAspect="1" noChangeArrowheads="1"/>
          </p:cNvPicPr>
          <p:nvPr/>
        </p:nvPicPr>
        <p:blipFill rotWithShape="1">
          <a:blip r:embed="rId2">
            <a:extLst>
              <a:ext uri="{28A0092B-C50C-407E-A947-70E740481C1C}">
                <a14:useLocalDpi xmlns:a14="http://schemas.microsoft.com/office/drawing/2010/main" val="0"/>
              </a:ext>
            </a:extLst>
          </a:blip>
          <a:srcRect l="24135" t="29640" r="29299" b="24953"/>
          <a:stretch/>
        </p:blipFill>
        <p:spPr bwMode="auto">
          <a:xfrm>
            <a:off x="5910144" y="2388358"/>
            <a:ext cx="5677468" cy="30707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77922" y="3046568"/>
            <a:ext cx="4026089" cy="1754326"/>
          </a:xfrm>
          <a:prstGeom prst="rect">
            <a:avLst/>
          </a:prstGeom>
          <a:noFill/>
        </p:spPr>
        <p:txBody>
          <a:bodyPr wrap="square" rtlCol="0">
            <a:spAutoFit/>
          </a:bodyPr>
          <a:lstStyle/>
          <a:p>
            <a:pPr marL="285750" indent="-285750">
              <a:buFont typeface="Arial" panose="020B0604020202020204" pitchFamily="34" charset="0"/>
              <a:buChar char="•"/>
            </a:pPr>
            <a:r>
              <a:rPr lang="en-IN" dirty="0" smtClean="0"/>
              <a:t>Simple API Development Framework for Python</a:t>
            </a:r>
          </a:p>
          <a:p>
            <a:pPr marL="285750" indent="-285750">
              <a:buFont typeface="Arial" panose="020B0604020202020204" pitchFamily="34" charset="0"/>
              <a:buChar char="•"/>
            </a:pPr>
            <a:r>
              <a:rPr lang="en-IN" dirty="0" smtClean="0"/>
              <a:t>Supports REST</a:t>
            </a:r>
          </a:p>
          <a:p>
            <a:pPr marL="285750" indent="-285750">
              <a:buFont typeface="Arial" panose="020B0604020202020204" pitchFamily="34" charset="0"/>
              <a:buChar char="•"/>
            </a:pPr>
            <a:r>
              <a:rPr lang="en-IN" dirty="0" smtClean="0"/>
              <a:t>Minimal Coding</a:t>
            </a:r>
          </a:p>
          <a:p>
            <a:pPr marL="285750" indent="-285750">
              <a:buFont typeface="Arial" panose="020B0604020202020204" pitchFamily="34" charset="0"/>
              <a:buChar char="•"/>
            </a:pPr>
            <a:r>
              <a:rPr lang="en-IN" dirty="0" smtClean="0"/>
              <a:t>Easy to Setup and Run</a:t>
            </a:r>
          </a:p>
          <a:p>
            <a:pPr marL="285750" indent="-285750">
              <a:buFont typeface="Arial" panose="020B0604020202020204" pitchFamily="34" charset="0"/>
              <a:buChar char="•"/>
            </a:pPr>
            <a:r>
              <a:rPr lang="en-IN" dirty="0" smtClean="0"/>
              <a:t>Debug Console</a:t>
            </a:r>
          </a:p>
        </p:txBody>
      </p:sp>
    </p:spTree>
    <p:extLst>
      <p:ext uri="{BB962C8B-B14F-4D97-AF65-F5344CB8AC3E}">
        <p14:creationId xmlns:p14="http://schemas.microsoft.com/office/powerpoint/2010/main" val="3058170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2019 Postman “State of the API” Report Reveals APIs Expanding Beyond  Developers | Business Wire"/>
          <p:cNvPicPr>
            <a:picLocks noChangeAspect="1" noChangeArrowheads="1"/>
          </p:cNvPicPr>
          <p:nvPr/>
        </p:nvPicPr>
        <p:blipFill rotWithShape="1">
          <a:blip r:embed="rId2">
            <a:extLst>
              <a:ext uri="{28A0092B-C50C-407E-A947-70E740481C1C}">
                <a14:useLocalDpi xmlns:a14="http://schemas.microsoft.com/office/drawing/2010/main" val="0"/>
              </a:ext>
            </a:extLst>
          </a:blip>
          <a:srcRect l="22052" r="22117"/>
          <a:stretch/>
        </p:blipFill>
        <p:spPr bwMode="auto">
          <a:xfrm>
            <a:off x="3753135" y="1558613"/>
            <a:ext cx="4339987" cy="3886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088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08729" y="2922564"/>
            <a:ext cx="1937982" cy="7623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latin typeface="Haettenschweiler" panose="020B0706040902060204" pitchFamily="34" charset="0"/>
              </a:rPr>
              <a:t>Let’s Code</a:t>
            </a:r>
            <a:endParaRPr lang="en-IN" dirty="0">
              <a:latin typeface="Haettenschweiler" panose="020B0706040902060204" pitchFamily="34" charset="0"/>
            </a:endParaRPr>
          </a:p>
        </p:txBody>
      </p:sp>
    </p:spTree>
    <p:extLst>
      <p:ext uri="{BB962C8B-B14F-4D97-AF65-F5344CB8AC3E}">
        <p14:creationId xmlns:p14="http://schemas.microsoft.com/office/powerpoint/2010/main" val="343088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066128" y="293664"/>
            <a:ext cx="4866791" cy="7623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latin typeface="Haettenschweiler" panose="020B0706040902060204" pitchFamily="34" charset="0"/>
              </a:rPr>
              <a:t>HTTPS and SSL in Flask APIs</a:t>
            </a:r>
            <a:endParaRPr lang="en-IN" dirty="0">
              <a:latin typeface="Haettenschweiler" panose="020B0706040902060204" pitchFamily="34" charset="0"/>
            </a:endParaRPr>
          </a:p>
        </p:txBody>
      </p:sp>
      <p:sp>
        <p:nvSpPr>
          <p:cNvPr id="3" name="TextBox 2"/>
          <p:cNvSpPr txBox="1"/>
          <p:nvPr/>
        </p:nvSpPr>
        <p:spPr>
          <a:xfrm>
            <a:off x="1417320" y="2583180"/>
            <a:ext cx="8732520" cy="1015663"/>
          </a:xfrm>
          <a:prstGeom prst="rect">
            <a:avLst/>
          </a:prstGeom>
          <a:noFill/>
        </p:spPr>
        <p:txBody>
          <a:bodyPr wrap="square" rtlCol="0">
            <a:spAutoFit/>
          </a:bodyPr>
          <a:lstStyle/>
          <a:p>
            <a:pPr marL="342900" indent="-342900">
              <a:buAutoNum type="arabicPeriod"/>
            </a:pPr>
            <a:r>
              <a:rPr lang="en-IN" dirty="0" smtClean="0"/>
              <a:t>Install </a:t>
            </a:r>
            <a:r>
              <a:rPr lang="en-IN" dirty="0" err="1" smtClean="0"/>
              <a:t>OpenSSL</a:t>
            </a:r>
            <a:endParaRPr lang="en-IN" dirty="0" smtClean="0"/>
          </a:p>
          <a:p>
            <a:pPr marL="342900" indent="-342900">
              <a:buAutoNum type="arabicPeriod"/>
            </a:pPr>
            <a:r>
              <a:rPr lang="en-IN" dirty="0" smtClean="0"/>
              <a:t>Run the following command</a:t>
            </a:r>
          </a:p>
          <a:p>
            <a:pPr lvl="0"/>
            <a:r>
              <a:rPr lang="en-US" dirty="0" err="1">
                <a:latin typeface="Menlo"/>
              </a:rPr>
              <a:t>req</a:t>
            </a:r>
            <a:r>
              <a:rPr lang="en-US" dirty="0">
                <a:latin typeface="Menlo"/>
              </a:rPr>
              <a:t> -x509 -</a:t>
            </a:r>
            <a:r>
              <a:rPr lang="en-US" dirty="0" err="1">
                <a:latin typeface="Menlo"/>
              </a:rPr>
              <a:t>newkey</a:t>
            </a:r>
            <a:r>
              <a:rPr lang="en-US" dirty="0">
                <a:latin typeface="Menlo"/>
              </a:rPr>
              <a:t> rsa:4096 -nodes -out </a:t>
            </a:r>
            <a:r>
              <a:rPr lang="en-US" dirty="0" err="1">
                <a:latin typeface="Menlo"/>
              </a:rPr>
              <a:t>cert.pem</a:t>
            </a:r>
            <a:r>
              <a:rPr lang="en-US" dirty="0">
                <a:latin typeface="Menlo"/>
              </a:rPr>
              <a:t> -</a:t>
            </a:r>
            <a:r>
              <a:rPr lang="en-US" dirty="0" err="1">
                <a:latin typeface="Menlo"/>
              </a:rPr>
              <a:t>keyout</a:t>
            </a:r>
            <a:r>
              <a:rPr lang="en-US" dirty="0">
                <a:latin typeface="Menlo"/>
              </a:rPr>
              <a:t> </a:t>
            </a:r>
            <a:r>
              <a:rPr lang="en-US" dirty="0" err="1">
                <a:latin typeface="Menlo"/>
              </a:rPr>
              <a:t>key.pem</a:t>
            </a:r>
            <a:r>
              <a:rPr lang="en-US" dirty="0">
                <a:latin typeface="Menlo"/>
              </a:rPr>
              <a:t> -days 365</a:t>
            </a:r>
            <a:r>
              <a:rPr lang="en-US" sz="2400" dirty="0"/>
              <a:t> </a:t>
            </a:r>
            <a:endParaRPr lang="en-US" sz="4000" dirty="0">
              <a:latin typeface="Arial" panose="020B0604020202020204" pitchFamily="34" charset="0"/>
            </a:endParaRPr>
          </a:p>
        </p:txBody>
      </p:sp>
    </p:spTree>
    <p:extLst>
      <p:ext uri="{BB962C8B-B14F-4D97-AF65-F5344CB8AC3E}">
        <p14:creationId xmlns:p14="http://schemas.microsoft.com/office/powerpoint/2010/main" val="3371194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77740" y="293664"/>
            <a:ext cx="7155179" cy="7623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latin typeface="Haettenschweiler" panose="020B0706040902060204" pitchFamily="34" charset="0"/>
              </a:rPr>
              <a:t>Interacting with Flask APIs in Android Apps and Websites/Web Apps</a:t>
            </a:r>
            <a:endParaRPr lang="en-IN" dirty="0">
              <a:latin typeface="Haettenschweiler" panose="020B0706040902060204" pitchFamily="34" charset="0"/>
            </a:endParaRPr>
          </a:p>
        </p:txBody>
      </p:sp>
      <p:sp>
        <p:nvSpPr>
          <p:cNvPr id="4" name="TextBox 3"/>
          <p:cNvSpPr txBox="1"/>
          <p:nvPr/>
        </p:nvSpPr>
        <p:spPr>
          <a:xfrm>
            <a:off x="1310185" y="2674961"/>
            <a:ext cx="3684896" cy="2308324"/>
          </a:xfrm>
          <a:prstGeom prst="rect">
            <a:avLst/>
          </a:prstGeom>
          <a:noFill/>
        </p:spPr>
        <p:txBody>
          <a:bodyPr wrap="square" rtlCol="0">
            <a:spAutoFit/>
          </a:bodyPr>
          <a:lstStyle/>
          <a:p>
            <a:r>
              <a:rPr lang="en-IN" b="1" dirty="0" smtClean="0"/>
              <a:t>Android:</a:t>
            </a:r>
          </a:p>
          <a:p>
            <a:pPr marL="285750" indent="-285750">
              <a:buFont typeface="Arial" panose="020B0604020202020204" pitchFamily="34" charset="0"/>
              <a:buChar char="•"/>
            </a:pPr>
            <a:r>
              <a:rPr lang="en-IN" b="1" dirty="0" smtClean="0"/>
              <a:t>Retrofit</a:t>
            </a:r>
          </a:p>
          <a:p>
            <a:pPr marL="285750" indent="-285750">
              <a:buFont typeface="Arial" panose="020B0604020202020204" pitchFamily="34" charset="0"/>
              <a:buChar char="•"/>
            </a:pPr>
            <a:r>
              <a:rPr lang="en-IN" b="1" dirty="0" err="1" smtClean="0"/>
              <a:t>OKHttp</a:t>
            </a:r>
            <a:endParaRPr lang="en-IN" b="1" dirty="0" smtClean="0"/>
          </a:p>
          <a:p>
            <a:pPr marL="285750" indent="-285750">
              <a:buFont typeface="Arial" panose="020B0604020202020204" pitchFamily="34" charset="0"/>
              <a:buChar char="•"/>
            </a:pPr>
            <a:r>
              <a:rPr lang="en-IN" b="1" dirty="0" err="1" smtClean="0"/>
              <a:t>FastAndroidNetworking</a:t>
            </a:r>
            <a:r>
              <a:rPr lang="en-IN" b="1" dirty="0" smtClean="0"/>
              <a:t> (Recommended for First Timers)</a:t>
            </a:r>
          </a:p>
          <a:p>
            <a:endParaRPr lang="en-IN" b="1" dirty="0"/>
          </a:p>
          <a:p>
            <a:r>
              <a:rPr lang="en-IN" b="1" dirty="0"/>
              <a:t>https://github.com/amitshekhariitbhu/Fast-Android-Networking</a:t>
            </a:r>
          </a:p>
        </p:txBody>
      </p:sp>
      <p:sp>
        <p:nvSpPr>
          <p:cNvPr id="5" name="TextBox 4"/>
          <p:cNvSpPr txBox="1"/>
          <p:nvPr/>
        </p:nvSpPr>
        <p:spPr>
          <a:xfrm>
            <a:off x="7494895" y="2674961"/>
            <a:ext cx="3684896" cy="2585323"/>
          </a:xfrm>
          <a:prstGeom prst="rect">
            <a:avLst/>
          </a:prstGeom>
          <a:noFill/>
        </p:spPr>
        <p:txBody>
          <a:bodyPr wrap="square" rtlCol="0">
            <a:spAutoFit/>
          </a:bodyPr>
          <a:lstStyle/>
          <a:p>
            <a:r>
              <a:rPr lang="en-IN" b="1" dirty="0" smtClean="0"/>
              <a:t>Websites:</a:t>
            </a:r>
          </a:p>
          <a:p>
            <a:pPr marL="285750" indent="-285750">
              <a:buFont typeface="Arial" panose="020B0604020202020204" pitchFamily="34" charset="0"/>
              <a:buChar char="•"/>
            </a:pPr>
            <a:r>
              <a:rPr lang="en-IN" b="1" dirty="0" err="1" smtClean="0"/>
              <a:t>XMLHTTPRequest</a:t>
            </a:r>
            <a:r>
              <a:rPr lang="en-IN" b="1" dirty="0" smtClean="0"/>
              <a:t> (XHR)</a:t>
            </a:r>
          </a:p>
          <a:p>
            <a:pPr marL="285750" indent="-285750">
              <a:buFont typeface="Arial" panose="020B0604020202020204" pitchFamily="34" charset="0"/>
              <a:buChar char="•"/>
            </a:pPr>
            <a:r>
              <a:rPr lang="en-IN" b="1" dirty="0" smtClean="0"/>
              <a:t>AJAX</a:t>
            </a:r>
          </a:p>
          <a:p>
            <a:pPr marL="285750" indent="-285750">
              <a:buFont typeface="Arial" panose="020B0604020202020204" pitchFamily="34" charset="0"/>
              <a:buChar char="•"/>
            </a:pPr>
            <a:r>
              <a:rPr lang="en-IN" b="1" dirty="0" err="1" smtClean="0"/>
              <a:t>FetchAPI</a:t>
            </a:r>
            <a:r>
              <a:rPr lang="en-IN" b="1" dirty="0" smtClean="0"/>
              <a:t> (Recommended as new and easy)</a:t>
            </a:r>
          </a:p>
          <a:p>
            <a:pPr marL="285750" indent="-285750">
              <a:buFont typeface="Arial" panose="020B0604020202020204" pitchFamily="34" charset="0"/>
              <a:buChar char="•"/>
            </a:pPr>
            <a:endParaRPr lang="en-IN" b="1" dirty="0"/>
          </a:p>
          <a:p>
            <a:r>
              <a:rPr lang="en-IN" b="1" dirty="0"/>
              <a:t>https://developer.mozilla.org/en-US/docs/Web/API/Fetch_API/Using_Fetch</a:t>
            </a:r>
          </a:p>
        </p:txBody>
      </p:sp>
    </p:spTree>
    <p:extLst>
      <p:ext uri="{BB962C8B-B14F-4D97-AF65-F5344CB8AC3E}">
        <p14:creationId xmlns:p14="http://schemas.microsoft.com/office/powerpoint/2010/main" val="119507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40991" y="293664"/>
            <a:ext cx="6391928" cy="7623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latin typeface="Haettenschweiler" panose="020B0706040902060204" pitchFamily="34" charset="0"/>
              </a:rPr>
              <a:t>Recommendations for More Content</a:t>
            </a:r>
            <a:endParaRPr lang="en-IN" dirty="0">
              <a:latin typeface="Haettenschweiler" panose="020B0706040902060204" pitchFamily="34" charset="0"/>
            </a:endParaRPr>
          </a:p>
        </p:txBody>
      </p:sp>
      <p:grpSp>
        <p:nvGrpSpPr>
          <p:cNvPr id="7" name="Group 6"/>
          <p:cNvGrpSpPr/>
          <p:nvPr/>
        </p:nvGrpSpPr>
        <p:grpSpPr>
          <a:xfrm>
            <a:off x="5241992" y="1681518"/>
            <a:ext cx="5692253" cy="4353529"/>
            <a:chOff x="1145274" y="1599631"/>
            <a:chExt cx="5692253" cy="4353529"/>
          </a:xfrm>
        </p:grpSpPr>
        <p:sp>
          <p:nvSpPr>
            <p:cNvPr id="5" name="TextBox 4"/>
            <p:cNvSpPr txBox="1"/>
            <p:nvPr/>
          </p:nvSpPr>
          <p:spPr>
            <a:xfrm>
              <a:off x="3152631" y="1873776"/>
              <a:ext cx="3684896" cy="1200329"/>
            </a:xfrm>
            <a:prstGeom prst="rect">
              <a:avLst/>
            </a:prstGeom>
            <a:noFill/>
          </p:spPr>
          <p:txBody>
            <a:bodyPr wrap="square" rtlCol="0">
              <a:spAutoFit/>
            </a:bodyPr>
            <a:lstStyle/>
            <a:p>
              <a:r>
                <a:rPr lang="en-IN" b="1" dirty="0" smtClean="0"/>
                <a:t>Pretty Printed</a:t>
              </a:r>
            </a:p>
            <a:p>
              <a:r>
                <a:rPr lang="en-IN" b="1" dirty="0" err="1" smtClean="0"/>
                <a:t>Youtube</a:t>
              </a:r>
              <a:r>
                <a:rPr lang="en-IN" b="1" dirty="0"/>
                <a:t> Link: </a:t>
              </a:r>
              <a:r>
                <a:rPr lang="en-IN" b="1" dirty="0" smtClean="0"/>
                <a:t> https</a:t>
              </a:r>
              <a:r>
                <a:rPr lang="en-IN" b="1" dirty="0"/>
                <a:t>://www.youtube.com/c/PrettyPrintedTutorials</a:t>
              </a:r>
            </a:p>
          </p:txBody>
        </p:sp>
        <p:sp>
          <p:nvSpPr>
            <p:cNvPr id="6" name="TextBox 5"/>
            <p:cNvSpPr txBox="1"/>
            <p:nvPr/>
          </p:nvSpPr>
          <p:spPr>
            <a:xfrm>
              <a:off x="3152631" y="4492050"/>
              <a:ext cx="3684896" cy="1200329"/>
            </a:xfrm>
            <a:prstGeom prst="rect">
              <a:avLst/>
            </a:prstGeom>
            <a:noFill/>
          </p:spPr>
          <p:txBody>
            <a:bodyPr wrap="square" rtlCol="0">
              <a:spAutoFit/>
            </a:bodyPr>
            <a:lstStyle/>
            <a:p>
              <a:r>
                <a:rPr lang="en-IN" b="1" dirty="0" smtClean="0"/>
                <a:t>Corey Schafer</a:t>
              </a:r>
            </a:p>
            <a:p>
              <a:r>
                <a:rPr lang="en-IN" b="1" dirty="0" err="1" smtClean="0"/>
                <a:t>Youtube</a:t>
              </a:r>
              <a:r>
                <a:rPr lang="en-IN" b="1" dirty="0"/>
                <a:t> Link: https://www.youtube.com/c/Coreyms</a:t>
              </a:r>
            </a:p>
          </p:txBody>
        </p:sp>
        <p:pic>
          <p:nvPicPr>
            <p:cNvPr id="3074" name="Picture 2" descr="https://yt3.ggpht.com/a/AATXAJwV4FyJqjoWcvLIUFX8iDqcRzhPP7T_QMUQwdSL=s100-c-k-c0xffffffff-no-rj-m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274" y="1599631"/>
              <a:ext cx="1721892" cy="1721892"/>
            </a:xfrm>
            <a:prstGeom prst="ellipse">
              <a:avLst/>
            </a:prstGeom>
            <a:ln w="31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076" name="Picture 4" descr="https://yt3.ggpht.com/a/AATXAJxNLWZNUXOTpXHY9j8PvBdyZbGTkwbUznRvHtmH=s100-c-k-c0xffffffff-no-rj-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274" y="4231268"/>
              <a:ext cx="1721892" cy="1721892"/>
            </a:xfrm>
            <a:prstGeom prst="ellipse">
              <a:avLst/>
            </a:prstGeom>
            <a:ln w="3175"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pic>
        <p:nvPicPr>
          <p:cNvPr id="3080" name="Picture 8" descr="Youtube Free Icon of Visoeale Social M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978" y="2387842"/>
            <a:ext cx="2604340" cy="2604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337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91639" y="2941329"/>
            <a:ext cx="1431991" cy="7623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latin typeface="Haettenschweiler" panose="020B0706040902060204" pitchFamily="34" charset="0"/>
              </a:rPr>
              <a:t>Thanks</a:t>
            </a:r>
            <a:endParaRPr lang="en-IN" dirty="0">
              <a:latin typeface="Haettenschweiler" panose="020B0706040902060204" pitchFamily="34" charset="0"/>
            </a:endParaRPr>
          </a:p>
        </p:txBody>
      </p:sp>
    </p:spTree>
    <p:extLst>
      <p:ext uri="{BB962C8B-B14F-4D97-AF65-F5344CB8AC3E}">
        <p14:creationId xmlns:p14="http://schemas.microsoft.com/office/powerpoint/2010/main" val="598622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7300" y="98425"/>
            <a:ext cx="1930400" cy="1325563"/>
          </a:xfrm>
        </p:spPr>
        <p:txBody>
          <a:bodyPr/>
          <a:lstStyle/>
          <a:p>
            <a:r>
              <a:rPr lang="en-US" dirty="0" smtClean="0">
                <a:latin typeface="Haettenschweiler" panose="020B0706040902060204" pitchFamily="34" charset="0"/>
              </a:rPr>
              <a:t>About Me</a:t>
            </a:r>
            <a:endParaRPr lang="en-IN" dirty="0">
              <a:latin typeface="Haettenschweiler" panose="020B0706040902060204" pitchFamily="34" charset="0"/>
            </a:endParaRPr>
          </a:p>
        </p:txBody>
      </p:sp>
      <p:sp>
        <p:nvSpPr>
          <p:cNvPr id="3" name="TextBox 2"/>
          <p:cNvSpPr txBox="1"/>
          <p:nvPr/>
        </p:nvSpPr>
        <p:spPr>
          <a:xfrm>
            <a:off x="6235700" y="2273300"/>
            <a:ext cx="47879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Full Stack AI Developer at a startup based in India</a:t>
            </a:r>
          </a:p>
          <a:p>
            <a:pPr marL="285750" indent="-285750">
              <a:buFont typeface="Arial" panose="020B0604020202020204" pitchFamily="34" charset="0"/>
              <a:buChar char="•"/>
            </a:pPr>
            <a:r>
              <a:rPr lang="en-US" dirty="0" smtClean="0"/>
              <a:t>Computer Science Engineering Graduate</a:t>
            </a:r>
          </a:p>
          <a:p>
            <a:pPr marL="285750" indent="-285750">
              <a:buFont typeface="Arial" panose="020B0604020202020204" pitchFamily="34" charset="0"/>
              <a:buChar char="•"/>
            </a:pPr>
            <a:r>
              <a:rPr lang="en-US" dirty="0" smtClean="0"/>
              <a:t>Worked in technologies such as ML/DL/Computer Vision/NLP, Android App Development, Web Development</a:t>
            </a:r>
          </a:p>
          <a:p>
            <a:pPr marL="285750" indent="-285750">
              <a:buFont typeface="Arial" panose="020B0604020202020204" pitchFamily="34" charset="0"/>
              <a:buChar char="•"/>
            </a:pPr>
            <a:r>
              <a:rPr lang="en-US" dirty="0" smtClean="0"/>
              <a:t>Participated in numerous hackathons till now</a:t>
            </a:r>
          </a:p>
          <a:p>
            <a:pPr marL="285750" indent="-285750">
              <a:buFont typeface="Arial" panose="020B0604020202020204" pitchFamily="34" charset="0"/>
              <a:buChar char="•"/>
            </a:pPr>
            <a:r>
              <a:rPr lang="en-US" dirty="0" smtClean="0"/>
              <a:t>Mentored in a few hackathons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674862"/>
            <a:ext cx="3505200" cy="3505200"/>
          </a:xfrm>
          <a:prstGeom prst="rect">
            <a:avLst/>
          </a:prstGeom>
        </p:spPr>
      </p:pic>
    </p:spTree>
    <p:extLst>
      <p:ext uri="{BB962C8B-B14F-4D97-AF65-F5344CB8AC3E}">
        <p14:creationId xmlns:p14="http://schemas.microsoft.com/office/powerpoint/2010/main" val="63568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0" y="136525"/>
            <a:ext cx="3860800" cy="1325563"/>
          </a:xfrm>
        </p:spPr>
        <p:txBody>
          <a:bodyPr/>
          <a:lstStyle/>
          <a:p>
            <a:r>
              <a:rPr lang="en-US" dirty="0" smtClean="0">
                <a:latin typeface="Haettenschweiler" panose="020B0706040902060204" pitchFamily="34" charset="0"/>
              </a:rPr>
              <a:t>Why DataEthics4All?</a:t>
            </a:r>
            <a:endParaRPr lang="en-IN" dirty="0">
              <a:latin typeface="Haettenschweiler" panose="020B0706040902060204" pitchFamily="34" charset="0"/>
            </a:endParaRPr>
          </a:p>
        </p:txBody>
      </p:sp>
      <p:sp>
        <p:nvSpPr>
          <p:cNvPr id="3" name="TextBox 2"/>
          <p:cNvSpPr txBox="1"/>
          <p:nvPr/>
        </p:nvSpPr>
        <p:spPr>
          <a:xfrm>
            <a:off x="774700" y="2097088"/>
            <a:ext cx="108839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the recent years, the world of AI and Data has been improving rapidly.</a:t>
            </a:r>
          </a:p>
          <a:p>
            <a:pPr marL="285750" indent="-285750">
              <a:buFont typeface="Arial" panose="020B0604020202020204" pitchFamily="34" charset="0"/>
              <a:buChar char="•"/>
            </a:pPr>
            <a:r>
              <a:rPr lang="en-US" dirty="0" smtClean="0"/>
              <a:t>With technological advancement, we often tend to lose sight on the thin line of ethics wrt this field.</a:t>
            </a:r>
          </a:p>
          <a:p>
            <a:pPr marL="285750" indent="-285750">
              <a:buFont typeface="Arial" panose="020B0604020202020204" pitchFamily="34" charset="0"/>
              <a:buChar char="•"/>
            </a:pPr>
            <a:r>
              <a:rPr lang="en-US" dirty="0" smtClean="0"/>
              <a:t>In smaller developing countries with no strict data privacy laws, people aren’t aware of their data rights and how AI and data can harm them more than it’ll do good to them.</a:t>
            </a:r>
          </a:p>
          <a:p>
            <a:pPr marL="285750" indent="-285750">
              <a:buFont typeface="Arial" panose="020B0604020202020204" pitchFamily="34" charset="0"/>
              <a:buChar char="•"/>
            </a:pPr>
            <a:r>
              <a:rPr lang="en-US" dirty="0" smtClean="0"/>
              <a:t>DataEthics4All is an initiative to bring people from all around the world together to make them aware of the Data Ethics</a:t>
            </a:r>
          </a:p>
          <a:p>
            <a:pPr marL="285750" indent="-285750">
              <a:buFont typeface="Arial" panose="020B0604020202020204" pitchFamily="34" charset="0"/>
              <a:buChar char="•"/>
            </a:pPr>
            <a:r>
              <a:rPr lang="en-US" dirty="0" smtClean="0"/>
              <a:t>Strong and Diverse Community</a:t>
            </a:r>
          </a:p>
          <a:p>
            <a:pPr marL="285750" indent="-285750">
              <a:buFont typeface="Arial" panose="020B0604020202020204" pitchFamily="34" charset="0"/>
              <a:buChar char="•"/>
            </a:pPr>
            <a:r>
              <a:rPr lang="en-US" dirty="0" smtClean="0"/>
              <a:t>The main goal isn’t about creating the AI we need but the AI we deserve</a:t>
            </a:r>
            <a:endParaRPr lang="en-IN" dirty="0"/>
          </a:p>
        </p:txBody>
      </p:sp>
    </p:spTree>
    <p:extLst>
      <p:ext uri="{BB962C8B-B14F-4D97-AF65-F5344CB8AC3E}">
        <p14:creationId xmlns:p14="http://schemas.microsoft.com/office/powerpoint/2010/main" val="2201539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8300" y="111125"/>
            <a:ext cx="1524000" cy="1325563"/>
          </a:xfrm>
        </p:spPr>
        <p:txBody>
          <a:bodyPr/>
          <a:lstStyle/>
          <a:p>
            <a:r>
              <a:rPr lang="en-US" dirty="0" smtClean="0">
                <a:latin typeface="Haettenschweiler" panose="020B0706040902060204" pitchFamily="34" charset="0"/>
              </a:rPr>
              <a:t>Agenda</a:t>
            </a:r>
            <a:endParaRPr lang="en-IN" dirty="0"/>
          </a:p>
        </p:txBody>
      </p:sp>
      <p:sp>
        <p:nvSpPr>
          <p:cNvPr id="3" name="TextBox 2"/>
          <p:cNvSpPr txBox="1"/>
          <p:nvPr/>
        </p:nvSpPr>
        <p:spPr>
          <a:xfrm>
            <a:off x="1574800" y="1001396"/>
            <a:ext cx="9271000" cy="5632311"/>
          </a:xfrm>
          <a:prstGeom prst="rect">
            <a:avLst/>
          </a:prstGeom>
          <a:noFill/>
        </p:spPr>
        <p:txBody>
          <a:bodyPr wrap="square" rtlCol="0">
            <a:spAutoFit/>
          </a:bodyPr>
          <a:lstStyle/>
          <a:p>
            <a:pPr marL="342900" lvl="0" indent="-342900">
              <a:buFont typeface="+mj-lt"/>
              <a:buAutoNum type="arabicPeriod"/>
            </a:pPr>
            <a:r>
              <a:rPr lang="en-US" dirty="0" smtClean="0"/>
              <a:t>Why this </a:t>
            </a:r>
            <a:r>
              <a:rPr lang="en-US" dirty="0" err="1" smtClean="0"/>
              <a:t>bootcamp</a:t>
            </a:r>
            <a:r>
              <a:rPr lang="en-US" dirty="0" smtClean="0"/>
              <a:t>?</a:t>
            </a:r>
            <a:endParaRPr lang="en-IN" dirty="0" smtClean="0"/>
          </a:p>
          <a:p>
            <a:pPr marL="342900" lvl="0" indent="-342900">
              <a:buFont typeface="+mj-lt"/>
              <a:buAutoNum type="arabicPeriod"/>
            </a:pPr>
            <a:r>
              <a:rPr lang="en-IN" dirty="0" smtClean="0"/>
              <a:t>App </a:t>
            </a:r>
            <a:r>
              <a:rPr lang="en-IN" dirty="0"/>
              <a:t>Examples</a:t>
            </a:r>
          </a:p>
          <a:p>
            <a:pPr marL="342900" lvl="0" indent="-342900">
              <a:buFont typeface="+mj-lt"/>
              <a:buAutoNum type="arabicPeriod"/>
            </a:pPr>
            <a:r>
              <a:rPr lang="en-IN" dirty="0"/>
              <a:t>What is an API? Why do we need an API?</a:t>
            </a:r>
          </a:p>
          <a:p>
            <a:pPr marL="342900" lvl="0" indent="-342900">
              <a:buFont typeface="+mj-lt"/>
              <a:buAutoNum type="arabicPeriod"/>
            </a:pPr>
            <a:r>
              <a:rPr lang="en-IN" dirty="0"/>
              <a:t>What is a RestAPI? How is it different from other APIs?</a:t>
            </a:r>
          </a:p>
          <a:p>
            <a:pPr marL="342900" lvl="0" indent="-342900">
              <a:buFont typeface="+mj-lt"/>
              <a:buAutoNum type="arabicPeriod"/>
            </a:pPr>
            <a:r>
              <a:rPr lang="en-IN" dirty="0"/>
              <a:t>Different Types of </a:t>
            </a:r>
            <a:r>
              <a:rPr lang="en-IN" dirty="0" err="1"/>
              <a:t>RestAPIs</a:t>
            </a:r>
            <a:r>
              <a:rPr lang="en-IN" dirty="0"/>
              <a:t>:- GET,POST,PUT,DELETE</a:t>
            </a:r>
          </a:p>
          <a:p>
            <a:pPr marL="342900" lvl="0" indent="-342900">
              <a:buFont typeface="+mj-lt"/>
              <a:buAutoNum type="arabicPeriod"/>
            </a:pPr>
            <a:r>
              <a:rPr lang="en-IN" dirty="0"/>
              <a:t>Flask. Why Flask in Python? Flask vs Django.</a:t>
            </a:r>
          </a:p>
          <a:p>
            <a:pPr marL="342900" lvl="0" indent="-342900">
              <a:buFont typeface="+mj-lt"/>
              <a:buAutoNum type="arabicPeriod"/>
            </a:pPr>
            <a:r>
              <a:rPr lang="en-IN" dirty="0"/>
              <a:t>Introduction to Postman and how to use it to test your APIs?</a:t>
            </a:r>
          </a:p>
          <a:p>
            <a:pPr marL="342900" lvl="0" indent="-342900">
              <a:buFont typeface="+mj-lt"/>
              <a:buAutoNum type="arabicPeriod"/>
            </a:pPr>
            <a:r>
              <a:rPr lang="en-IN" dirty="0"/>
              <a:t>Simple Flask App Initiation (Code Along)</a:t>
            </a:r>
          </a:p>
          <a:p>
            <a:pPr marL="342900" lvl="0" indent="-342900">
              <a:buFont typeface="+mj-lt"/>
              <a:buAutoNum type="arabicPeriod"/>
            </a:pPr>
            <a:r>
              <a:rPr lang="en-IN" dirty="0"/>
              <a:t>Simple GET Request with Flask (Code Along)</a:t>
            </a:r>
          </a:p>
          <a:p>
            <a:pPr marL="342900" lvl="0" indent="-342900">
              <a:buFont typeface="+mj-lt"/>
              <a:buAutoNum type="arabicPeriod"/>
            </a:pPr>
            <a:r>
              <a:rPr lang="en-IN" dirty="0"/>
              <a:t>Simple POST Request with Flask (Code Along)</a:t>
            </a:r>
          </a:p>
          <a:p>
            <a:pPr marL="342900" lvl="0" indent="-342900">
              <a:buFont typeface="+mj-lt"/>
              <a:buAutoNum type="arabicPeriod"/>
            </a:pPr>
            <a:r>
              <a:rPr lang="en-IN" dirty="0"/>
              <a:t>Working with Request Headers in Flask (Code Along)</a:t>
            </a:r>
          </a:p>
          <a:p>
            <a:pPr marL="342900" lvl="0" indent="-342900">
              <a:buFont typeface="+mj-lt"/>
              <a:buAutoNum type="arabicPeriod"/>
            </a:pPr>
            <a:r>
              <a:rPr lang="en-IN" dirty="0"/>
              <a:t>Working with Request Body(Form Data/ JSON) in Flask (Code Along)</a:t>
            </a:r>
          </a:p>
          <a:p>
            <a:pPr marL="342900" lvl="0" indent="-342900">
              <a:buFont typeface="+mj-lt"/>
              <a:buAutoNum type="arabicPeriod"/>
            </a:pPr>
            <a:r>
              <a:rPr lang="en-IN" dirty="0"/>
              <a:t>Working with Request Parameters/ URL Parameters in Flask (Code Along)</a:t>
            </a:r>
          </a:p>
          <a:p>
            <a:pPr marL="342900" lvl="0" indent="-342900">
              <a:buFont typeface="+mj-lt"/>
              <a:buAutoNum type="arabicPeriod"/>
            </a:pPr>
            <a:r>
              <a:rPr lang="en-IN" dirty="0"/>
              <a:t>Working with Files in Requests with Flask (Code Along</a:t>
            </a:r>
            <a:r>
              <a:rPr lang="en-IN" dirty="0" smtClean="0"/>
              <a:t>)</a:t>
            </a:r>
          </a:p>
          <a:p>
            <a:pPr marL="342900" indent="-342900">
              <a:buFont typeface="+mj-lt"/>
              <a:buAutoNum type="arabicPeriod"/>
            </a:pPr>
            <a:r>
              <a:rPr lang="en-IN" dirty="0"/>
              <a:t>Working With AI Models in </a:t>
            </a:r>
            <a:r>
              <a:rPr lang="en-IN" dirty="0" smtClean="0"/>
              <a:t>APIs</a:t>
            </a:r>
            <a:endParaRPr lang="en-IN" dirty="0"/>
          </a:p>
          <a:p>
            <a:pPr marL="342900" lvl="0" indent="-342900">
              <a:buFont typeface="+mj-lt"/>
              <a:buAutoNum type="arabicPeriod"/>
            </a:pPr>
            <a:r>
              <a:rPr lang="en-IN" dirty="0"/>
              <a:t>Using SSL/HTTPS for development/testing in Flask</a:t>
            </a:r>
          </a:p>
          <a:p>
            <a:pPr marL="342900" lvl="0" indent="-342900">
              <a:buFont typeface="+mj-lt"/>
              <a:buAutoNum type="arabicPeriod"/>
            </a:pPr>
            <a:r>
              <a:rPr lang="en-IN" dirty="0"/>
              <a:t>Interacting with Flask APIs in different devices (Quick Introduction on how to rapidly call APIs in Android Apps, Websites)</a:t>
            </a:r>
          </a:p>
          <a:p>
            <a:pPr marL="342900" lvl="0" indent="-342900">
              <a:buFont typeface="+mj-lt"/>
              <a:buAutoNum type="arabicPeriod"/>
            </a:pPr>
            <a:r>
              <a:rPr lang="en-IN" dirty="0"/>
              <a:t>Courses To Follow for In Depth Flask Tutorials (YouTube Channels and Playlists)</a:t>
            </a:r>
          </a:p>
          <a:p>
            <a:pPr marL="342900" lvl="0" indent="-342900">
              <a:buFont typeface="+mj-lt"/>
              <a:buAutoNum type="arabicPeriod"/>
            </a:pPr>
            <a:r>
              <a:rPr lang="en-IN" dirty="0" err="1"/>
              <a:t>QnA</a:t>
            </a:r>
            <a:endParaRPr lang="en-IN" dirty="0"/>
          </a:p>
        </p:txBody>
      </p:sp>
    </p:spTree>
    <p:extLst>
      <p:ext uri="{BB962C8B-B14F-4D97-AF65-F5344CB8AC3E}">
        <p14:creationId xmlns:p14="http://schemas.microsoft.com/office/powerpoint/2010/main" val="278361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0" y="111125"/>
            <a:ext cx="3924300" cy="1325563"/>
          </a:xfrm>
        </p:spPr>
        <p:txBody>
          <a:bodyPr>
            <a:normAutofit/>
          </a:bodyPr>
          <a:lstStyle/>
          <a:p>
            <a:r>
              <a:rPr lang="en-US" dirty="0" smtClean="0">
                <a:latin typeface="Haettenschweiler" panose="020B0706040902060204" pitchFamily="34" charset="0"/>
              </a:rPr>
              <a:t>Why this boot camp?</a:t>
            </a:r>
            <a:endParaRPr lang="en-IN" dirty="0"/>
          </a:p>
        </p:txBody>
      </p:sp>
      <p:sp>
        <p:nvSpPr>
          <p:cNvPr id="4" name="TextBox 3"/>
          <p:cNvSpPr txBox="1"/>
          <p:nvPr/>
        </p:nvSpPr>
        <p:spPr>
          <a:xfrm>
            <a:off x="3156992" y="1620648"/>
            <a:ext cx="6197600"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People value products more than just backend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Full Stack offers value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Helps your solutions to be accessible to the outside world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Hard to deploy large models on small devices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Reduces Dependency on Client Side Systems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Maintain Universal Code at one place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Prevent Reverse Engineering</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Not just a skill for this hack but for the future too</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34663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8800" y="111125"/>
            <a:ext cx="2603500" cy="1325563"/>
          </a:xfrm>
        </p:spPr>
        <p:txBody>
          <a:bodyPr>
            <a:normAutofit/>
          </a:bodyPr>
          <a:lstStyle/>
          <a:p>
            <a:r>
              <a:rPr lang="en-US" dirty="0" smtClean="0">
                <a:latin typeface="Haettenschweiler" panose="020B0706040902060204" pitchFamily="34" charset="0"/>
              </a:rPr>
              <a:t>App Examples</a:t>
            </a:r>
            <a:endParaRPr lang="en-IN" dirty="0"/>
          </a:p>
        </p:txBody>
      </p:sp>
      <p:pic>
        <p:nvPicPr>
          <p:cNvPr id="1026" name="Picture 2" descr="YouTube Banner Size &amp; YouTube Channel Art Size Guide | September 20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16010" y="5161642"/>
            <a:ext cx="3236290" cy="15469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azon Alexa: Amazon.in: Appstore for Androi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487" y="900906"/>
            <a:ext cx="1337128" cy="13371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cial Recognition Attendance System | Free Download | Fast Cust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4752" y="1417977"/>
            <a:ext cx="4410901" cy="34697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obile Surveillance Smart Traffic Solution Drives Urban Governance | OT  Systems | Rapid Deployment Security Solu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3841" y="1719262"/>
            <a:ext cx="3903834" cy="23193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ber - Request a ride on the App Stor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70" y="2785778"/>
            <a:ext cx="1554162" cy="15541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lea In NGT Against Amazon India &amp; Filpkart For Using Excessive Plastic  Packaging Material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221" y="4887685"/>
            <a:ext cx="3034771" cy="182086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ile:Facebook New Logo (2015).svg - Wikiped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9426" y="5140890"/>
            <a:ext cx="3486150"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83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0" y="111125"/>
            <a:ext cx="3822700" cy="1325563"/>
          </a:xfrm>
        </p:spPr>
        <p:txBody>
          <a:bodyPr>
            <a:normAutofit/>
          </a:bodyPr>
          <a:lstStyle/>
          <a:p>
            <a:r>
              <a:rPr lang="en-US" dirty="0" smtClean="0">
                <a:latin typeface="Haettenschweiler" panose="020B0706040902060204" pitchFamily="34" charset="0"/>
              </a:rPr>
              <a:t>What is an API?</a:t>
            </a:r>
            <a:br>
              <a:rPr lang="en-US" dirty="0" smtClean="0">
                <a:latin typeface="Haettenschweiler" panose="020B0706040902060204" pitchFamily="34" charset="0"/>
              </a:rPr>
            </a:br>
            <a:r>
              <a:rPr lang="en-US" dirty="0" smtClean="0">
                <a:latin typeface="Haettenschweiler" panose="020B0706040902060204" pitchFamily="34" charset="0"/>
              </a:rPr>
              <a:t>Why do we need it?</a:t>
            </a:r>
            <a:endParaRPr lang="en-IN" dirty="0"/>
          </a:p>
        </p:txBody>
      </p:sp>
      <p:sp>
        <p:nvSpPr>
          <p:cNvPr id="4" name="TextBox 3"/>
          <p:cNvSpPr txBox="1"/>
          <p:nvPr/>
        </p:nvSpPr>
        <p:spPr>
          <a:xfrm>
            <a:off x="1023582" y="2204375"/>
            <a:ext cx="10072048" cy="3416320"/>
          </a:xfrm>
          <a:prstGeom prst="rect">
            <a:avLst/>
          </a:prstGeom>
          <a:noFill/>
        </p:spPr>
        <p:txBody>
          <a:bodyPr wrap="square" rtlCol="0">
            <a:spAutoFit/>
          </a:bodyPr>
          <a:lstStyle/>
          <a:p>
            <a:r>
              <a:rPr lang="en-US" b="1" dirty="0" smtClean="0"/>
              <a:t>API:</a:t>
            </a:r>
          </a:p>
          <a:p>
            <a:r>
              <a:rPr lang="en-US" dirty="0"/>
              <a:t>Technically, API stands for </a:t>
            </a:r>
            <a:r>
              <a:rPr lang="en-US" b="1" dirty="0"/>
              <a:t>Application Programming </a:t>
            </a:r>
            <a:r>
              <a:rPr lang="en-US" b="1" dirty="0" smtClean="0"/>
              <a:t>Interface, </a:t>
            </a:r>
            <a:r>
              <a:rPr lang="en-US" dirty="0" smtClean="0"/>
              <a:t>which </a:t>
            </a:r>
            <a:r>
              <a:rPr lang="en-US" dirty="0"/>
              <a:t>is a software intermediary that allows two applications to talk to each other. Each time you use an app like Facebook, send an instant message, or check the weather on your phone, you’re using an API</a:t>
            </a:r>
            <a:r>
              <a:rPr lang="en-US" dirty="0" smtClean="0"/>
              <a:t>. </a:t>
            </a:r>
          </a:p>
          <a:p>
            <a:endParaRPr lang="en-US" dirty="0" smtClean="0"/>
          </a:p>
          <a:p>
            <a:r>
              <a:rPr lang="en-US" dirty="0" smtClean="0"/>
              <a:t>At </a:t>
            </a:r>
            <a:r>
              <a:rPr lang="en-US" dirty="0"/>
              <a:t>some point or another, most large companies have built APIs for their customers, or for internal use</a:t>
            </a:r>
            <a:r>
              <a:rPr lang="en-US" dirty="0" smtClean="0"/>
              <a:t>.</a:t>
            </a:r>
          </a:p>
          <a:p>
            <a:endParaRPr lang="en-US" b="1" dirty="0"/>
          </a:p>
          <a:p>
            <a:pPr fontAlgn="base"/>
            <a:r>
              <a:rPr lang="en-US" b="1" dirty="0"/>
              <a:t>APIs as a way to serve your </a:t>
            </a:r>
            <a:r>
              <a:rPr lang="en-US" b="1" dirty="0" smtClean="0"/>
              <a:t>customers</a:t>
            </a:r>
          </a:p>
          <a:p>
            <a:pPr fontAlgn="base"/>
            <a:endParaRPr lang="en-US" b="1" dirty="0"/>
          </a:p>
          <a:p>
            <a:pPr fontAlgn="base"/>
            <a:r>
              <a:rPr lang="en-US" b="1" dirty="0" smtClean="0"/>
              <a:t>Prevent Theft or Reverse Engineering</a:t>
            </a:r>
          </a:p>
          <a:p>
            <a:pPr fontAlgn="base"/>
            <a:endParaRPr lang="en-US" b="1" dirty="0"/>
          </a:p>
          <a:p>
            <a:pPr fontAlgn="base"/>
            <a:r>
              <a:rPr lang="en-US" b="1" dirty="0" smtClean="0"/>
              <a:t>Implement Data Sharing</a:t>
            </a:r>
            <a:endParaRPr lang="en-US" b="1" dirty="0"/>
          </a:p>
        </p:txBody>
      </p:sp>
    </p:spTree>
    <p:extLst>
      <p:ext uri="{BB962C8B-B14F-4D97-AF65-F5344CB8AC3E}">
        <p14:creationId xmlns:p14="http://schemas.microsoft.com/office/powerpoint/2010/main" val="2044175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5457" y="343137"/>
            <a:ext cx="6606843" cy="1325563"/>
          </a:xfrm>
        </p:spPr>
        <p:txBody>
          <a:bodyPr>
            <a:noAutofit/>
          </a:bodyPr>
          <a:lstStyle/>
          <a:p>
            <a:pPr lvl="0"/>
            <a:r>
              <a:rPr lang="en-IN" dirty="0">
                <a:latin typeface="Haettenschweiler" panose="020B0706040902060204" pitchFamily="34" charset="0"/>
              </a:rPr>
              <a:t>What is a </a:t>
            </a:r>
            <a:r>
              <a:rPr lang="en-IN" dirty="0" smtClean="0">
                <a:latin typeface="Haettenschweiler" panose="020B0706040902060204" pitchFamily="34" charset="0"/>
              </a:rPr>
              <a:t>RestAPI?</a:t>
            </a:r>
            <a:br>
              <a:rPr lang="en-IN" dirty="0" smtClean="0">
                <a:latin typeface="Haettenschweiler" panose="020B0706040902060204" pitchFamily="34" charset="0"/>
              </a:rPr>
            </a:br>
            <a:r>
              <a:rPr lang="en-IN" dirty="0" smtClean="0">
                <a:latin typeface="Haettenschweiler" panose="020B0706040902060204" pitchFamily="34" charset="0"/>
              </a:rPr>
              <a:t>How </a:t>
            </a:r>
            <a:r>
              <a:rPr lang="en-IN" dirty="0">
                <a:latin typeface="Haettenschweiler" panose="020B0706040902060204" pitchFamily="34" charset="0"/>
              </a:rPr>
              <a:t>is it different from other APIs?</a:t>
            </a:r>
          </a:p>
        </p:txBody>
      </p:sp>
      <p:sp>
        <p:nvSpPr>
          <p:cNvPr id="4" name="TextBox 3"/>
          <p:cNvSpPr txBox="1"/>
          <p:nvPr/>
        </p:nvSpPr>
        <p:spPr>
          <a:xfrm>
            <a:off x="2251881" y="1876829"/>
            <a:ext cx="7400119" cy="4247317"/>
          </a:xfrm>
          <a:prstGeom prst="rect">
            <a:avLst/>
          </a:prstGeom>
          <a:noFill/>
        </p:spPr>
        <p:txBody>
          <a:bodyPr wrap="square" rtlCol="0">
            <a:spAutoFit/>
          </a:bodyPr>
          <a:lstStyle/>
          <a:p>
            <a:r>
              <a:rPr lang="en-US" b="1" dirty="0" smtClean="0"/>
              <a:t>REST stands for </a:t>
            </a:r>
            <a:r>
              <a:rPr lang="en-IN" b="1" dirty="0"/>
              <a:t>Representational state </a:t>
            </a:r>
            <a:r>
              <a:rPr lang="en-IN" b="1" dirty="0" smtClean="0"/>
              <a:t>transfer. It’s an architecture.</a:t>
            </a:r>
          </a:p>
          <a:p>
            <a:endParaRPr lang="en-IN" dirty="0"/>
          </a:p>
          <a:p>
            <a:r>
              <a:rPr lang="en-IN" b="1" dirty="0" smtClean="0"/>
              <a:t>Guiding Principles:</a:t>
            </a:r>
          </a:p>
          <a:p>
            <a:pPr marL="342900" indent="-342900">
              <a:buFont typeface="+mj-lt"/>
              <a:buAutoNum type="arabicPeriod"/>
            </a:pPr>
            <a:r>
              <a:rPr lang="en-US" dirty="0" smtClean="0"/>
              <a:t>Client-Server</a:t>
            </a:r>
          </a:p>
          <a:p>
            <a:pPr marL="342900" indent="-342900">
              <a:buFont typeface="+mj-lt"/>
              <a:buAutoNum type="arabicPeriod"/>
            </a:pPr>
            <a:r>
              <a:rPr lang="en-US" dirty="0" smtClean="0"/>
              <a:t>Stateless</a:t>
            </a:r>
          </a:p>
          <a:p>
            <a:pPr marL="342900" indent="-342900">
              <a:buFont typeface="+mj-lt"/>
              <a:buAutoNum type="arabicPeriod"/>
            </a:pPr>
            <a:r>
              <a:rPr lang="en-US" dirty="0" smtClean="0"/>
              <a:t>Cacheable</a:t>
            </a:r>
          </a:p>
          <a:p>
            <a:pPr marL="342900" indent="-342900">
              <a:buFont typeface="+mj-lt"/>
              <a:buAutoNum type="arabicPeriod"/>
            </a:pPr>
            <a:r>
              <a:rPr lang="en-US" dirty="0" smtClean="0"/>
              <a:t>Uniform Interface</a:t>
            </a:r>
          </a:p>
          <a:p>
            <a:pPr marL="342900" indent="-342900">
              <a:buFont typeface="+mj-lt"/>
              <a:buAutoNum type="arabicPeriod"/>
            </a:pPr>
            <a:r>
              <a:rPr lang="en-US" dirty="0" smtClean="0"/>
              <a:t>Layered System</a:t>
            </a:r>
          </a:p>
          <a:p>
            <a:pPr marL="342900" indent="-342900">
              <a:buFont typeface="+mj-lt"/>
              <a:buAutoNum type="arabicPeriod"/>
            </a:pPr>
            <a:r>
              <a:rPr lang="en-US" dirty="0" smtClean="0"/>
              <a:t>Code on demand (optional)</a:t>
            </a:r>
          </a:p>
          <a:p>
            <a:pPr marL="285750" indent="-285750">
              <a:buFont typeface="Arial" panose="020B0604020202020204" pitchFamily="34" charset="0"/>
              <a:buChar char="•"/>
            </a:pPr>
            <a:endParaRPr lang="en-US" dirty="0" smtClean="0"/>
          </a:p>
          <a:p>
            <a:r>
              <a:rPr lang="en-US" b="1" dirty="0" smtClean="0"/>
              <a:t>Why REST?</a:t>
            </a:r>
            <a:endParaRPr lang="en-US" b="1" dirty="0"/>
          </a:p>
          <a:p>
            <a:pPr marL="285750" indent="-285750">
              <a:buFont typeface="Arial" panose="020B0604020202020204" pitchFamily="34" charset="0"/>
              <a:buChar char="•"/>
            </a:pPr>
            <a:r>
              <a:rPr lang="en-US" dirty="0" smtClean="0"/>
              <a:t>Client Server Separation</a:t>
            </a:r>
          </a:p>
          <a:p>
            <a:pPr marL="285750" indent="-285750">
              <a:buFont typeface="Arial" panose="020B0604020202020204" pitchFamily="34" charset="0"/>
              <a:buChar char="•"/>
            </a:pPr>
            <a:r>
              <a:rPr lang="en-US" dirty="0" smtClean="0"/>
              <a:t>Platform Independent</a:t>
            </a:r>
          </a:p>
          <a:p>
            <a:pPr marL="285750" indent="-285750">
              <a:buFont typeface="Arial" panose="020B0604020202020204" pitchFamily="34" charset="0"/>
              <a:buChar char="•"/>
            </a:pPr>
            <a:r>
              <a:rPr lang="en-US" dirty="0" smtClean="0"/>
              <a:t>Reliability, Scalability</a:t>
            </a:r>
          </a:p>
          <a:p>
            <a:pPr marL="285750" indent="-285750">
              <a:buFont typeface="Arial" panose="020B0604020202020204" pitchFamily="34" charset="0"/>
              <a:buChar char="•"/>
            </a:pPr>
            <a:r>
              <a:rPr lang="en-US" dirty="0" smtClean="0"/>
              <a:t>Integrate most kind of data</a:t>
            </a:r>
            <a:endParaRPr lang="en-IN" dirty="0"/>
          </a:p>
        </p:txBody>
      </p:sp>
    </p:spTree>
    <p:extLst>
      <p:ext uri="{BB962C8B-B14F-4D97-AF65-F5344CB8AC3E}">
        <p14:creationId xmlns:p14="http://schemas.microsoft.com/office/powerpoint/2010/main" val="1103626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5457" y="343137"/>
            <a:ext cx="6606843" cy="1325563"/>
          </a:xfrm>
        </p:spPr>
        <p:txBody>
          <a:bodyPr>
            <a:noAutofit/>
          </a:bodyPr>
          <a:lstStyle/>
          <a:p>
            <a:pPr lvl="0"/>
            <a:r>
              <a:rPr lang="en-IN" dirty="0">
                <a:latin typeface="Haettenschweiler" panose="020B0706040902060204" pitchFamily="34" charset="0"/>
              </a:rPr>
              <a:t>Different Types of </a:t>
            </a:r>
            <a:r>
              <a:rPr lang="en-IN" dirty="0" smtClean="0">
                <a:latin typeface="Haettenschweiler" panose="020B0706040902060204" pitchFamily="34" charset="0"/>
              </a:rPr>
              <a:t>Rest APIs</a:t>
            </a:r>
            <a:r>
              <a:rPr lang="en-IN" dirty="0">
                <a:latin typeface="Haettenschweiler" panose="020B0706040902060204" pitchFamily="34" charset="0"/>
              </a:rPr>
              <a:t>:- </a:t>
            </a:r>
            <a:r>
              <a:rPr lang="en-IN" dirty="0" smtClean="0">
                <a:latin typeface="Haettenschweiler" panose="020B0706040902060204" pitchFamily="34" charset="0"/>
              </a:rPr>
              <a:t/>
            </a:r>
            <a:br>
              <a:rPr lang="en-IN" dirty="0" smtClean="0">
                <a:latin typeface="Haettenschweiler" panose="020B0706040902060204" pitchFamily="34" charset="0"/>
              </a:rPr>
            </a:br>
            <a:r>
              <a:rPr lang="en-IN" dirty="0" smtClean="0">
                <a:latin typeface="Haettenschweiler" panose="020B0706040902060204" pitchFamily="34" charset="0"/>
              </a:rPr>
              <a:t>GET, POST, PUT, DELETE, Patch</a:t>
            </a:r>
            <a:endParaRPr lang="en-IN" dirty="0">
              <a:latin typeface="Haettenschweiler" panose="020B0706040902060204" pitchFamily="34" charset="0"/>
            </a:endParaRPr>
          </a:p>
        </p:txBody>
      </p:sp>
      <p:pic>
        <p:nvPicPr>
          <p:cNvPr id="102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68" y="4068960"/>
            <a:ext cx="5457825" cy="21336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148" t="5810" r="5546" b="8298"/>
          <a:stretch/>
        </p:blipFill>
        <p:spPr>
          <a:xfrm>
            <a:off x="5938102" y="3621825"/>
            <a:ext cx="6114198" cy="3027873"/>
          </a:xfrm>
          <a:prstGeom prst="rect">
            <a:avLst/>
          </a:prstGeom>
        </p:spPr>
      </p:pic>
      <p:sp>
        <p:nvSpPr>
          <p:cNvPr id="6" name="TextBox 5"/>
          <p:cNvSpPr txBox="1"/>
          <p:nvPr/>
        </p:nvSpPr>
        <p:spPr>
          <a:xfrm>
            <a:off x="210168" y="1768099"/>
            <a:ext cx="9171295" cy="1754326"/>
          </a:xfrm>
          <a:prstGeom prst="rect">
            <a:avLst/>
          </a:prstGeom>
          <a:noFill/>
        </p:spPr>
        <p:txBody>
          <a:bodyPr wrap="square" rtlCol="0">
            <a:spAutoFit/>
          </a:bodyPr>
          <a:lstStyle/>
          <a:p>
            <a:pPr lvl="0" eaLnBrk="0" fontAlgn="base" hangingPunct="0">
              <a:spcBef>
                <a:spcPct val="0"/>
              </a:spcBef>
              <a:spcAft>
                <a:spcPct val="0"/>
              </a:spcAft>
            </a:pPr>
            <a:endParaRPr lang="en-US" dirty="0"/>
          </a:p>
          <a:p>
            <a:pPr lvl="0" eaLnBrk="0" fontAlgn="base" hangingPunct="0">
              <a:spcBef>
                <a:spcPct val="0"/>
              </a:spcBef>
              <a:spcAft>
                <a:spcPct val="0"/>
              </a:spcAft>
              <a:buFontTx/>
              <a:buChar char="•"/>
            </a:pPr>
            <a:r>
              <a:rPr lang="en-US" b="1" dirty="0"/>
              <a:t>GET</a:t>
            </a:r>
            <a:r>
              <a:rPr lang="en-US" dirty="0"/>
              <a:t> - Used to fetch the specified resource</a:t>
            </a:r>
          </a:p>
          <a:p>
            <a:pPr lvl="0" eaLnBrk="0" fontAlgn="base" hangingPunct="0">
              <a:spcBef>
                <a:spcPct val="0"/>
              </a:spcBef>
              <a:spcAft>
                <a:spcPct val="0"/>
              </a:spcAft>
              <a:buFontTx/>
              <a:buChar char="•"/>
            </a:pPr>
            <a:r>
              <a:rPr lang="en-US" b="1" dirty="0"/>
              <a:t>POST</a:t>
            </a:r>
            <a:r>
              <a:rPr lang="en-US" dirty="0"/>
              <a:t> - Used to create new data at the specified resource</a:t>
            </a:r>
          </a:p>
          <a:p>
            <a:pPr lvl="0" eaLnBrk="0" fontAlgn="base" hangingPunct="0">
              <a:spcBef>
                <a:spcPct val="0"/>
              </a:spcBef>
              <a:spcAft>
                <a:spcPct val="0"/>
              </a:spcAft>
              <a:buFontTx/>
              <a:buChar char="•"/>
            </a:pPr>
            <a:r>
              <a:rPr lang="en-US" b="1" dirty="0"/>
              <a:t>PUT</a:t>
            </a:r>
            <a:r>
              <a:rPr lang="en-US" dirty="0"/>
              <a:t> - Used </a:t>
            </a:r>
            <a:r>
              <a:rPr lang="en-US" dirty="0" smtClean="0"/>
              <a:t>replace </a:t>
            </a:r>
            <a:r>
              <a:rPr lang="en-US" dirty="0"/>
              <a:t>existing data at the specified </a:t>
            </a:r>
            <a:r>
              <a:rPr lang="en-US" dirty="0" smtClean="0"/>
              <a:t>resource</a:t>
            </a:r>
            <a:endParaRPr lang="en-US" dirty="0"/>
          </a:p>
          <a:p>
            <a:pPr lvl="0" eaLnBrk="0" fontAlgn="base" hangingPunct="0">
              <a:spcBef>
                <a:spcPct val="0"/>
              </a:spcBef>
              <a:spcAft>
                <a:spcPct val="0"/>
              </a:spcAft>
              <a:buFontTx/>
              <a:buChar char="•"/>
            </a:pPr>
            <a:r>
              <a:rPr lang="en-US" b="1" dirty="0"/>
              <a:t>DELETE</a:t>
            </a:r>
            <a:r>
              <a:rPr lang="en-US" dirty="0"/>
              <a:t> - Used to delete existing data at the specified </a:t>
            </a:r>
            <a:r>
              <a:rPr lang="en-US" dirty="0" smtClean="0"/>
              <a:t>resource</a:t>
            </a:r>
            <a:endParaRPr lang="en-US" dirty="0"/>
          </a:p>
          <a:p>
            <a:pPr lvl="0" eaLnBrk="0" fontAlgn="base" hangingPunct="0">
              <a:spcBef>
                <a:spcPct val="0"/>
              </a:spcBef>
              <a:spcAft>
                <a:spcPct val="0"/>
              </a:spcAft>
              <a:buFontTx/>
              <a:buChar char="•"/>
            </a:pPr>
            <a:r>
              <a:rPr lang="en-US" b="1" dirty="0"/>
              <a:t>PATCH</a:t>
            </a:r>
            <a:r>
              <a:rPr lang="en-US" dirty="0"/>
              <a:t> - Used to </a:t>
            </a:r>
            <a:r>
              <a:rPr lang="en-US" dirty="0" smtClean="0"/>
              <a:t>update/modify </a:t>
            </a:r>
            <a:r>
              <a:rPr lang="en-US" dirty="0"/>
              <a:t>existing data at the specified </a:t>
            </a:r>
            <a:r>
              <a:rPr lang="en-US" dirty="0" smtClean="0"/>
              <a:t>resource</a:t>
            </a:r>
            <a:endParaRPr lang="en-US" dirty="0"/>
          </a:p>
        </p:txBody>
      </p:sp>
    </p:spTree>
    <p:extLst>
      <p:ext uri="{BB962C8B-B14F-4D97-AF65-F5344CB8AC3E}">
        <p14:creationId xmlns:p14="http://schemas.microsoft.com/office/powerpoint/2010/main" val="1707756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199</TotalTime>
  <Words>608</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Haettenschweiler</vt:lpstr>
      <vt:lpstr>Menlo</vt:lpstr>
      <vt:lpstr>Office Theme</vt:lpstr>
      <vt:lpstr>Introduction to Rest APIs using Python and Flask</vt:lpstr>
      <vt:lpstr>About Me</vt:lpstr>
      <vt:lpstr>Why DataEthics4All?</vt:lpstr>
      <vt:lpstr>Agenda</vt:lpstr>
      <vt:lpstr>Why this boot camp?</vt:lpstr>
      <vt:lpstr>App Examples</vt:lpstr>
      <vt:lpstr>What is an API? Why do we need it?</vt:lpstr>
      <vt:lpstr>What is a RestAPI? How is it different from other APIs?</vt:lpstr>
      <vt:lpstr>Different Types of Rest APIs:-  GET, POST, PUT, DELETE, Patch</vt:lpstr>
      <vt:lpstr>Flask. Why Flask? Flask vs Django.</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Rest APIs using Python and Flask</dc:title>
  <dc:creator>Microsoft account</dc:creator>
  <cp:lastModifiedBy>Microsoft account</cp:lastModifiedBy>
  <cp:revision>38</cp:revision>
  <dcterms:created xsi:type="dcterms:W3CDTF">2020-09-06T15:34:36Z</dcterms:created>
  <dcterms:modified xsi:type="dcterms:W3CDTF">2020-09-12T15:16:10Z</dcterms:modified>
</cp:coreProperties>
</file>