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5" r:id="rId5"/>
    <p:sldId id="260" r:id="rId6"/>
    <p:sldId id="261" r:id="rId7"/>
    <p:sldId id="262" r:id="rId8"/>
    <p:sldId id="266" r:id="rId9"/>
    <p:sldId id="267" r:id="rId10"/>
    <p:sldId id="263"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1D1197-1E8E-45D6-82ED-F619BF4EE4B0}" type="datetimeFigureOut">
              <a:rPr lang="en-US" smtClean="0"/>
              <a:pPr/>
              <a:t>3/25/2022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CF142A-3050-43F7-A7B3-BA6F77BF3F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CF142A-3050-43F7-A7B3-BA6F77BF3FD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31172F-DFBB-4077-918B-428300795E91}"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B4590-38BE-403F-BD38-31AC2714EC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31172F-DFBB-4077-918B-428300795E91}"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B4590-38BE-403F-BD38-31AC2714EC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31172F-DFBB-4077-918B-428300795E91}"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B4590-38BE-403F-BD38-31AC2714EC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31172F-DFBB-4077-918B-428300795E91}"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B4590-38BE-403F-BD38-31AC2714EC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1172F-DFBB-4077-918B-428300795E91}"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B4590-38BE-403F-BD38-31AC2714EC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31172F-DFBB-4077-918B-428300795E91}" type="datetimeFigureOut">
              <a:rPr lang="en-US" smtClean="0"/>
              <a:pPr/>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B4590-38BE-403F-BD38-31AC2714EC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31172F-DFBB-4077-918B-428300795E91}" type="datetimeFigureOut">
              <a:rPr lang="en-US" smtClean="0"/>
              <a:pPr/>
              <a:t>3/25/2022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B4590-38BE-403F-BD38-31AC2714EC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31172F-DFBB-4077-918B-428300795E91}" type="datetimeFigureOut">
              <a:rPr lang="en-US" smtClean="0"/>
              <a:pPr/>
              <a:t>3/25/2022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B4590-38BE-403F-BD38-31AC2714EC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1172F-DFBB-4077-918B-428300795E91}" type="datetimeFigureOut">
              <a:rPr lang="en-US" smtClean="0"/>
              <a:pPr/>
              <a:t>3/25/2022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B4590-38BE-403F-BD38-31AC2714EC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31172F-DFBB-4077-918B-428300795E91}" type="datetimeFigureOut">
              <a:rPr lang="en-US" smtClean="0"/>
              <a:pPr/>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B4590-38BE-403F-BD38-31AC2714EC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31172F-DFBB-4077-918B-428300795E91}" type="datetimeFigureOut">
              <a:rPr lang="en-US" smtClean="0"/>
              <a:pPr/>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B4590-38BE-403F-BD38-31AC2714EC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1172F-DFBB-4077-918B-428300795E91}" type="datetimeFigureOut">
              <a:rPr lang="en-US" smtClean="0"/>
              <a:pPr/>
              <a:t>3/25/2022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B4590-38BE-403F-BD38-31AC2714EC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214290"/>
            <a:ext cx="7772400" cy="1470025"/>
          </a:xfrm>
        </p:spPr>
        <p:txBody>
          <a:bodyPr>
            <a:normAutofit/>
          </a:bodyPr>
          <a:lstStyle/>
          <a:p>
            <a:r>
              <a:rPr lang="en-GB" dirty="0"/>
              <a:t>Q1:What is Python ,Name some of the features of Python </a:t>
            </a:r>
            <a:endParaRPr lang="en-US" dirty="0"/>
          </a:p>
        </p:txBody>
      </p:sp>
      <p:sp>
        <p:nvSpPr>
          <p:cNvPr id="11" name="Rectangle 10"/>
          <p:cNvSpPr/>
          <p:nvPr/>
        </p:nvSpPr>
        <p:spPr>
          <a:xfrm>
            <a:off x="571472" y="1785926"/>
            <a:ext cx="7871899" cy="4708981"/>
          </a:xfrm>
          <a:prstGeom prst="rect">
            <a:avLst/>
          </a:prstGeom>
        </p:spPr>
        <p:txBody>
          <a:bodyPr wrap="none">
            <a:spAutoFit/>
          </a:bodyPr>
          <a:lstStyle/>
          <a:p>
            <a:r>
              <a:rPr lang="en-US" b="1" dirty="0"/>
              <a:t>- </a:t>
            </a:r>
            <a:r>
              <a:rPr lang="en-US" sz="2000" dirty="0"/>
              <a:t>Python is a high level</a:t>
            </a:r>
            <a:r>
              <a:rPr lang="en-US" sz="2000" b="1" dirty="0"/>
              <a:t> </a:t>
            </a:r>
            <a:r>
              <a:rPr lang="en-US" sz="2000" dirty="0"/>
              <a:t>free</a:t>
            </a:r>
            <a:r>
              <a:rPr lang="en-US" sz="2000" b="1" dirty="0"/>
              <a:t> </a:t>
            </a:r>
            <a:r>
              <a:rPr lang="en-US" sz="2000" dirty="0"/>
              <a:t>open</a:t>
            </a:r>
            <a:r>
              <a:rPr lang="en-US" sz="2000" b="1" dirty="0"/>
              <a:t> </a:t>
            </a:r>
            <a:r>
              <a:rPr lang="en-US" sz="2000" dirty="0"/>
              <a:t>source </a:t>
            </a:r>
            <a:r>
              <a:rPr lang="en-GB" sz="2000" dirty="0"/>
              <a:t>programming</a:t>
            </a:r>
            <a:r>
              <a:rPr lang="en-GB" sz="2000" b="1" dirty="0"/>
              <a:t> </a:t>
            </a:r>
            <a:r>
              <a:rPr lang="en-GB" sz="2000" dirty="0"/>
              <a:t>language. </a:t>
            </a:r>
          </a:p>
          <a:p>
            <a:r>
              <a:rPr lang="en-GB" sz="2000" dirty="0"/>
              <a:t>  It supports object-oriented programming </a:t>
            </a:r>
            <a:r>
              <a:rPr lang="en-US" sz="2000" b="1" dirty="0"/>
              <a:t> </a:t>
            </a:r>
            <a:r>
              <a:rPr lang="en-GB" sz="2000" dirty="0"/>
              <a:t>as well as procedural oriented </a:t>
            </a:r>
          </a:p>
          <a:p>
            <a:r>
              <a:rPr lang="en-GB" sz="2000" dirty="0"/>
              <a:t>  programming.</a:t>
            </a:r>
          </a:p>
          <a:p>
            <a:endParaRPr lang="en-US" sz="2000" b="1" dirty="0"/>
          </a:p>
          <a:p>
            <a:r>
              <a:rPr lang="en-GB" sz="2000" b="1" dirty="0"/>
              <a:t>*</a:t>
            </a:r>
            <a:r>
              <a:rPr lang="en-US" sz="2000" dirty="0"/>
              <a:t>Features</a:t>
            </a:r>
            <a:r>
              <a:rPr lang="en-US" sz="2000" b="1" dirty="0"/>
              <a:t> </a:t>
            </a:r>
            <a:r>
              <a:rPr lang="en-US" sz="2000" dirty="0"/>
              <a:t>in</a:t>
            </a:r>
            <a:r>
              <a:rPr lang="en-US" sz="2000" b="1" dirty="0"/>
              <a:t> </a:t>
            </a:r>
            <a:r>
              <a:rPr lang="en-US" sz="2000" dirty="0"/>
              <a:t>Python</a:t>
            </a:r>
          </a:p>
          <a:p>
            <a:endParaRPr lang="en-GB" sz="2000" dirty="0"/>
          </a:p>
          <a:p>
            <a:r>
              <a:rPr lang="en-GB" sz="2000" dirty="0"/>
              <a:t>There are many features in Python</a:t>
            </a:r>
          </a:p>
          <a:p>
            <a:pPr marL="342900" indent="-342900">
              <a:buAutoNum type="arabicPeriod"/>
            </a:pPr>
            <a:r>
              <a:rPr lang="en-US" sz="2000" dirty="0"/>
              <a:t>Easy to code</a:t>
            </a:r>
          </a:p>
          <a:p>
            <a:pPr marL="342900" indent="-342900">
              <a:buAutoNum type="arabicPeriod"/>
            </a:pPr>
            <a:r>
              <a:rPr lang="en-GB" sz="2000" dirty="0"/>
              <a:t>Free and Open Source</a:t>
            </a:r>
          </a:p>
          <a:p>
            <a:pPr marL="342900" indent="-342900"/>
            <a:r>
              <a:rPr lang="en-US" sz="2000" dirty="0"/>
              <a:t>3.  Object-Oriented Language</a:t>
            </a:r>
          </a:p>
          <a:p>
            <a:pPr marL="342900" indent="-342900">
              <a:buAutoNum type="arabicPeriod" startAt="4"/>
            </a:pPr>
            <a:r>
              <a:rPr lang="en-US" sz="2000" dirty="0"/>
              <a:t>High-Level Language</a:t>
            </a:r>
          </a:p>
          <a:p>
            <a:pPr marL="342900" indent="-342900">
              <a:buAutoNum type="arabicPeriod" startAt="4"/>
            </a:pPr>
            <a:r>
              <a:rPr lang="en-US" sz="2000" dirty="0"/>
              <a:t>Python is Portable language</a:t>
            </a:r>
          </a:p>
          <a:p>
            <a:pPr marL="342900" indent="-342900">
              <a:buAutoNum type="arabicPeriod" startAt="4"/>
            </a:pPr>
            <a:r>
              <a:rPr lang="en-US" sz="2000" dirty="0"/>
              <a:t> Large Standard Library</a:t>
            </a:r>
          </a:p>
          <a:p>
            <a:pPr marL="342900" indent="-342900">
              <a:buAutoNum type="arabicPeriod" startAt="4"/>
            </a:pPr>
            <a:r>
              <a:rPr lang="en-US" sz="2000" dirty="0"/>
              <a:t>Dynamically Typed Language</a:t>
            </a:r>
            <a:endParaRPr lang="en-GB" sz="2000" dirty="0"/>
          </a:p>
          <a:p>
            <a:endParaRPr lang="en-GB"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1143000"/>
          </a:xfrm>
        </p:spPr>
        <p:txBody>
          <a:bodyPr>
            <a:normAutofit fontScale="90000"/>
          </a:bodyPr>
          <a:lstStyle/>
          <a:p>
            <a:r>
              <a:rPr lang="en-GB" dirty="0"/>
              <a:t>Q14:What is the purpose continue statement in python</a:t>
            </a:r>
            <a:endParaRPr lang="en-US" dirty="0"/>
          </a:p>
        </p:txBody>
      </p:sp>
      <p:sp>
        <p:nvSpPr>
          <p:cNvPr id="1026" name="Rectangle 2"/>
          <p:cNvSpPr>
            <a:spLocks noChangeArrowheads="1"/>
          </p:cNvSpPr>
          <p:nvPr/>
        </p:nvSpPr>
        <p:spPr bwMode="auto">
          <a:xfrm>
            <a:off x="431540" y="2204864"/>
            <a:ext cx="8280920" cy="3783059"/>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rgbClr val="273239"/>
                </a:solidFill>
                <a:effectLst/>
                <a:latin typeface="Calibri Light" pitchFamily="34" charset="0"/>
                <a:cs typeface="Calibri Light" pitchFamily="34" charset="0"/>
              </a:rPr>
              <a:t>Continue statement </a:t>
            </a:r>
            <a:r>
              <a:rPr kumimoji="0" lang="en-US" sz="2400" b="0" i="0" u="none" strike="noStrike" cap="none" normalizeH="0" baseline="0" dirty="0">
                <a:ln>
                  <a:noFill/>
                </a:ln>
                <a:solidFill>
                  <a:srgbClr val="273239"/>
                </a:solidFill>
                <a:effectLst/>
                <a:latin typeface="Calibri Light" pitchFamily="34" charset="0"/>
                <a:cs typeface="Calibri Light" pitchFamily="34" charset="0"/>
              </a:rPr>
              <a:t>is a loop control statement that forces to execute the next iteration of the loop while skipping the rest of the code inside the loop for the current iteration only i.e. when the continue statement is executed in the loop, the code inside the loop following the continue statement will be skipped for the current iteration and the next iteration of the loop will begin.</a:t>
            </a:r>
            <a:endParaRPr kumimoji="0" lang="en-US" sz="2400" b="0" i="0" u="none" strike="noStrike" cap="none" normalizeH="0" baseline="0" dirty="0">
              <a:ln>
                <a:noFill/>
              </a:ln>
              <a:solidFill>
                <a:schemeClr val="tx1"/>
              </a:solidFill>
              <a:effectLst/>
              <a:latin typeface="Calibri Light" pitchFamily="34" charset="0"/>
              <a:cs typeface="Calibri Light"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273239"/>
              </a:solidFill>
              <a:effectLst/>
              <a:latin typeface="Calibri Light" pitchFamily="34" charset="0"/>
              <a:cs typeface="Calibri Light"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400" b="1" dirty="0">
              <a:solidFill>
                <a:srgbClr val="273239"/>
              </a:solidFill>
              <a:latin typeface="Calibri Light" pitchFamily="34" charset="0"/>
              <a:cs typeface="Calibri Light"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a:ln>
                  <a:noFill/>
                </a:ln>
                <a:solidFill>
                  <a:srgbClr val="273239"/>
                </a:solidFill>
                <a:effectLst/>
                <a:latin typeface="Calibri Light" pitchFamily="34" charset="0"/>
                <a:cs typeface="Calibri Light" pitchFamily="34" charset="0"/>
              </a:rPr>
              <a:t>Syntax</a:t>
            </a:r>
            <a:r>
              <a:rPr kumimoji="0" lang="en-US" sz="2400" b="1" i="0" u="none" strike="noStrike" cap="none" normalizeH="0" baseline="0" dirty="0">
                <a:ln>
                  <a:noFill/>
                </a:ln>
                <a:solidFill>
                  <a:srgbClr val="273239"/>
                </a:solidFill>
                <a:effectLst/>
                <a:latin typeface="Calibri Light" pitchFamily="34" charset="0"/>
                <a:cs typeface="Calibri Light" pitchFamily="34" charset="0"/>
              </a:rPr>
              <a:t>:</a:t>
            </a:r>
            <a:r>
              <a:rPr kumimoji="0" lang="en-US" sz="2400" b="0" i="0" u="none" strike="noStrike" cap="none" normalizeH="0" baseline="0" dirty="0">
                <a:ln>
                  <a:noFill/>
                </a:ln>
                <a:solidFill>
                  <a:srgbClr val="273239"/>
                </a:solidFill>
                <a:effectLst/>
                <a:latin typeface="Calibri Light" pitchFamily="34" charset="0"/>
                <a:cs typeface="Calibri Light"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273239"/>
                </a:solidFill>
                <a:effectLst/>
                <a:latin typeface="Calibri Light" pitchFamily="34" charset="0"/>
                <a:cs typeface="Calibri Light" pitchFamily="34" charset="0"/>
              </a:rPr>
              <a:t>continue</a:t>
            </a:r>
            <a:r>
              <a:rPr kumimoji="0" lang="en-US" sz="2400" b="0" i="0" u="none" strike="noStrike" cap="none" normalizeH="0" baseline="0" dirty="0">
                <a:ln>
                  <a:noFill/>
                </a:ln>
                <a:solidFill>
                  <a:schemeClr val="tx1"/>
                </a:solidFill>
                <a:effectLst/>
                <a:latin typeface="Calibri Light" pitchFamily="34" charset="0"/>
                <a:cs typeface="Calibri Light"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AE96-5817-4300-82ED-07956671505E}"/>
              </a:ext>
            </a:extLst>
          </p:cNvPr>
          <p:cNvSpPr>
            <a:spLocks noGrp="1"/>
          </p:cNvSpPr>
          <p:nvPr>
            <p:ph type="title"/>
          </p:nvPr>
        </p:nvSpPr>
        <p:spPr>
          <a:xfrm>
            <a:off x="143508" y="260648"/>
            <a:ext cx="8856984" cy="1143000"/>
          </a:xfrm>
        </p:spPr>
        <p:txBody>
          <a:bodyPr>
            <a:noAutofit/>
          </a:bodyPr>
          <a:lstStyle/>
          <a:p>
            <a:r>
              <a:rPr lang="en-GB" sz="3600" dirty="0"/>
              <a:t>Q16:What are the tools that help to find bugs or perform static analysis?</a:t>
            </a:r>
            <a:endParaRPr lang="en-IN" sz="3600" dirty="0"/>
          </a:p>
        </p:txBody>
      </p:sp>
      <p:sp>
        <p:nvSpPr>
          <p:cNvPr id="4" name="TextBox 3">
            <a:extLst>
              <a:ext uri="{FF2B5EF4-FFF2-40B4-BE49-F238E27FC236}">
                <a16:creationId xmlns:a16="http://schemas.microsoft.com/office/drawing/2014/main" id="{BD1B1913-1357-4C53-B057-877F0AA0AE14}"/>
              </a:ext>
            </a:extLst>
          </p:cNvPr>
          <p:cNvSpPr txBox="1"/>
          <p:nvPr/>
        </p:nvSpPr>
        <p:spPr>
          <a:xfrm>
            <a:off x="683568" y="1435671"/>
            <a:ext cx="7344816" cy="4524315"/>
          </a:xfrm>
          <a:prstGeom prst="rect">
            <a:avLst/>
          </a:prstGeom>
          <a:noFill/>
        </p:spPr>
        <p:txBody>
          <a:bodyPr wrap="square">
            <a:spAutoFit/>
          </a:bodyPr>
          <a:lstStyle/>
          <a:p>
            <a:r>
              <a:rPr lang="en-IN" sz="2400" dirty="0"/>
              <a:t>-</a:t>
            </a:r>
            <a:r>
              <a:rPr lang="en-IN" sz="2400" dirty="0" err="1"/>
              <a:t>Pychecker</a:t>
            </a:r>
            <a:r>
              <a:rPr lang="en-IN" sz="2400" dirty="0"/>
              <a:t> and </a:t>
            </a:r>
            <a:r>
              <a:rPr lang="en-IN" sz="2400" dirty="0" err="1"/>
              <a:t>Pylint</a:t>
            </a:r>
            <a:r>
              <a:rPr lang="en-IN" sz="2400" dirty="0"/>
              <a:t> are the static analysis tools that help to find bugs in </a:t>
            </a:r>
            <a:r>
              <a:rPr lang="en-IN" sz="2400" dirty="0" err="1"/>
              <a:t>python.Pychecker</a:t>
            </a:r>
            <a:r>
              <a:rPr lang="en-IN" sz="2400" dirty="0"/>
              <a:t> is an opensource tool for static analysis that detects the bugs from source code and warns about the style and complexity of the bug.</a:t>
            </a:r>
          </a:p>
          <a:p>
            <a:r>
              <a:rPr lang="en-IN" sz="2400" dirty="0"/>
              <a:t>-</a:t>
            </a:r>
            <a:r>
              <a:rPr lang="en-IN" sz="2400" dirty="0" err="1"/>
              <a:t>Pylint</a:t>
            </a:r>
            <a:r>
              <a:rPr lang="en-IN" sz="2400" dirty="0"/>
              <a:t> is highly configurable and it acts like special programs to control warnings and errors, it is an extensive configuration file </a:t>
            </a:r>
            <a:r>
              <a:rPr lang="en-IN" sz="2400" dirty="0" err="1"/>
              <a:t>Pylint</a:t>
            </a:r>
            <a:r>
              <a:rPr lang="en-IN" sz="2400" dirty="0"/>
              <a:t> is also an opensource tool for static code analysis it looks for programming errors and is used for coding standard. </a:t>
            </a:r>
          </a:p>
          <a:p>
            <a:r>
              <a:rPr lang="en-IN" sz="2400" dirty="0"/>
              <a:t>it checks the length of each programming line. it checks the variable names according to the project style. </a:t>
            </a:r>
          </a:p>
        </p:txBody>
      </p:sp>
    </p:spTree>
    <p:extLst>
      <p:ext uri="{BB962C8B-B14F-4D97-AF65-F5344CB8AC3E}">
        <p14:creationId xmlns:p14="http://schemas.microsoft.com/office/powerpoint/2010/main" val="160910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CC89A5-0CF8-426A-B1B3-417AE56E6CF0}"/>
              </a:ext>
            </a:extLst>
          </p:cNvPr>
          <p:cNvSpPr txBox="1"/>
          <p:nvPr/>
        </p:nvSpPr>
        <p:spPr>
          <a:xfrm>
            <a:off x="467544" y="764704"/>
            <a:ext cx="8280920" cy="2308324"/>
          </a:xfrm>
          <a:prstGeom prst="rect">
            <a:avLst/>
          </a:prstGeom>
          <a:noFill/>
        </p:spPr>
        <p:txBody>
          <a:bodyPr wrap="square">
            <a:spAutoFit/>
          </a:bodyPr>
          <a:lstStyle/>
          <a:p>
            <a:r>
              <a:rPr lang="en-IN" sz="2400" dirty="0"/>
              <a:t>it can also be used as a standalone program, it also integrates with python IDEs such as </a:t>
            </a:r>
            <a:r>
              <a:rPr lang="en-IN" sz="2400" dirty="0" err="1"/>
              <a:t>Pycharm</a:t>
            </a:r>
            <a:r>
              <a:rPr lang="en-IN" sz="2400" dirty="0"/>
              <a:t>, Spyder, Eclipse, and </a:t>
            </a:r>
            <a:r>
              <a:rPr lang="en-IN" sz="2400" dirty="0" err="1"/>
              <a:t>JupyterPychecker</a:t>
            </a:r>
            <a:r>
              <a:rPr lang="en-IN" sz="2400" dirty="0"/>
              <a:t> can be simply installed by using pip package pip install </a:t>
            </a:r>
            <a:r>
              <a:rPr lang="en-IN" sz="2400" dirty="0" err="1"/>
              <a:t>Pychecker</a:t>
            </a:r>
            <a:r>
              <a:rPr lang="en-IN" sz="2400" dirty="0"/>
              <a:t> if suppose if you use python 3.6 version use upgrade pip install </a:t>
            </a:r>
            <a:r>
              <a:rPr lang="en-IN" sz="2400" dirty="0" err="1"/>
              <a:t>Pychecker</a:t>
            </a:r>
            <a:r>
              <a:rPr lang="en-IN" sz="2400" dirty="0"/>
              <a:t> --upgrade </a:t>
            </a:r>
            <a:r>
              <a:rPr lang="en-IN" sz="2400" dirty="0" err="1"/>
              <a:t>Pylint</a:t>
            </a:r>
            <a:r>
              <a:rPr lang="en-IN" sz="2400" dirty="0"/>
              <a:t> can be simply installed by using pip package.</a:t>
            </a:r>
          </a:p>
        </p:txBody>
      </p:sp>
    </p:spTree>
    <p:extLst>
      <p:ext uri="{BB962C8B-B14F-4D97-AF65-F5344CB8AC3E}">
        <p14:creationId xmlns:p14="http://schemas.microsoft.com/office/powerpoint/2010/main" val="46545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DE6F-83FB-481E-893E-A0EE0162693F}"/>
              </a:ext>
            </a:extLst>
          </p:cNvPr>
          <p:cNvSpPr>
            <a:spLocks noGrp="1"/>
          </p:cNvSpPr>
          <p:nvPr>
            <p:ph type="title"/>
          </p:nvPr>
        </p:nvSpPr>
        <p:spPr/>
        <p:txBody>
          <a:bodyPr/>
          <a:lstStyle/>
          <a:p>
            <a:r>
              <a:rPr lang="en-GB" dirty="0"/>
              <a:t>Q17:</a:t>
            </a:r>
            <a:r>
              <a:rPr lang="en-IN" dirty="0"/>
              <a:t>What are Python decorators?</a:t>
            </a:r>
          </a:p>
        </p:txBody>
      </p:sp>
      <p:sp>
        <p:nvSpPr>
          <p:cNvPr id="4" name="TextBox 3">
            <a:extLst>
              <a:ext uri="{FF2B5EF4-FFF2-40B4-BE49-F238E27FC236}">
                <a16:creationId xmlns:a16="http://schemas.microsoft.com/office/drawing/2014/main" id="{BEAA8BB2-4D0D-459C-AABC-F5F545F05F31}"/>
              </a:ext>
            </a:extLst>
          </p:cNvPr>
          <p:cNvSpPr txBox="1"/>
          <p:nvPr/>
        </p:nvSpPr>
        <p:spPr>
          <a:xfrm>
            <a:off x="457200" y="1772816"/>
            <a:ext cx="8435280" cy="4401205"/>
          </a:xfrm>
          <a:prstGeom prst="rect">
            <a:avLst/>
          </a:prstGeom>
          <a:noFill/>
        </p:spPr>
        <p:txBody>
          <a:bodyPr wrap="square">
            <a:spAutoFit/>
          </a:bodyPr>
          <a:lstStyle/>
          <a:p>
            <a:r>
              <a:rPr lang="en-IN" sz="2800" dirty="0"/>
              <a:t>A decorator in Python is a function that takes another function as its argument, and returns yet another function. Decorators can be extremely useful as they allow the extension of an existing function, without any modification to the original function source code.</a:t>
            </a:r>
          </a:p>
          <a:p>
            <a:endParaRPr lang="en-IN" sz="2800" dirty="0"/>
          </a:p>
          <a:p>
            <a:r>
              <a:rPr lang="en-IN" sz="2800" dirty="0"/>
              <a:t>-</a:t>
            </a:r>
            <a:r>
              <a:rPr lang="en-GB" sz="2800" b="0" i="0" dirty="0">
                <a:solidFill>
                  <a:srgbClr val="273239"/>
                </a:solidFill>
                <a:effectLst/>
                <a:latin typeface="urw-din"/>
              </a:rPr>
              <a:t>As stated above the decorators are used to modify the behaviour of function or class. In Decorators, functions are taken as the argument into another function and then called inside the wrapper function.</a:t>
            </a:r>
            <a:endParaRPr lang="en-IN" sz="2800" dirty="0"/>
          </a:p>
        </p:txBody>
      </p:sp>
    </p:spTree>
    <p:extLst>
      <p:ext uri="{BB962C8B-B14F-4D97-AF65-F5344CB8AC3E}">
        <p14:creationId xmlns:p14="http://schemas.microsoft.com/office/powerpoint/2010/main" val="465507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3016BC-4E86-47E3-B4BD-0CF1BC8F1908}"/>
              </a:ext>
            </a:extLst>
          </p:cNvPr>
          <p:cNvSpPr txBox="1"/>
          <p:nvPr/>
        </p:nvSpPr>
        <p:spPr>
          <a:xfrm>
            <a:off x="467544" y="476672"/>
            <a:ext cx="4572000" cy="461665"/>
          </a:xfrm>
          <a:prstGeom prst="rect">
            <a:avLst/>
          </a:prstGeom>
          <a:noFill/>
        </p:spPr>
        <p:txBody>
          <a:bodyPr wrap="square">
            <a:spAutoFit/>
          </a:bodyPr>
          <a:lstStyle/>
          <a:p>
            <a:r>
              <a:rPr lang="en-IN" sz="2400" b="1" i="0" dirty="0">
                <a:solidFill>
                  <a:srgbClr val="273239"/>
                </a:solidFill>
                <a:effectLst/>
                <a:latin typeface="urw-din"/>
              </a:rPr>
              <a:t>Syntax for Decorator:</a:t>
            </a:r>
            <a:r>
              <a:rPr lang="en-IN" sz="2400" b="0" i="0" dirty="0">
                <a:solidFill>
                  <a:srgbClr val="273239"/>
                </a:solidFill>
                <a:effectLst/>
                <a:latin typeface="urw-din"/>
              </a:rPr>
              <a:t> </a:t>
            </a:r>
            <a:endParaRPr lang="en-IN" sz="2400" dirty="0"/>
          </a:p>
        </p:txBody>
      </p:sp>
      <p:sp>
        <p:nvSpPr>
          <p:cNvPr id="6" name="Rectangle 2">
            <a:extLst>
              <a:ext uri="{FF2B5EF4-FFF2-40B4-BE49-F238E27FC236}">
                <a16:creationId xmlns:a16="http://schemas.microsoft.com/office/drawing/2014/main" id="{9FDA70C9-E9FD-4477-8E3E-5264A9DEE0D2}"/>
              </a:ext>
            </a:extLst>
          </p:cNvPr>
          <p:cNvSpPr>
            <a:spLocks noChangeArrowheads="1"/>
          </p:cNvSpPr>
          <p:nvPr/>
        </p:nvSpPr>
        <p:spPr bwMode="auto">
          <a:xfrm>
            <a:off x="755576" y="1244534"/>
            <a:ext cx="7056784" cy="378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tantia" panose="02030602050306030303" pitchFamily="18" charset="0"/>
              </a:rPr>
              <a:t>@gfg_decorator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tantia" panose="02030602050306030303" pitchFamily="18" charset="0"/>
              </a:rPr>
              <a:t>def </a:t>
            </a:r>
            <a:r>
              <a:rPr kumimoji="0" lang="en-US" altLang="en-US" sz="2400" b="0" i="0" u="none" strike="noStrike" cap="none" normalizeH="0" baseline="0" dirty="0" err="1">
                <a:ln>
                  <a:noFill/>
                </a:ln>
                <a:solidFill>
                  <a:srgbClr val="273239"/>
                </a:solidFill>
                <a:effectLst/>
                <a:latin typeface="Constantia" panose="02030602050306030303" pitchFamily="18" charset="0"/>
              </a:rPr>
              <a:t>hello_decorator</a:t>
            </a:r>
            <a:r>
              <a:rPr kumimoji="0" lang="en-US" altLang="en-US" sz="2400" b="0" i="0" u="none" strike="noStrike" cap="none" normalizeH="0" baseline="0" dirty="0">
                <a:ln>
                  <a:noFill/>
                </a:ln>
                <a:solidFill>
                  <a:srgbClr val="273239"/>
                </a:solidFill>
                <a:effectLst/>
                <a:latin typeface="Constantia" panose="02030602050306030303"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tantia" panose="02030602050306030303" pitchFamily="18" charset="0"/>
              </a:rPr>
              <a:t> print("</a:t>
            </a:r>
            <a:r>
              <a:rPr kumimoji="0" lang="en-US" altLang="en-US" sz="2400" b="0" i="0" u="none" strike="noStrike" cap="none" normalizeH="0" baseline="0" dirty="0" err="1">
                <a:ln>
                  <a:noFill/>
                </a:ln>
                <a:solidFill>
                  <a:srgbClr val="273239"/>
                </a:solidFill>
                <a:effectLst/>
                <a:latin typeface="Constantia" panose="02030602050306030303" pitchFamily="18" charset="0"/>
              </a:rPr>
              <a:t>Gfg</a:t>
            </a:r>
            <a:r>
              <a:rPr kumimoji="0" lang="en-US" altLang="en-US" sz="2400" b="0" i="0" u="none" strike="noStrike" cap="none" normalizeH="0" baseline="0" dirty="0">
                <a:ln>
                  <a:noFill/>
                </a:ln>
                <a:solidFill>
                  <a:srgbClr val="273239"/>
                </a:solidFill>
                <a:effectLst/>
                <a:latin typeface="Constantia" panose="0203060205030603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73239"/>
              </a:solidFill>
              <a:latin typeface="Constantia" panose="0203060205030603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tantia" panose="02030602050306030303" pitchFamily="18" charset="0"/>
              </a:rPr>
              <a:t>'''Above code is equivalent to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73239"/>
              </a:solidFill>
              <a:effectLst/>
              <a:latin typeface="Constantia" panose="0203060205030603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tantia" panose="02030602050306030303" pitchFamily="18" charset="0"/>
              </a:rPr>
              <a:t>def </a:t>
            </a:r>
            <a:r>
              <a:rPr kumimoji="0" lang="en-US" altLang="en-US" sz="2400" b="0" i="0" u="none" strike="noStrike" cap="none" normalizeH="0" baseline="0" dirty="0" err="1">
                <a:ln>
                  <a:noFill/>
                </a:ln>
                <a:solidFill>
                  <a:srgbClr val="273239"/>
                </a:solidFill>
                <a:effectLst/>
                <a:latin typeface="Constantia" panose="02030602050306030303" pitchFamily="18" charset="0"/>
              </a:rPr>
              <a:t>hello_decorator</a:t>
            </a:r>
            <a:r>
              <a:rPr kumimoji="0" lang="en-US" altLang="en-US" sz="2400" b="0" i="0" u="none" strike="noStrike" cap="none" normalizeH="0" baseline="0" dirty="0">
                <a:ln>
                  <a:noFill/>
                </a:ln>
                <a:solidFill>
                  <a:srgbClr val="273239"/>
                </a:solidFill>
                <a:effectLst/>
                <a:latin typeface="Constantia" panose="0203060205030603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tantia" panose="02030602050306030303" pitchFamily="18" charset="0"/>
              </a:rPr>
              <a:t>      print("</a:t>
            </a:r>
            <a:r>
              <a:rPr kumimoji="0" lang="en-US" altLang="en-US" sz="2400" b="0" i="0" u="none" strike="noStrike" cap="none" normalizeH="0" baseline="0" dirty="0" err="1">
                <a:ln>
                  <a:noFill/>
                </a:ln>
                <a:solidFill>
                  <a:srgbClr val="273239"/>
                </a:solidFill>
                <a:effectLst/>
                <a:latin typeface="Constantia" panose="02030602050306030303" pitchFamily="18" charset="0"/>
              </a:rPr>
              <a:t>Gfg</a:t>
            </a:r>
            <a:r>
              <a:rPr kumimoji="0" lang="en-US" altLang="en-US" sz="2400" b="0" i="0" u="none" strike="noStrike" cap="none" normalizeH="0" baseline="0" dirty="0">
                <a:ln>
                  <a:noFill/>
                </a:ln>
                <a:solidFill>
                  <a:srgbClr val="273239"/>
                </a:solidFill>
                <a:effectLst/>
                <a:latin typeface="Constantia" panose="0203060205030603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73239"/>
              </a:solidFill>
              <a:latin typeface="Constantia" panose="0203060205030603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73239"/>
                </a:solidFill>
                <a:effectLst/>
                <a:latin typeface="Constantia" panose="02030602050306030303" pitchFamily="18" charset="0"/>
              </a:rPr>
              <a:t>hello_decorator</a:t>
            </a:r>
            <a:r>
              <a:rPr lang="en-US" altLang="en-US" sz="2400" dirty="0">
                <a:solidFill>
                  <a:srgbClr val="273239"/>
                </a:solidFill>
                <a:latin typeface="Constantia" panose="02030602050306030303" pitchFamily="18" charset="0"/>
              </a:rPr>
              <a:t> = </a:t>
            </a:r>
            <a:r>
              <a:rPr kumimoji="0" lang="en-US" altLang="en-US" sz="2400" b="0" i="0" u="none" strike="noStrike" cap="none" normalizeH="0" baseline="0" dirty="0" err="1">
                <a:ln>
                  <a:noFill/>
                </a:ln>
                <a:solidFill>
                  <a:srgbClr val="273239"/>
                </a:solidFill>
                <a:effectLst/>
                <a:latin typeface="Constantia" panose="02030602050306030303" pitchFamily="18" charset="0"/>
              </a:rPr>
              <a:t>gfg_decorator</a:t>
            </a:r>
            <a:r>
              <a:rPr kumimoji="0" lang="en-US" altLang="en-US" sz="2400" b="0" i="0" u="none" strike="noStrike" cap="none" normalizeH="0" baseline="0" dirty="0">
                <a:ln>
                  <a:noFill/>
                </a:ln>
                <a:solidFill>
                  <a:srgbClr val="273239"/>
                </a:solidFill>
                <a:effectLst/>
                <a:latin typeface="Constantia" panose="02030602050306030303" pitchFamily="18" charset="0"/>
              </a:rPr>
              <a:t>(</a:t>
            </a:r>
            <a:r>
              <a:rPr kumimoji="0" lang="en-US" altLang="en-US" sz="2400" b="0" i="0" u="none" strike="noStrike" cap="none" normalizeH="0" baseline="0" dirty="0" err="1">
                <a:ln>
                  <a:noFill/>
                </a:ln>
                <a:solidFill>
                  <a:srgbClr val="273239"/>
                </a:solidFill>
                <a:effectLst/>
                <a:latin typeface="Constantia" panose="02030602050306030303" pitchFamily="18" charset="0"/>
              </a:rPr>
              <a:t>hello_decorator</a:t>
            </a:r>
            <a:r>
              <a:rPr kumimoji="0" lang="en-US" altLang="en-US" sz="2400" b="0" i="0" u="none" strike="noStrike" cap="none" normalizeH="0" baseline="0" dirty="0">
                <a:ln>
                  <a:noFill/>
                </a:ln>
                <a:solidFill>
                  <a:srgbClr val="273239"/>
                </a:solidFill>
                <a:effectLst/>
                <a:latin typeface="Constantia" panose="02030602050306030303" pitchFamily="18" charset="0"/>
              </a:rPr>
              <a:t>)'''</a:t>
            </a:r>
            <a:r>
              <a:rPr kumimoji="0" lang="en-US" altLang="en-US" sz="2400" b="0" i="0" u="none" strike="noStrike" cap="none" normalizeH="0" baseline="0" dirty="0">
                <a:ln>
                  <a:noFill/>
                </a:ln>
                <a:solidFill>
                  <a:schemeClr val="tx1"/>
                </a:solidFill>
                <a:effectLst/>
                <a:latin typeface="Constantia" panose="02030602050306030303" pitchFamily="18" charset="0"/>
              </a:rPr>
              <a:t> </a:t>
            </a:r>
          </a:p>
        </p:txBody>
      </p:sp>
    </p:spTree>
    <p:extLst>
      <p:ext uri="{BB962C8B-B14F-4D97-AF65-F5344CB8AC3E}">
        <p14:creationId xmlns:p14="http://schemas.microsoft.com/office/powerpoint/2010/main" val="2082999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83AC-7EC3-4D24-B8BE-63B87B875A53}"/>
              </a:ext>
            </a:extLst>
          </p:cNvPr>
          <p:cNvSpPr>
            <a:spLocks noGrp="1"/>
          </p:cNvSpPr>
          <p:nvPr>
            <p:ph type="title"/>
          </p:nvPr>
        </p:nvSpPr>
        <p:spPr>
          <a:xfrm>
            <a:off x="107504" y="332656"/>
            <a:ext cx="5194920" cy="1143000"/>
          </a:xfrm>
        </p:spPr>
        <p:txBody>
          <a:bodyPr/>
          <a:lstStyle/>
          <a:p>
            <a:r>
              <a:rPr lang="en-GB" dirty="0"/>
              <a:t>Q18:</a:t>
            </a:r>
            <a:r>
              <a:rPr lang="en-IN" dirty="0"/>
              <a:t>What is PEP 8?</a:t>
            </a:r>
          </a:p>
        </p:txBody>
      </p:sp>
      <p:sp>
        <p:nvSpPr>
          <p:cNvPr id="4" name="TextBox 3">
            <a:extLst>
              <a:ext uri="{FF2B5EF4-FFF2-40B4-BE49-F238E27FC236}">
                <a16:creationId xmlns:a16="http://schemas.microsoft.com/office/drawing/2014/main" id="{135E28B0-4750-46AB-BFC6-47FDF8AA640F}"/>
              </a:ext>
            </a:extLst>
          </p:cNvPr>
          <p:cNvSpPr txBox="1"/>
          <p:nvPr/>
        </p:nvSpPr>
        <p:spPr>
          <a:xfrm>
            <a:off x="251520" y="1628800"/>
            <a:ext cx="8424936" cy="3857660"/>
          </a:xfrm>
          <a:prstGeom prst="rect">
            <a:avLst/>
          </a:prstGeom>
          <a:noFill/>
        </p:spPr>
        <p:txBody>
          <a:bodyPr wrap="square">
            <a:spAutoFit/>
          </a:bodyPr>
          <a:lstStyle/>
          <a:p>
            <a:pPr algn="just"/>
            <a:r>
              <a:rPr lang="en-GB" sz="2000" b="0" i="0" dirty="0">
                <a:solidFill>
                  <a:srgbClr val="333333"/>
                </a:solidFill>
                <a:effectLst/>
              </a:rPr>
              <a:t>The PEP is an abbreviation form of </a:t>
            </a:r>
            <a:r>
              <a:rPr lang="en-GB" sz="2000" i="0" dirty="0">
                <a:solidFill>
                  <a:srgbClr val="333333"/>
                </a:solidFill>
                <a:effectLst/>
              </a:rPr>
              <a:t>Python Enterprise Proposal</a:t>
            </a:r>
            <a:r>
              <a:rPr lang="en-GB" sz="2000" b="0" i="0" dirty="0">
                <a:solidFill>
                  <a:srgbClr val="333333"/>
                </a:solidFill>
                <a:effectLst/>
              </a:rPr>
              <a:t>. Writing code with proper logic is a key factor of programming, but many other important factors can affect the code's quality. The developer's coding style makes the code much reliable, and every developer should keep in mind that Python strictly follows the way of order and format of the string.</a:t>
            </a:r>
          </a:p>
          <a:p>
            <a:pPr algn="just"/>
            <a:r>
              <a:rPr lang="en-GB" sz="2000" b="0" i="0" dirty="0">
                <a:solidFill>
                  <a:srgbClr val="333333"/>
                </a:solidFill>
                <a:effectLst/>
              </a:rPr>
              <a:t>Adaptive a nice coding style makes the code more readable. The code becomes easy for end-user.</a:t>
            </a:r>
          </a:p>
          <a:p>
            <a:pPr algn="just"/>
            <a:r>
              <a:rPr lang="en-GB" sz="2000" b="0" i="0" dirty="0">
                <a:solidFill>
                  <a:srgbClr val="333333"/>
                </a:solidFill>
                <a:effectLst/>
              </a:rPr>
              <a:t>PEP 8 is a document that provides various guidelines to write the readable in Python. PEP 8 describes how the developer can write beautiful code. It was officially written in 2001 by Guido van Rossum, Barry Warsaw, and Nick Coghlan. The main aim of PEP is to enhance the readability and consistency of code.</a:t>
            </a:r>
          </a:p>
        </p:txBody>
      </p:sp>
    </p:spTree>
    <p:extLst>
      <p:ext uri="{BB962C8B-B14F-4D97-AF65-F5344CB8AC3E}">
        <p14:creationId xmlns:p14="http://schemas.microsoft.com/office/powerpoint/2010/main" val="1794580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A875-7685-4AD5-AF9E-7ED387067F6E}"/>
              </a:ext>
            </a:extLst>
          </p:cNvPr>
          <p:cNvSpPr>
            <a:spLocks noGrp="1"/>
          </p:cNvSpPr>
          <p:nvPr>
            <p:ph type="title"/>
          </p:nvPr>
        </p:nvSpPr>
        <p:spPr>
          <a:xfrm>
            <a:off x="570384" y="-99392"/>
            <a:ext cx="8003232" cy="980728"/>
          </a:xfrm>
        </p:spPr>
        <p:txBody>
          <a:bodyPr/>
          <a:lstStyle/>
          <a:p>
            <a:r>
              <a:rPr lang="en-IN" b="1" dirty="0"/>
              <a:t>String manipulation</a:t>
            </a:r>
          </a:p>
        </p:txBody>
      </p:sp>
      <p:sp>
        <p:nvSpPr>
          <p:cNvPr id="3" name="Title 1">
            <a:extLst>
              <a:ext uri="{FF2B5EF4-FFF2-40B4-BE49-F238E27FC236}">
                <a16:creationId xmlns:a16="http://schemas.microsoft.com/office/drawing/2014/main" id="{577DF26B-43D7-40BC-9BFE-49C7D15C3AE7}"/>
              </a:ext>
            </a:extLst>
          </p:cNvPr>
          <p:cNvSpPr txBox="1">
            <a:spLocks/>
          </p:cNvSpPr>
          <p:nvPr/>
        </p:nvSpPr>
        <p:spPr>
          <a:xfrm>
            <a:off x="-396552" y="1052736"/>
            <a:ext cx="9144000" cy="9807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dirty="0"/>
              <a:t>Q3:What are negative indexes and why are they used?</a:t>
            </a:r>
            <a:endParaRPr lang="en-IN" sz="3200" dirty="0"/>
          </a:p>
        </p:txBody>
      </p:sp>
      <p:sp>
        <p:nvSpPr>
          <p:cNvPr id="6" name="TextBox 5">
            <a:extLst>
              <a:ext uri="{FF2B5EF4-FFF2-40B4-BE49-F238E27FC236}">
                <a16:creationId xmlns:a16="http://schemas.microsoft.com/office/drawing/2014/main" id="{28B94304-C0AB-43F1-8481-3964F77F8210}"/>
              </a:ext>
            </a:extLst>
          </p:cNvPr>
          <p:cNvSpPr txBox="1"/>
          <p:nvPr/>
        </p:nvSpPr>
        <p:spPr>
          <a:xfrm>
            <a:off x="179512" y="2585427"/>
            <a:ext cx="8567936" cy="3046988"/>
          </a:xfrm>
          <a:prstGeom prst="rect">
            <a:avLst/>
          </a:prstGeom>
          <a:noFill/>
        </p:spPr>
        <p:txBody>
          <a:bodyPr wrap="square">
            <a:spAutoFit/>
          </a:bodyPr>
          <a:lstStyle/>
          <a:p>
            <a:r>
              <a:rPr lang="en-IN" sz="2400" dirty="0"/>
              <a:t>-The index for the negative number starts from ‘-1’ that represents the last index in the sequence and ‘-2’ as the penultimate index and the sequence carries forward like the positive number.</a:t>
            </a:r>
          </a:p>
          <a:p>
            <a:endParaRPr lang="en-IN" sz="2400" dirty="0"/>
          </a:p>
          <a:p>
            <a:r>
              <a:rPr lang="en-IN" sz="2400" dirty="0"/>
              <a:t>-</a:t>
            </a:r>
            <a:r>
              <a:rPr lang="en-GB" sz="2400" dirty="0"/>
              <a:t>The negative index is used to remove any new-line spaces from the string and allow the string to except the last character that is given as S[:-1]. The negative index is also used to show the index to represent the string in correct order.</a:t>
            </a:r>
            <a:endParaRPr lang="en-IN" sz="2400" dirty="0"/>
          </a:p>
        </p:txBody>
      </p:sp>
    </p:spTree>
    <p:extLst>
      <p:ext uri="{BB962C8B-B14F-4D97-AF65-F5344CB8AC3E}">
        <p14:creationId xmlns:p14="http://schemas.microsoft.com/office/powerpoint/2010/main" val="3510372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D424-80A4-4B37-B687-99D4821F2607}"/>
              </a:ext>
            </a:extLst>
          </p:cNvPr>
          <p:cNvSpPr>
            <a:spLocks noGrp="1"/>
          </p:cNvSpPr>
          <p:nvPr>
            <p:ph type="title"/>
          </p:nvPr>
        </p:nvSpPr>
        <p:spPr>
          <a:xfrm>
            <a:off x="-396552" y="476672"/>
            <a:ext cx="9144000" cy="1143000"/>
          </a:xfrm>
        </p:spPr>
        <p:txBody>
          <a:bodyPr>
            <a:normAutofit/>
          </a:bodyPr>
          <a:lstStyle/>
          <a:p>
            <a:r>
              <a:rPr lang="en-GB" sz="3200" dirty="0"/>
              <a:t>Q4:Explain split(), sub(), </a:t>
            </a:r>
            <a:r>
              <a:rPr lang="en-GB" sz="3200" dirty="0" err="1"/>
              <a:t>subn</a:t>
            </a:r>
            <a:r>
              <a:rPr lang="en-GB" sz="3200" dirty="0"/>
              <a:t>() methods of “re” module in Python</a:t>
            </a:r>
            <a:endParaRPr lang="en-IN" sz="3200" dirty="0"/>
          </a:p>
        </p:txBody>
      </p:sp>
      <p:sp>
        <p:nvSpPr>
          <p:cNvPr id="3" name="TextBox 2">
            <a:extLst>
              <a:ext uri="{FF2B5EF4-FFF2-40B4-BE49-F238E27FC236}">
                <a16:creationId xmlns:a16="http://schemas.microsoft.com/office/drawing/2014/main" id="{BD0D00E6-EEF9-4892-A403-020F4798B7C7}"/>
              </a:ext>
            </a:extLst>
          </p:cNvPr>
          <p:cNvSpPr txBox="1"/>
          <p:nvPr/>
        </p:nvSpPr>
        <p:spPr>
          <a:xfrm>
            <a:off x="179512" y="2090172"/>
            <a:ext cx="8567936" cy="2677656"/>
          </a:xfrm>
          <a:prstGeom prst="rect">
            <a:avLst/>
          </a:prstGeom>
          <a:noFill/>
        </p:spPr>
        <p:txBody>
          <a:bodyPr wrap="square">
            <a:spAutoFit/>
          </a:bodyPr>
          <a:lstStyle/>
          <a:p>
            <a:pPr algn="l" fontAlgn="base"/>
            <a:r>
              <a:rPr lang="en-GB" sz="2400" b="1" i="0" dirty="0">
                <a:solidFill>
                  <a:srgbClr val="000000"/>
                </a:solidFill>
                <a:effectLst/>
              </a:rPr>
              <a:t>Function split()</a:t>
            </a:r>
            <a:endParaRPr lang="en-GB" sz="2400" b="0" i="0" dirty="0">
              <a:solidFill>
                <a:srgbClr val="000000"/>
              </a:solidFill>
              <a:effectLst/>
            </a:endParaRPr>
          </a:p>
          <a:p>
            <a:pPr algn="l" fontAlgn="base"/>
            <a:r>
              <a:rPr lang="en-GB" sz="2400" b="0" i="0" dirty="0">
                <a:solidFill>
                  <a:srgbClr val="000000"/>
                </a:solidFill>
                <a:effectLst/>
              </a:rPr>
              <a:t>This function splits the string according to the occurrences of a character or a pattern. When it finds that pattern, it returns the remaining characters from the string as part of the resulting list.  The split method should be imported before using it in the program.</a:t>
            </a:r>
          </a:p>
          <a:p>
            <a:pPr algn="l" fontAlgn="base"/>
            <a:r>
              <a:rPr lang="en-GB" sz="2400" b="1" i="0" dirty="0">
                <a:solidFill>
                  <a:srgbClr val="000000"/>
                </a:solidFill>
                <a:effectLst/>
              </a:rPr>
              <a:t>Syntax: </a:t>
            </a:r>
            <a:r>
              <a:rPr lang="en-GB" sz="2400" b="0" i="0" dirty="0">
                <a:solidFill>
                  <a:srgbClr val="000000"/>
                </a:solidFill>
                <a:effectLst/>
              </a:rPr>
              <a:t> </a:t>
            </a:r>
            <a:r>
              <a:rPr lang="en-GB" sz="2400" b="0" i="0" dirty="0" err="1">
                <a:solidFill>
                  <a:srgbClr val="000000"/>
                </a:solidFill>
                <a:effectLst/>
              </a:rPr>
              <a:t>re.split</a:t>
            </a:r>
            <a:r>
              <a:rPr lang="en-GB" sz="2400" b="0" i="0" dirty="0">
                <a:solidFill>
                  <a:srgbClr val="000000"/>
                </a:solidFill>
                <a:effectLst/>
              </a:rPr>
              <a:t> (pattern, string, </a:t>
            </a:r>
            <a:r>
              <a:rPr lang="en-GB" sz="2400" b="0" i="0" dirty="0" err="1">
                <a:solidFill>
                  <a:srgbClr val="000000"/>
                </a:solidFill>
                <a:effectLst/>
              </a:rPr>
              <a:t>maxsplit</a:t>
            </a:r>
            <a:r>
              <a:rPr lang="en-GB" sz="2400" b="0" i="0" dirty="0">
                <a:solidFill>
                  <a:srgbClr val="000000"/>
                </a:solidFill>
                <a:effectLst/>
              </a:rPr>
              <a:t>=0, flags=0)</a:t>
            </a:r>
          </a:p>
        </p:txBody>
      </p:sp>
    </p:spTree>
    <p:extLst>
      <p:ext uri="{BB962C8B-B14F-4D97-AF65-F5344CB8AC3E}">
        <p14:creationId xmlns:p14="http://schemas.microsoft.com/office/powerpoint/2010/main" val="106225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305105-E7C8-4116-9CFC-D4A9BB6F437A}"/>
              </a:ext>
            </a:extLst>
          </p:cNvPr>
          <p:cNvSpPr txBox="1"/>
          <p:nvPr/>
        </p:nvSpPr>
        <p:spPr>
          <a:xfrm>
            <a:off x="467544" y="1124744"/>
            <a:ext cx="8496944" cy="4154984"/>
          </a:xfrm>
          <a:prstGeom prst="rect">
            <a:avLst/>
          </a:prstGeom>
          <a:noFill/>
        </p:spPr>
        <p:txBody>
          <a:bodyPr wrap="square">
            <a:spAutoFit/>
          </a:bodyPr>
          <a:lstStyle/>
          <a:p>
            <a:pPr algn="l" fontAlgn="base"/>
            <a:r>
              <a:rPr lang="en-GB" sz="2400" b="1" i="0" dirty="0">
                <a:solidFill>
                  <a:srgbClr val="000000"/>
                </a:solidFill>
                <a:effectLst/>
              </a:rPr>
              <a:t>Function sub()</a:t>
            </a:r>
            <a:endParaRPr lang="en-GB" sz="2400" b="0" i="0" dirty="0">
              <a:solidFill>
                <a:srgbClr val="000000"/>
              </a:solidFill>
              <a:effectLst/>
            </a:endParaRPr>
          </a:p>
          <a:p>
            <a:pPr algn="l" fontAlgn="base"/>
            <a:endParaRPr lang="en-GB" sz="2400" b="0" i="0" dirty="0">
              <a:solidFill>
                <a:srgbClr val="000000"/>
              </a:solidFill>
              <a:effectLst/>
            </a:endParaRPr>
          </a:p>
          <a:p>
            <a:pPr algn="l" fontAlgn="base"/>
            <a:r>
              <a:rPr lang="en-GB" sz="2400" b="0" i="0" dirty="0">
                <a:solidFill>
                  <a:srgbClr val="000000"/>
                </a:solidFill>
                <a:effectLst/>
              </a:rPr>
              <a:t>This function stands for the substring in which a certain regular expression pattern is searched in the given string (3</a:t>
            </a:r>
            <a:r>
              <a:rPr lang="en-GB" sz="2400" b="0" i="0" baseline="30000" dirty="0">
                <a:solidFill>
                  <a:srgbClr val="000000"/>
                </a:solidFill>
                <a:effectLst/>
              </a:rPr>
              <a:t>rd</a:t>
            </a:r>
            <a:r>
              <a:rPr lang="en-GB" sz="2400" b="0" i="0" dirty="0">
                <a:solidFill>
                  <a:srgbClr val="000000"/>
                </a:solidFill>
                <a:effectLst/>
              </a:rPr>
              <a:t> parameter). When it finds the substring, the pattern is replaced by </a:t>
            </a:r>
            <a:r>
              <a:rPr lang="en-GB" sz="2400" b="0" i="0" dirty="0" err="1">
                <a:solidFill>
                  <a:srgbClr val="000000"/>
                </a:solidFill>
                <a:effectLst/>
              </a:rPr>
              <a:t>repl</a:t>
            </a:r>
            <a:r>
              <a:rPr lang="en-GB" sz="2400" b="0" i="0" dirty="0">
                <a:solidFill>
                  <a:srgbClr val="000000"/>
                </a:solidFill>
                <a:effectLst/>
              </a:rPr>
              <a:t> (2</a:t>
            </a:r>
            <a:r>
              <a:rPr lang="en-GB" sz="2400" b="0" i="0" baseline="30000" dirty="0">
                <a:solidFill>
                  <a:srgbClr val="000000"/>
                </a:solidFill>
                <a:effectLst/>
              </a:rPr>
              <a:t>nd</a:t>
            </a:r>
            <a:r>
              <a:rPr lang="en-GB" sz="2400" b="0" i="0" dirty="0">
                <a:solidFill>
                  <a:srgbClr val="000000"/>
                </a:solidFill>
                <a:effectLst/>
              </a:rPr>
              <a:t> parameter). The count checks and maintains the number of times this has occurred.</a:t>
            </a:r>
          </a:p>
          <a:p>
            <a:pPr algn="l" fontAlgn="base"/>
            <a:endParaRPr lang="en-GB" sz="2400" b="1" i="0" dirty="0">
              <a:solidFill>
                <a:srgbClr val="000000"/>
              </a:solidFill>
              <a:effectLst/>
            </a:endParaRPr>
          </a:p>
          <a:p>
            <a:pPr algn="l" fontAlgn="base"/>
            <a:r>
              <a:rPr lang="en-GB" sz="2400" b="1" i="0" dirty="0">
                <a:solidFill>
                  <a:srgbClr val="000000"/>
                </a:solidFill>
                <a:effectLst/>
              </a:rPr>
              <a:t>Syntax:</a:t>
            </a:r>
            <a:endParaRPr lang="en-GB" sz="2400" b="0" i="0" dirty="0">
              <a:solidFill>
                <a:srgbClr val="000000"/>
              </a:solidFill>
              <a:effectLst/>
            </a:endParaRPr>
          </a:p>
          <a:p>
            <a:pPr algn="l" fontAlgn="base"/>
            <a:r>
              <a:rPr lang="en-GB" sz="2400" b="0" i="0" dirty="0" err="1">
                <a:solidFill>
                  <a:srgbClr val="000000"/>
                </a:solidFill>
                <a:effectLst/>
              </a:rPr>
              <a:t>re.sub</a:t>
            </a:r>
            <a:r>
              <a:rPr lang="en-GB" sz="2400" b="0" i="0" dirty="0">
                <a:solidFill>
                  <a:srgbClr val="000000"/>
                </a:solidFill>
                <a:effectLst/>
              </a:rPr>
              <a:t> (pattern, </a:t>
            </a:r>
            <a:r>
              <a:rPr lang="en-GB" sz="2400" b="0" i="0" dirty="0" err="1">
                <a:solidFill>
                  <a:srgbClr val="000000"/>
                </a:solidFill>
                <a:effectLst/>
              </a:rPr>
              <a:t>repl</a:t>
            </a:r>
            <a:r>
              <a:rPr lang="en-GB" sz="2400" b="0" i="0" dirty="0">
                <a:solidFill>
                  <a:srgbClr val="000000"/>
                </a:solidFill>
                <a:effectLst/>
              </a:rPr>
              <a:t>, string, count=0, flags=0)</a:t>
            </a:r>
          </a:p>
          <a:p>
            <a:pPr algn="l" fontAlgn="base"/>
            <a:endParaRPr lang="en-GB" sz="2400" b="0" i="0" dirty="0">
              <a:solidFill>
                <a:srgbClr val="000000"/>
              </a:solidFill>
              <a:effectLst/>
            </a:endParaRPr>
          </a:p>
        </p:txBody>
      </p:sp>
    </p:spTree>
    <p:extLst>
      <p:ext uri="{BB962C8B-B14F-4D97-AF65-F5344CB8AC3E}">
        <p14:creationId xmlns:p14="http://schemas.microsoft.com/office/powerpoint/2010/main" val="2646342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9C97B-5FBD-4905-AA91-9AD8131FF527}"/>
              </a:ext>
            </a:extLst>
          </p:cNvPr>
          <p:cNvSpPr txBox="1"/>
          <p:nvPr/>
        </p:nvSpPr>
        <p:spPr>
          <a:xfrm>
            <a:off x="611560" y="1484784"/>
            <a:ext cx="7920880" cy="3785652"/>
          </a:xfrm>
          <a:prstGeom prst="rect">
            <a:avLst/>
          </a:prstGeom>
          <a:noFill/>
        </p:spPr>
        <p:txBody>
          <a:bodyPr wrap="square">
            <a:spAutoFit/>
          </a:bodyPr>
          <a:lstStyle/>
          <a:p>
            <a:pPr algn="l" fontAlgn="base"/>
            <a:r>
              <a:rPr lang="en-GB" sz="2400" b="1" i="0" dirty="0">
                <a:solidFill>
                  <a:srgbClr val="000000"/>
                </a:solidFill>
                <a:effectLst/>
              </a:rPr>
              <a:t>Function </a:t>
            </a:r>
            <a:r>
              <a:rPr lang="en-GB" sz="2400" b="1" i="0" dirty="0" err="1">
                <a:solidFill>
                  <a:srgbClr val="000000"/>
                </a:solidFill>
                <a:effectLst/>
              </a:rPr>
              <a:t>subn</a:t>
            </a:r>
            <a:r>
              <a:rPr lang="en-GB" sz="2400" b="1" i="0" dirty="0">
                <a:solidFill>
                  <a:srgbClr val="000000"/>
                </a:solidFill>
                <a:effectLst/>
              </a:rPr>
              <a:t>()</a:t>
            </a:r>
            <a:endParaRPr lang="en-GB" sz="2400" b="0" i="0" dirty="0">
              <a:solidFill>
                <a:srgbClr val="000000"/>
              </a:solidFill>
              <a:effectLst/>
            </a:endParaRPr>
          </a:p>
          <a:p>
            <a:pPr algn="l" fontAlgn="base"/>
            <a:endParaRPr lang="en-GB" sz="2400" b="0" i="0" dirty="0">
              <a:solidFill>
                <a:srgbClr val="000000"/>
              </a:solidFill>
              <a:effectLst/>
            </a:endParaRPr>
          </a:p>
          <a:p>
            <a:pPr algn="l" fontAlgn="base"/>
            <a:r>
              <a:rPr lang="en-GB" sz="2400" b="0" i="0" dirty="0">
                <a:solidFill>
                  <a:srgbClr val="000000"/>
                </a:solidFill>
                <a:effectLst/>
              </a:rPr>
              <a:t>This function is similar to sub() in all ways except the way in which it provides the output. It returns a tuple with count of total of all the replacements as well as the new string.</a:t>
            </a:r>
          </a:p>
          <a:p>
            <a:pPr algn="l" fontAlgn="base"/>
            <a:endParaRPr lang="en-GB" sz="2400" dirty="0">
              <a:solidFill>
                <a:srgbClr val="000000"/>
              </a:solidFill>
            </a:endParaRPr>
          </a:p>
          <a:p>
            <a:pPr algn="l" fontAlgn="base"/>
            <a:r>
              <a:rPr lang="en-GB" sz="2400" b="1" i="0" dirty="0">
                <a:solidFill>
                  <a:srgbClr val="000000"/>
                </a:solidFill>
                <a:effectLst/>
              </a:rPr>
              <a:t>Syntax:</a:t>
            </a:r>
            <a:endParaRPr lang="en-GB" sz="2400" b="0" i="0" dirty="0">
              <a:solidFill>
                <a:srgbClr val="000000"/>
              </a:solidFill>
              <a:effectLst/>
            </a:endParaRPr>
          </a:p>
          <a:p>
            <a:pPr algn="l" fontAlgn="base"/>
            <a:endParaRPr lang="en-GB" sz="2400" b="0" i="0" dirty="0">
              <a:solidFill>
                <a:srgbClr val="000000"/>
              </a:solidFill>
              <a:effectLst/>
            </a:endParaRPr>
          </a:p>
          <a:p>
            <a:pPr algn="l" fontAlgn="base"/>
            <a:r>
              <a:rPr lang="en-GB" sz="2400" b="0" i="0" dirty="0" err="1">
                <a:solidFill>
                  <a:srgbClr val="000000"/>
                </a:solidFill>
                <a:effectLst/>
              </a:rPr>
              <a:t>re.subn</a:t>
            </a:r>
            <a:r>
              <a:rPr lang="en-GB" sz="2400" b="0" i="0" dirty="0">
                <a:solidFill>
                  <a:srgbClr val="000000"/>
                </a:solidFill>
                <a:effectLst/>
              </a:rPr>
              <a:t> (pattern, </a:t>
            </a:r>
            <a:r>
              <a:rPr lang="en-GB" sz="2400" b="0" i="0" dirty="0" err="1">
                <a:solidFill>
                  <a:srgbClr val="000000"/>
                </a:solidFill>
                <a:effectLst/>
              </a:rPr>
              <a:t>repl</a:t>
            </a:r>
            <a:r>
              <a:rPr lang="en-GB" sz="2400" b="0" i="0" dirty="0">
                <a:solidFill>
                  <a:srgbClr val="000000"/>
                </a:solidFill>
                <a:effectLst/>
              </a:rPr>
              <a:t>, string, count=0, flags=0)</a:t>
            </a:r>
          </a:p>
          <a:p>
            <a:pPr algn="l" fontAlgn="base"/>
            <a:endParaRPr lang="en-GB" sz="2400" b="0" i="0" dirty="0">
              <a:solidFill>
                <a:srgbClr val="000000"/>
              </a:solidFill>
              <a:effectLst/>
            </a:endParaRPr>
          </a:p>
        </p:txBody>
      </p:sp>
    </p:spTree>
    <p:extLst>
      <p:ext uri="{BB962C8B-B14F-4D97-AF65-F5344CB8AC3E}">
        <p14:creationId xmlns:p14="http://schemas.microsoft.com/office/powerpoint/2010/main" val="256797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500042"/>
            <a:ext cx="8229600" cy="1143000"/>
          </a:xfrm>
        </p:spPr>
        <p:txBody>
          <a:bodyPr>
            <a:normAutofit fontScale="90000"/>
          </a:bodyPr>
          <a:lstStyle/>
          <a:p>
            <a:r>
              <a:rPr lang="en-GB" dirty="0"/>
              <a:t>Q3:Is python the right choice for Web based Programming?</a:t>
            </a:r>
            <a:endParaRPr lang="en-US" dirty="0"/>
          </a:p>
        </p:txBody>
      </p:sp>
      <p:sp>
        <p:nvSpPr>
          <p:cNvPr id="5" name="Rectangle 4"/>
          <p:cNvSpPr/>
          <p:nvPr/>
        </p:nvSpPr>
        <p:spPr>
          <a:xfrm>
            <a:off x="214282" y="1857364"/>
            <a:ext cx="8786874" cy="3785652"/>
          </a:xfrm>
          <a:prstGeom prst="rect">
            <a:avLst/>
          </a:prstGeom>
        </p:spPr>
        <p:txBody>
          <a:bodyPr wrap="square">
            <a:spAutoFit/>
          </a:bodyPr>
          <a:lstStyle/>
          <a:p>
            <a:r>
              <a:rPr lang="en-GB" sz="2400" dirty="0"/>
              <a:t>-The language of Python is extremely powerful and very advanced for web design and development.</a:t>
            </a:r>
          </a:p>
          <a:p>
            <a:r>
              <a:rPr lang="en-GB" sz="2400" dirty="0"/>
              <a:t>-There are many web development and design languages a company can use, but Python is the best programming language out there because it is so advanced and complex.</a:t>
            </a:r>
          </a:p>
          <a:p>
            <a:r>
              <a:rPr lang="en-GB" sz="2400" dirty="0"/>
              <a:t>-Python is known and used around the world. Hundreds of thousands of developers and businesses use Python for web development. </a:t>
            </a:r>
          </a:p>
          <a:p>
            <a:r>
              <a:rPr lang="en-GB" sz="2400" dirty="0"/>
              <a:t>-Developers who know how to build a website with Python are in such high demand because Python is a powerful and highly advanced programming language.</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18" y="692696"/>
            <a:ext cx="9298236" cy="846158"/>
          </a:xfrm>
        </p:spPr>
        <p:txBody>
          <a:bodyPr>
            <a:normAutofit fontScale="90000"/>
          </a:bodyPr>
          <a:lstStyle/>
          <a:p>
            <a:r>
              <a:rPr lang="en-GB" dirty="0"/>
              <a:t>Q4:Why was the language called as Python?</a:t>
            </a:r>
            <a:endParaRPr lang="en-US" dirty="0"/>
          </a:p>
        </p:txBody>
      </p:sp>
      <p:sp>
        <p:nvSpPr>
          <p:cNvPr id="3" name="Rectangle 2"/>
          <p:cNvSpPr/>
          <p:nvPr/>
        </p:nvSpPr>
        <p:spPr>
          <a:xfrm>
            <a:off x="251520" y="1988840"/>
            <a:ext cx="8784976" cy="1938992"/>
          </a:xfrm>
          <a:prstGeom prst="rect">
            <a:avLst/>
          </a:prstGeom>
        </p:spPr>
        <p:txBody>
          <a:bodyPr wrap="square">
            <a:spAutoFit/>
          </a:bodyPr>
          <a:lstStyle/>
          <a:p>
            <a:r>
              <a:rPr lang="en-GB" sz="2400" dirty="0"/>
              <a:t>When he began implementing Python, Guido van </a:t>
            </a:r>
            <a:r>
              <a:rPr lang="en-GB" sz="2400" dirty="0" err="1"/>
              <a:t>Rossum</a:t>
            </a:r>
            <a:r>
              <a:rPr lang="en-GB" sz="2400" dirty="0"/>
              <a:t> was also reading the published scripts from “Monty Python’s Flying Circus”, a BBC comedy series from the 1970s. Van </a:t>
            </a:r>
            <a:r>
              <a:rPr lang="en-GB" sz="2400" dirty="0" err="1"/>
              <a:t>Rossum</a:t>
            </a:r>
            <a:r>
              <a:rPr lang="en-GB" sz="2400" dirty="0"/>
              <a:t> thought he needed a name that was short, unique, and slightly mysterious, so he decided to call the language Python.</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ACDB-6E66-4E59-B444-7232B2B14DE8}"/>
              </a:ext>
            </a:extLst>
          </p:cNvPr>
          <p:cNvSpPr>
            <a:spLocks noGrp="1"/>
          </p:cNvSpPr>
          <p:nvPr>
            <p:ph type="title"/>
          </p:nvPr>
        </p:nvSpPr>
        <p:spPr>
          <a:xfrm>
            <a:off x="0" y="188640"/>
            <a:ext cx="9221688" cy="1512168"/>
          </a:xfrm>
        </p:spPr>
        <p:txBody>
          <a:bodyPr>
            <a:normAutofit/>
          </a:bodyPr>
          <a:lstStyle/>
          <a:p>
            <a:r>
              <a:rPr lang="en-GB" sz="3200" dirty="0"/>
              <a:t>Q6:What is the language from which Python has got its features or derived its features?</a:t>
            </a:r>
            <a:endParaRPr lang="en-IN" sz="3200" dirty="0"/>
          </a:p>
        </p:txBody>
      </p:sp>
      <p:sp>
        <p:nvSpPr>
          <p:cNvPr id="4" name="TextBox 3">
            <a:extLst>
              <a:ext uri="{FF2B5EF4-FFF2-40B4-BE49-F238E27FC236}">
                <a16:creationId xmlns:a16="http://schemas.microsoft.com/office/drawing/2014/main" id="{919EDF20-6F8D-42DD-899D-184B2BA9F3D0}"/>
              </a:ext>
            </a:extLst>
          </p:cNvPr>
          <p:cNvSpPr txBox="1"/>
          <p:nvPr/>
        </p:nvSpPr>
        <p:spPr>
          <a:xfrm>
            <a:off x="467544" y="1700808"/>
            <a:ext cx="7848872" cy="4893647"/>
          </a:xfrm>
          <a:prstGeom prst="rect">
            <a:avLst/>
          </a:prstGeom>
          <a:noFill/>
        </p:spPr>
        <p:txBody>
          <a:bodyPr wrap="square">
            <a:spAutoFit/>
          </a:bodyPr>
          <a:lstStyle/>
          <a:p>
            <a:r>
              <a:rPr lang="en-IN" sz="2400" dirty="0"/>
              <a:t>Python is derived from many other languages, including ABC, Modula-3, C, C++, Algol-68, </a:t>
            </a:r>
            <a:r>
              <a:rPr lang="en-IN" sz="2400" dirty="0" err="1"/>
              <a:t>SmallTalk</a:t>
            </a:r>
            <a:r>
              <a:rPr lang="en-IN" sz="2400" dirty="0"/>
              <a:t>, and Unix shell and other scripting languages.</a:t>
            </a:r>
          </a:p>
          <a:p>
            <a:r>
              <a:rPr lang="en-IN" sz="2400" dirty="0"/>
              <a:t>Python is </a:t>
            </a:r>
            <a:r>
              <a:rPr lang="en-IN" sz="2400" dirty="0" err="1"/>
              <a:t>copyrightedApart</a:t>
            </a:r>
            <a:r>
              <a:rPr lang="en-IN" sz="2400" dirty="0"/>
              <a:t> from the above-mentioned features, Python has a big list of good features, few are listed below −It supports functional and structured programming methods as well as OOP.</a:t>
            </a:r>
          </a:p>
          <a:p>
            <a:r>
              <a:rPr lang="en-IN" sz="2400" dirty="0"/>
              <a:t>It can be used as a scripting language or can be compiled to byte-code for building large applications.</a:t>
            </a:r>
          </a:p>
          <a:p>
            <a:r>
              <a:rPr lang="en-IN" sz="2400" dirty="0"/>
              <a:t>It provides very high-level dynamic data types and supports dynamic type checking.</a:t>
            </a:r>
          </a:p>
          <a:p>
            <a:r>
              <a:rPr lang="en-IN" sz="2400" dirty="0"/>
              <a:t>It supports automatic garbage </a:t>
            </a:r>
            <a:r>
              <a:rPr lang="en-IN" sz="2400" dirty="0" err="1"/>
              <a:t>collection.It</a:t>
            </a:r>
            <a:r>
              <a:rPr lang="en-IN" sz="2400" dirty="0"/>
              <a:t> can be easily integrated with C, C++, COM, ActiveX, CORBA, and Java.</a:t>
            </a:r>
          </a:p>
        </p:txBody>
      </p:sp>
    </p:spTree>
    <p:extLst>
      <p:ext uri="{BB962C8B-B14F-4D97-AF65-F5344CB8AC3E}">
        <p14:creationId xmlns:p14="http://schemas.microsoft.com/office/powerpoint/2010/main" val="185338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6" y="846142"/>
            <a:ext cx="8686832" cy="1143000"/>
          </a:xfrm>
        </p:spPr>
        <p:txBody>
          <a:bodyPr>
            <a:normAutofit fontScale="90000"/>
          </a:bodyPr>
          <a:lstStyle/>
          <a:p>
            <a:r>
              <a:rPr lang="en-GB" dirty="0"/>
              <a:t>Q8:Does python support switch or case statement in Python? If not what is the reason for the same? </a:t>
            </a:r>
            <a:endParaRPr lang="en-US" dirty="0"/>
          </a:p>
        </p:txBody>
      </p:sp>
      <p:sp>
        <p:nvSpPr>
          <p:cNvPr id="3" name="Rectangle 2"/>
          <p:cNvSpPr/>
          <p:nvPr/>
        </p:nvSpPr>
        <p:spPr>
          <a:xfrm>
            <a:off x="285720" y="2643182"/>
            <a:ext cx="8572528" cy="3416320"/>
          </a:xfrm>
          <a:prstGeom prst="rect">
            <a:avLst/>
          </a:prstGeom>
        </p:spPr>
        <p:txBody>
          <a:bodyPr wrap="square">
            <a:spAutoFit/>
          </a:bodyPr>
          <a:lstStyle/>
          <a:p>
            <a:r>
              <a:rPr lang="en-GB" sz="2400" dirty="0"/>
              <a:t>- No. </a:t>
            </a:r>
            <a:r>
              <a:rPr lang="en-GB" sz="2400" u="sng" dirty="0"/>
              <a:t>Python</a:t>
            </a:r>
            <a:r>
              <a:rPr lang="en-GB" sz="2400" dirty="0"/>
              <a:t> does not have any switch or case statement. But it provides other ways of achieving </a:t>
            </a:r>
            <a:r>
              <a:rPr lang="en-GB" sz="2400" dirty="0" err="1"/>
              <a:t>multiway</a:t>
            </a:r>
            <a:r>
              <a:rPr lang="en-GB" sz="2400" dirty="0"/>
              <a:t> branching such as if-</a:t>
            </a:r>
            <a:r>
              <a:rPr lang="en-GB" sz="2400" dirty="0" err="1"/>
              <a:t>elif</a:t>
            </a:r>
            <a:r>
              <a:rPr lang="en-GB" sz="2400" dirty="0"/>
              <a:t> statements and dictionaries.</a:t>
            </a:r>
          </a:p>
          <a:p>
            <a:r>
              <a:rPr lang="en-GB" sz="2400" dirty="0"/>
              <a:t> - Python doesn't have a switch/case statement because of Unsatisfactory</a:t>
            </a:r>
            <a:r>
              <a:rPr lang="en-GB" sz="2400" b="1" dirty="0"/>
              <a:t> </a:t>
            </a:r>
            <a:r>
              <a:rPr lang="en-GB" sz="2400" dirty="0"/>
              <a:t>Proposals . Nobody has been able to suggest an implementation that works well with Python's syntax and established coding style. </a:t>
            </a:r>
          </a:p>
          <a:p>
            <a:br>
              <a:rPr lang="en-GB" sz="2400" dirty="0"/>
            </a:b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614588" cy="877198"/>
          </a:xfrm>
        </p:spPr>
        <p:txBody>
          <a:bodyPr/>
          <a:lstStyle/>
          <a:p>
            <a:r>
              <a:rPr lang="en-GB" dirty="0"/>
              <a:t>Q9:</a:t>
            </a:r>
            <a:r>
              <a:rPr lang="en-US" dirty="0"/>
              <a:t>How Python is interpreted?</a:t>
            </a:r>
          </a:p>
        </p:txBody>
      </p:sp>
      <p:sp>
        <p:nvSpPr>
          <p:cNvPr id="1025" name="Rectangle 1"/>
          <p:cNvSpPr>
            <a:spLocks noChangeArrowheads="1"/>
          </p:cNvSpPr>
          <p:nvPr/>
        </p:nvSpPr>
        <p:spPr bwMode="auto">
          <a:xfrm>
            <a:off x="179512" y="1350060"/>
            <a:ext cx="8784976" cy="517064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E2E2E"/>
                </a:solidFill>
                <a:effectLst/>
                <a:latin typeface="NexusSans"/>
                <a:cs typeface="Arial" pitchFamily="34" charset="0"/>
              </a:rPr>
              <a:t>Python is an interpreted language, which means the source code of a Python </a:t>
            </a:r>
            <a:r>
              <a:rPr kumimoji="0" lang="en-US" sz="2400" b="0" i="0" u="none" strike="noStrike" cap="none" normalizeH="0" baseline="0" dirty="0">
                <a:ln>
                  <a:noFill/>
                </a:ln>
                <a:solidFill>
                  <a:srgbClr val="2E2E2E"/>
                </a:solidFill>
                <a:effectLst/>
                <a:latin typeface="Calibri Light" pitchFamily="34" charset="0"/>
                <a:cs typeface="Calibri Light" pitchFamily="34" charset="0"/>
              </a:rPr>
              <a:t>program</a:t>
            </a:r>
            <a:r>
              <a:rPr kumimoji="0" lang="en-US" sz="2400" b="0" i="0" u="none" strike="noStrike" cap="none" normalizeH="0" baseline="0" dirty="0">
                <a:ln>
                  <a:noFill/>
                </a:ln>
                <a:solidFill>
                  <a:srgbClr val="2E2E2E"/>
                </a:solidFill>
                <a:effectLst/>
                <a:latin typeface="NexusSans"/>
                <a:cs typeface="Arial" pitchFamily="34" charset="0"/>
              </a:rPr>
              <a:t> is converted into </a:t>
            </a:r>
            <a:r>
              <a:rPr kumimoji="0" lang="en-US" sz="2400" b="0" i="1" u="none" strike="noStrike" cap="none" normalizeH="0" baseline="0" dirty="0">
                <a:ln>
                  <a:noFill/>
                </a:ln>
                <a:solidFill>
                  <a:srgbClr val="2E2E2E"/>
                </a:solidFill>
                <a:effectLst/>
                <a:latin typeface="NexusSans"/>
                <a:cs typeface="Arial" pitchFamily="34" charset="0"/>
              </a:rPr>
              <a:t>byte code</a:t>
            </a:r>
            <a:r>
              <a:rPr kumimoji="0" lang="en-US" sz="2400" b="0" i="0" u="none" strike="noStrike" cap="none" normalizeH="0" baseline="0" dirty="0">
                <a:ln>
                  <a:noFill/>
                </a:ln>
                <a:solidFill>
                  <a:srgbClr val="2E2E2E"/>
                </a:solidFill>
                <a:effectLst/>
                <a:latin typeface="NexusSans"/>
                <a:cs typeface="Arial" pitchFamily="34" charset="0"/>
              </a:rPr>
              <a:t> that is then executed by the Python </a:t>
            </a:r>
            <a:r>
              <a:rPr kumimoji="0" lang="en-US" sz="2400" b="0" i="0" u="none" strike="noStrike" cap="none" normalizeH="0" baseline="0" dirty="0">
                <a:ln>
                  <a:noFill/>
                </a:ln>
                <a:solidFill>
                  <a:srgbClr val="2E2E2E"/>
                </a:solidFill>
                <a:effectLst/>
                <a:latin typeface="Mongolian Baiti" pitchFamily="66" charset="0"/>
                <a:cs typeface="Mongolian Baiti" pitchFamily="66" charset="0"/>
              </a:rPr>
              <a:t>virtual</a:t>
            </a:r>
            <a:r>
              <a:rPr kumimoji="0" lang="en-US" sz="2400" b="0" i="0" u="none" strike="noStrike" cap="none" normalizeH="0" baseline="0" dirty="0">
                <a:ln>
                  <a:noFill/>
                </a:ln>
                <a:solidFill>
                  <a:srgbClr val="2E2E2E"/>
                </a:solidFill>
                <a:effectLst/>
                <a:latin typeface="NexusSans"/>
                <a:cs typeface="Arial" pitchFamily="34" charset="0"/>
              </a:rPr>
              <a:t> machine. Python is different from major compiled languages, such as C and C + +, as Python code is not required to be </a:t>
            </a:r>
            <a:r>
              <a:rPr kumimoji="0" lang="en-US" sz="2400" b="0" i="1" u="none" strike="noStrike" cap="none" normalizeH="0" baseline="0" dirty="0">
                <a:ln>
                  <a:noFill/>
                </a:ln>
                <a:solidFill>
                  <a:srgbClr val="2E2E2E"/>
                </a:solidFill>
                <a:effectLst/>
                <a:latin typeface="NexusSans"/>
                <a:cs typeface="Arial" pitchFamily="34" charset="0"/>
              </a:rPr>
              <a:t>built</a:t>
            </a:r>
            <a:r>
              <a:rPr kumimoji="0" lang="en-US" sz="2400" b="0" i="0" u="none" strike="noStrike" cap="none" normalizeH="0" baseline="0" dirty="0">
                <a:ln>
                  <a:noFill/>
                </a:ln>
                <a:solidFill>
                  <a:srgbClr val="2E2E2E"/>
                </a:solidFill>
                <a:effectLst/>
                <a:latin typeface="NexusSans"/>
                <a:cs typeface="Arial" pitchFamily="34" charset="0"/>
              </a:rPr>
              <a:t> and </a:t>
            </a:r>
            <a:r>
              <a:rPr kumimoji="0" lang="en-US" sz="2400" b="0" i="1" u="none" strike="noStrike" cap="none" normalizeH="0" baseline="0" dirty="0">
                <a:ln>
                  <a:noFill/>
                </a:ln>
                <a:solidFill>
                  <a:srgbClr val="2E2E2E"/>
                </a:solidFill>
                <a:effectLst/>
                <a:latin typeface="NexusSans"/>
                <a:cs typeface="Arial" pitchFamily="34" charset="0"/>
              </a:rPr>
              <a:t>linked</a:t>
            </a:r>
            <a:r>
              <a:rPr kumimoji="0" lang="en-US" sz="2400" b="0" i="0" u="none" strike="noStrike" cap="none" normalizeH="0" baseline="0" dirty="0">
                <a:ln>
                  <a:noFill/>
                </a:ln>
                <a:solidFill>
                  <a:srgbClr val="2E2E2E"/>
                </a:solidFill>
                <a:effectLst/>
                <a:latin typeface="NexusSans"/>
                <a:cs typeface="Arial" pitchFamily="34" charset="0"/>
              </a:rPr>
              <a:t> like code for these languages. This distinction makes for two important points: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2E2E2E"/>
                </a:solidFill>
                <a:effectLst/>
                <a:latin typeface="NexusSans"/>
                <a:cs typeface="Arial" pitchFamily="34" charset="0"/>
              </a:rPr>
              <a:t>•</a:t>
            </a:r>
            <a:r>
              <a:rPr kumimoji="0" lang="en-US" sz="2400" i="0" u="none" strike="noStrike" cap="none" normalizeH="0" baseline="0" dirty="0">
                <a:ln>
                  <a:noFill/>
                </a:ln>
                <a:solidFill>
                  <a:srgbClr val="2E2E2E"/>
                </a:solidFill>
                <a:effectLst/>
                <a:latin typeface="NexusSans"/>
                <a:cs typeface="Arial" pitchFamily="34" charset="0"/>
              </a:rPr>
              <a:t>Python code is fast to develop</a:t>
            </a:r>
            <a:r>
              <a:rPr kumimoji="0" lang="en-US" sz="2400" b="0" i="0" u="none" strike="noStrike" cap="none" normalizeH="0" baseline="0" dirty="0">
                <a:ln>
                  <a:noFill/>
                </a:ln>
                <a:solidFill>
                  <a:srgbClr val="2E2E2E"/>
                </a:solidFill>
                <a:effectLst/>
                <a:latin typeface="NexusSans"/>
                <a:cs typeface="Arial" pitchFamily="34" charset="0"/>
              </a:rPr>
              <a:t>: As the code is not needed to be compiled and built, Python code can be readily changed and executed. This makes for a fast development cycle.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2E2E2E"/>
                </a:solidFill>
                <a:effectLst/>
                <a:latin typeface="NexusSans"/>
                <a:cs typeface="Arial" pitchFamily="34" charset="0"/>
              </a:rPr>
              <a:t>•</a:t>
            </a:r>
            <a:r>
              <a:rPr kumimoji="0" lang="en-US" sz="2400" i="0" u="none" strike="noStrike" cap="none" normalizeH="0" baseline="0" dirty="0">
                <a:ln>
                  <a:noFill/>
                </a:ln>
                <a:solidFill>
                  <a:srgbClr val="2E2E2E"/>
                </a:solidFill>
                <a:effectLst/>
                <a:latin typeface="NexusSans"/>
                <a:cs typeface="Arial" pitchFamily="34" charset="0"/>
              </a:rPr>
              <a:t>Python code is not as fast in execution</a:t>
            </a:r>
            <a:r>
              <a:rPr kumimoji="0" lang="en-US" sz="2400" b="0" i="0" u="none" strike="noStrike" cap="none" normalizeH="0" baseline="0" dirty="0">
                <a:ln>
                  <a:noFill/>
                </a:ln>
                <a:solidFill>
                  <a:srgbClr val="2E2E2E"/>
                </a:solidFill>
                <a:effectLst/>
                <a:latin typeface="NexusSans"/>
                <a:cs typeface="Arial" pitchFamily="34" charset="0"/>
              </a:rPr>
              <a:t>: Since the code is not directly compiled and executed and an additional layer of the Python virtual machine is responsible for execution, Python code runs a little slow as compared to conventional languages like C, C + +,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36712"/>
            <a:ext cx="8507288" cy="1066130"/>
          </a:xfrm>
        </p:spPr>
        <p:txBody>
          <a:bodyPr>
            <a:normAutofit fontScale="90000"/>
          </a:bodyPr>
          <a:lstStyle/>
          <a:p>
            <a:r>
              <a:rPr lang="en-GB" dirty="0"/>
              <a:t>Q12:How memory is managed in </a:t>
            </a:r>
            <a:r>
              <a:rPr lang="en-GB" sz="4000" dirty="0"/>
              <a:t>Python</a:t>
            </a:r>
            <a:endParaRPr lang="en-US" sz="4000" dirty="0"/>
          </a:p>
        </p:txBody>
      </p:sp>
      <p:sp>
        <p:nvSpPr>
          <p:cNvPr id="3" name="Rectangle 2"/>
          <p:cNvSpPr/>
          <p:nvPr/>
        </p:nvSpPr>
        <p:spPr>
          <a:xfrm>
            <a:off x="611560" y="2136338"/>
            <a:ext cx="7560840" cy="2677656"/>
          </a:xfrm>
          <a:prstGeom prst="rect">
            <a:avLst/>
          </a:prstGeom>
        </p:spPr>
        <p:txBody>
          <a:bodyPr wrap="square">
            <a:spAutoFit/>
          </a:bodyPr>
          <a:lstStyle/>
          <a:p>
            <a:r>
              <a:rPr lang="en-GB" sz="2400" dirty="0"/>
              <a:t>Memory management in Python involves a private heap containing all Python objects and data structures. The management of this private heap is ensured internally by the </a:t>
            </a:r>
            <a:r>
              <a:rPr lang="en-GB" sz="2400" i="1" dirty="0"/>
              <a:t>Python memory manager</a:t>
            </a:r>
            <a:r>
              <a:rPr lang="en-GB" sz="2400" dirty="0"/>
              <a:t>. The Python memory manager has different components which deal with various dynamic storage management aspects, like sharing, segmentation, </a:t>
            </a:r>
            <a:r>
              <a:rPr lang="en-GB" sz="2400" dirty="0" err="1"/>
              <a:t>preallocation</a:t>
            </a:r>
            <a:r>
              <a:rPr lang="en-GB" sz="2400" dirty="0"/>
              <a:t> or caching.</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03BA-B710-499A-9234-75AEB148434B}"/>
              </a:ext>
            </a:extLst>
          </p:cNvPr>
          <p:cNvSpPr>
            <a:spLocks noGrp="1"/>
          </p:cNvSpPr>
          <p:nvPr>
            <p:ph type="title"/>
          </p:nvPr>
        </p:nvSpPr>
        <p:spPr>
          <a:xfrm>
            <a:off x="0" y="260648"/>
            <a:ext cx="9144000" cy="1156990"/>
          </a:xfrm>
        </p:spPr>
        <p:txBody>
          <a:bodyPr>
            <a:noAutofit/>
          </a:bodyPr>
          <a:lstStyle/>
          <a:p>
            <a:r>
              <a:rPr lang="en-GB" sz="3200" dirty="0"/>
              <a:t>Q13:What is the language from which Python has got its features or derived its features?</a:t>
            </a:r>
            <a:endParaRPr lang="en-IN" sz="3200" dirty="0"/>
          </a:p>
        </p:txBody>
      </p:sp>
      <p:sp>
        <p:nvSpPr>
          <p:cNvPr id="6" name="TextBox 5">
            <a:extLst>
              <a:ext uri="{FF2B5EF4-FFF2-40B4-BE49-F238E27FC236}">
                <a16:creationId xmlns:a16="http://schemas.microsoft.com/office/drawing/2014/main" id="{172A5D0C-1CA5-456F-839E-AC97CD37F5CB}"/>
              </a:ext>
            </a:extLst>
          </p:cNvPr>
          <p:cNvSpPr txBox="1"/>
          <p:nvPr/>
        </p:nvSpPr>
        <p:spPr>
          <a:xfrm>
            <a:off x="323528" y="1772816"/>
            <a:ext cx="8568952" cy="3416320"/>
          </a:xfrm>
          <a:prstGeom prst="rect">
            <a:avLst/>
          </a:prstGeom>
          <a:noFill/>
        </p:spPr>
        <p:txBody>
          <a:bodyPr wrap="square">
            <a:spAutoFit/>
          </a:bodyPr>
          <a:lstStyle/>
          <a:p>
            <a:r>
              <a:rPr lang="en-IN" sz="2400" dirty="0"/>
              <a:t>What is </a:t>
            </a:r>
            <a:r>
              <a:rPr lang="en-IN" sz="2400" dirty="0" err="1"/>
              <a:t>namespace:A</a:t>
            </a:r>
            <a:r>
              <a:rPr lang="en-IN" sz="2400" dirty="0"/>
              <a:t> namespace is a system that has a unique name for each and every object in Python. An object might be a variable or a method. Python itself maintains a namespace in the form of a Python dictionary. Let’s go through an example, a directory-file system structure in computers. Needless to say, that one can have multiple directories having a file with the same name inside every directory. But one can get directed to the file, one wishes, just by specifying the absolute path to the file. Real-time example, the role of a namespace is like a surname</a:t>
            </a:r>
          </a:p>
        </p:txBody>
      </p:sp>
    </p:spTree>
    <p:extLst>
      <p:ext uri="{BB962C8B-B14F-4D97-AF65-F5344CB8AC3E}">
        <p14:creationId xmlns:p14="http://schemas.microsoft.com/office/powerpoint/2010/main" val="204351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F18952-7E89-43F3-95C7-2B3295C0A4A1}"/>
              </a:ext>
            </a:extLst>
          </p:cNvPr>
          <p:cNvSpPr txBox="1"/>
          <p:nvPr/>
        </p:nvSpPr>
        <p:spPr>
          <a:xfrm>
            <a:off x="251520" y="908720"/>
            <a:ext cx="8568952" cy="4524315"/>
          </a:xfrm>
          <a:prstGeom prst="rect">
            <a:avLst/>
          </a:prstGeom>
          <a:noFill/>
        </p:spPr>
        <p:txBody>
          <a:bodyPr wrap="square">
            <a:spAutoFit/>
          </a:bodyPr>
          <a:lstStyle/>
          <a:p>
            <a:r>
              <a:rPr lang="en-IN" sz="2400" dirty="0"/>
              <a:t>One might not find a single “Alice” in the class there might be multiple “Alice” but when you particularly ask for “Alice Lee” or “Alice Clark” (with a surname), there will be only one (time being don’t think of both first name and surname are same for multiple students).Types of namespaces : When Python interpreter runs solely without any user-defined modules, methods, classes, etc. Some functions like print(), id() are always present, these are built-in namespaces. When a user creates a module, a global namespace gets created, later the creation of local functions creates the local namespace. The built-in namespace encompasses the global namespace and the global namespace encompasses the local namespace.</a:t>
            </a:r>
          </a:p>
        </p:txBody>
      </p:sp>
    </p:spTree>
    <p:extLst>
      <p:ext uri="{BB962C8B-B14F-4D97-AF65-F5344CB8AC3E}">
        <p14:creationId xmlns:p14="http://schemas.microsoft.com/office/powerpoint/2010/main" val="2537578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1855</Words>
  <Application>Microsoft Office PowerPoint</Application>
  <PresentationFormat>On-screen Show (4:3)</PresentationFormat>
  <Paragraphs>94</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Constantia</vt:lpstr>
      <vt:lpstr>Mongolian Baiti</vt:lpstr>
      <vt:lpstr>NexusSans</vt:lpstr>
      <vt:lpstr>urw-din</vt:lpstr>
      <vt:lpstr>Office Theme</vt:lpstr>
      <vt:lpstr>Q1:What is Python ,Name some of the features of Python </vt:lpstr>
      <vt:lpstr>Q3:Is python the right choice for Web based Programming?</vt:lpstr>
      <vt:lpstr>Q4:Why was the language called as Python?</vt:lpstr>
      <vt:lpstr>Q6:What is the language from which Python has got its features or derived its features?</vt:lpstr>
      <vt:lpstr>Q8:Does python support switch or case statement in Python? If not what is the reason for the same? </vt:lpstr>
      <vt:lpstr>Q9:How Python is interpreted?</vt:lpstr>
      <vt:lpstr>Q12:How memory is managed in Python</vt:lpstr>
      <vt:lpstr>Q13:What is the language from which Python has got its features or derived its features?</vt:lpstr>
      <vt:lpstr>PowerPoint Presentation</vt:lpstr>
      <vt:lpstr>Q14:What is the purpose continue statement in python</vt:lpstr>
      <vt:lpstr>Q16:What are the tools that help to find bugs or perform static analysis?</vt:lpstr>
      <vt:lpstr>PowerPoint Presentation</vt:lpstr>
      <vt:lpstr>Q17:What are Python decorators?</vt:lpstr>
      <vt:lpstr>PowerPoint Presentation</vt:lpstr>
      <vt:lpstr>Q18:What is PEP 8?</vt:lpstr>
      <vt:lpstr>String manipulation</vt:lpstr>
      <vt:lpstr>Q4:Explain split(), sub(), subn() methods of “re” module in Python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Q1:What is Python ,Name some of the features of Python ?</dc:title>
  <dc:creator>Harshit kanjiya</dc:creator>
  <cp:lastModifiedBy>orion</cp:lastModifiedBy>
  <cp:revision>27</cp:revision>
  <dcterms:created xsi:type="dcterms:W3CDTF">2022-03-07T11:42:08Z</dcterms:created>
  <dcterms:modified xsi:type="dcterms:W3CDTF">2022-03-25T09:53:25Z</dcterms:modified>
</cp:coreProperties>
</file>