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F6E1486-E9D4-4908-A83D-436E476B4FB9}">
          <p14:sldIdLst>
            <p14:sldId id="256"/>
            <p14:sldId id="257"/>
            <p14:sldId id="258"/>
            <p14:sldId id="259"/>
            <p14:sldId id="260"/>
            <p14:sldId id="261"/>
            <p14:sldId id="262"/>
            <p14:sldId id="263"/>
            <p14:sldId id="264"/>
            <p14:sldId id="265"/>
            <p14:sldId id="266"/>
            <p14:sldId id="267"/>
            <p14:sldId id="268"/>
            <p14:sldId id="269"/>
            <p14:sldId id="270"/>
            <p14:sldId id="271"/>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6B046-854A-41DE-BE9C-A1BD1DE58A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6C05EC1-2634-4866-BB45-B1BD43E6A3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DFA4279-8FEF-4815-8CBD-47413D706DFF}"/>
              </a:ext>
            </a:extLst>
          </p:cNvPr>
          <p:cNvSpPr>
            <a:spLocks noGrp="1"/>
          </p:cNvSpPr>
          <p:nvPr>
            <p:ph type="dt" sz="half" idx="10"/>
          </p:nvPr>
        </p:nvSpPr>
        <p:spPr/>
        <p:txBody>
          <a:bodyPr/>
          <a:lstStyle/>
          <a:p>
            <a:fld id="{FB089604-4165-43FB-A862-D58C75D2EFFC}" type="datetimeFigureOut">
              <a:rPr lang="en-IN" smtClean="0"/>
              <a:t>15-04-2022</a:t>
            </a:fld>
            <a:endParaRPr lang="en-IN"/>
          </a:p>
        </p:txBody>
      </p:sp>
      <p:sp>
        <p:nvSpPr>
          <p:cNvPr id="5" name="Footer Placeholder 4">
            <a:extLst>
              <a:ext uri="{FF2B5EF4-FFF2-40B4-BE49-F238E27FC236}">
                <a16:creationId xmlns:a16="http://schemas.microsoft.com/office/drawing/2014/main" id="{8061B950-AB8F-47DC-86BC-26C4BB6D6A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010C62-9524-40C8-8282-E3506DC58D19}"/>
              </a:ext>
            </a:extLst>
          </p:cNvPr>
          <p:cNvSpPr>
            <a:spLocks noGrp="1"/>
          </p:cNvSpPr>
          <p:nvPr>
            <p:ph type="sldNum" sz="quarter" idx="12"/>
          </p:nvPr>
        </p:nvSpPr>
        <p:spPr/>
        <p:txBody>
          <a:bodyPr/>
          <a:lstStyle/>
          <a:p>
            <a:fld id="{73CBA77E-503C-4A41-A300-0613905A5134}" type="slidenum">
              <a:rPr lang="en-IN" smtClean="0"/>
              <a:t>‹#›</a:t>
            </a:fld>
            <a:endParaRPr lang="en-IN"/>
          </a:p>
        </p:txBody>
      </p:sp>
    </p:spTree>
    <p:extLst>
      <p:ext uri="{BB962C8B-B14F-4D97-AF65-F5344CB8AC3E}">
        <p14:creationId xmlns:p14="http://schemas.microsoft.com/office/powerpoint/2010/main" val="2009379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1901B-C2C0-49D7-AC29-8A1B3F111BF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ACE43C6-36FF-4569-8D04-7F09D9E082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8F2BA7-1EED-4834-B067-5526D40E8E68}"/>
              </a:ext>
            </a:extLst>
          </p:cNvPr>
          <p:cNvSpPr>
            <a:spLocks noGrp="1"/>
          </p:cNvSpPr>
          <p:nvPr>
            <p:ph type="dt" sz="half" idx="10"/>
          </p:nvPr>
        </p:nvSpPr>
        <p:spPr/>
        <p:txBody>
          <a:bodyPr/>
          <a:lstStyle/>
          <a:p>
            <a:fld id="{FB089604-4165-43FB-A862-D58C75D2EFFC}" type="datetimeFigureOut">
              <a:rPr lang="en-IN" smtClean="0"/>
              <a:t>15-04-2022</a:t>
            </a:fld>
            <a:endParaRPr lang="en-IN"/>
          </a:p>
        </p:txBody>
      </p:sp>
      <p:sp>
        <p:nvSpPr>
          <p:cNvPr id="5" name="Footer Placeholder 4">
            <a:extLst>
              <a:ext uri="{FF2B5EF4-FFF2-40B4-BE49-F238E27FC236}">
                <a16:creationId xmlns:a16="http://schemas.microsoft.com/office/drawing/2014/main" id="{CD041CD6-DC21-4667-9DBB-63656C78B1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79A71E-3FF1-4B46-AE15-B2904E7C2FEE}"/>
              </a:ext>
            </a:extLst>
          </p:cNvPr>
          <p:cNvSpPr>
            <a:spLocks noGrp="1"/>
          </p:cNvSpPr>
          <p:nvPr>
            <p:ph type="sldNum" sz="quarter" idx="12"/>
          </p:nvPr>
        </p:nvSpPr>
        <p:spPr/>
        <p:txBody>
          <a:bodyPr/>
          <a:lstStyle/>
          <a:p>
            <a:fld id="{73CBA77E-503C-4A41-A300-0613905A5134}" type="slidenum">
              <a:rPr lang="en-IN" smtClean="0"/>
              <a:t>‹#›</a:t>
            </a:fld>
            <a:endParaRPr lang="en-IN"/>
          </a:p>
        </p:txBody>
      </p:sp>
    </p:spTree>
    <p:extLst>
      <p:ext uri="{BB962C8B-B14F-4D97-AF65-F5344CB8AC3E}">
        <p14:creationId xmlns:p14="http://schemas.microsoft.com/office/powerpoint/2010/main" val="377335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C8F347-AF5C-4A55-9560-31DF4E31F3A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9AE3729-0E58-4553-BA43-CFD0D9967D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5F216B-03A9-4000-990A-2A0A8B845A46}"/>
              </a:ext>
            </a:extLst>
          </p:cNvPr>
          <p:cNvSpPr>
            <a:spLocks noGrp="1"/>
          </p:cNvSpPr>
          <p:nvPr>
            <p:ph type="dt" sz="half" idx="10"/>
          </p:nvPr>
        </p:nvSpPr>
        <p:spPr/>
        <p:txBody>
          <a:bodyPr/>
          <a:lstStyle/>
          <a:p>
            <a:fld id="{FB089604-4165-43FB-A862-D58C75D2EFFC}" type="datetimeFigureOut">
              <a:rPr lang="en-IN" smtClean="0"/>
              <a:t>15-04-2022</a:t>
            </a:fld>
            <a:endParaRPr lang="en-IN"/>
          </a:p>
        </p:txBody>
      </p:sp>
      <p:sp>
        <p:nvSpPr>
          <p:cNvPr id="5" name="Footer Placeholder 4">
            <a:extLst>
              <a:ext uri="{FF2B5EF4-FFF2-40B4-BE49-F238E27FC236}">
                <a16:creationId xmlns:a16="http://schemas.microsoft.com/office/drawing/2014/main" id="{4FF78208-BEF1-4AEF-873A-C28A9FCEBD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9D8392-EA5A-4B8A-8C63-9357A19DF935}"/>
              </a:ext>
            </a:extLst>
          </p:cNvPr>
          <p:cNvSpPr>
            <a:spLocks noGrp="1"/>
          </p:cNvSpPr>
          <p:nvPr>
            <p:ph type="sldNum" sz="quarter" idx="12"/>
          </p:nvPr>
        </p:nvSpPr>
        <p:spPr/>
        <p:txBody>
          <a:bodyPr/>
          <a:lstStyle/>
          <a:p>
            <a:fld id="{73CBA77E-503C-4A41-A300-0613905A5134}" type="slidenum">
              <a:rPr lang="en-IN" smtClean="0"/>
              <a:t>‹#›</a:t>
            </a:fld>
            <a:endParaRPr lang="en-IN"/>
          </a:p>
        </p:txBody>
      </p:sp>
    </p:spTree>
    <p:extLst>
      <p:ext uri="{BB962C8B-B14F-4D97-AF65-F5344CB8AC3E}">
        <p14:creationId xmlns:p14="http://schemas.microsoft.com/office/powerpoint/2010/main" val="2840865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55526-A3DB-4B5B-BA9D-7CFCDB113B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D1E96F0-0B3E-4E01-BF58-6FDF6BFDA2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B902DE-E75A-4E9B-9182-FEF3028224CE}"/>
              </a:ext>
            </a:extLst>
          </p:cNvPr>
          <p:cNvSpPr>
            <a:spLocks noGrp="1"/>
          </p:cNvSpPr>
          <p:nvPr>
            <p:ph type="dt" sz="half" idx="10"/>
          </p:nvPr>
        </p:nvSpPr>
        <p:spPr/>
        <p:txBody>
          <a:bodyPr/>
          <a:lstStyle/>
          <a:p>
            <a:fld id="{FB089604-4165-43FB-A862-D58C75D2EFFC}" type="datetimeFigureOut">
              <a:rPr lang="en-IN" smtClean="0"/>
              <a:t>15-04-2022</a:t>
            </a:fld>
            <a:endParaRPr lang="en-IN"/>
          </a:p>
        </p:txBody>
      </p:sp>
      <p:sp>
        <p:nvSpPr>
          <p:cNvPr id="5" name="Footer Placeholder 4">
            <a:extLst>
              <a:ext uri="{FF2B5EF4-FFF2-40B4-BE49-F238E27FC236}">
                <a16:creationId xmlns:a16="http://schemas.microsoft.com/office/drawing/2014/main" id="{E2D00E51-70F3-49FA-AEC8-3A28F2B6E2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EFE3FF-33F6-4FF5-87AA-171A54D3A592}"/>
              </a:ext>
            </a:extLst>
          </p:cNvPr>
          <p:cNvSpPr>
            <a:spLocks noGrp="1"/>
          </p:cNvSpPr>
          <p:nvPr>
            <p:ph type="sldNum" sz="quarter" idx="12"/>
          </p:nvPr>
        </p:nvSpPr>
        <p:spPr/>
        <p:txBody>
          <a:bodyPr/>
          <a:lstStyle/>
          <a:p>
            <a:fld id="{73CBA77E-503C-4A41-A300-0613905A5134}" type="slidenum">
              <a:rPr lang="en-IN" smtClean="0"/>
              <a:t>‹#›</a:t>
            </a:fld>
            <a:endParaRPr lang="en-IN"/>
          </a:p>
        </p:txBody>
      </p:sp>
    </p:spTree>
    <p:extLst>
      <p:ext uri="{BB962C8B-B14F-4D97-AF65-F5344CB8AC3E}">
        <p14:creationId xmlns:p14="http://schemas.microsoft.com/office/powerpoint/2010/main" val="4140557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DECBF-2589-41B1-A9A4-7D5281D379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ADF40FB-A24E-497D-A342-651DB00025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2D858D-2349-4AA6-B5FE-F1DFF49AF9A0}"/>
              </a:ext>
            </a:extLst>
          </p:cNvPr>
          <p:cNvSpPr>
            <a:spLocks noGrp="1"/>
          </p:cNvSpPr>
          <p:nvPr>
            <p:ph type="dt" sz="half" idx="10"/>
          </p:nvPr>
        </p:nvSpPr>
        <p:spPr/>
        <p:txBody>
          <a:bodyPr/>
          <a:lstStyle/>
          <a:p>
            <a:fld id="{FB089604-4165-43FB-A862-D58C75D2EFFC}" type="datetimeFigureOut">
              <a:rPr lang="en-IN" smtClean="0"/>
              <a:t>15-04-2022</a:t>
            </a:fld>
            <a:endParaRPr lang="en-IN"/>
          </a:p>
        </p:txBody>
      </p:sp>
      <p:sp>
        <p:nvSpPr>
          <p:cNvPr id="5" name="Footer Placeholder 4">
            <a:extLst>
              <a:ext uri="{FF2B5EF4-FFF2-40B4-BE49-F238E27FC236}">
                <a16:creationId xmlns:a16="http://schemas.microsoft.com/office/drawing/2014/main" id="{4CF41092-2094-48A0-92DF-9A4EE1AA36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881A5C-2668-40F2-B000-8D45F27D8DCA}"/>
              </a:ext>
            </a:extLst>
          </p:cNvPr>
          <p:cNvSpPr>
            <a:spLocks noGrp="1"/>
          </p:cNvSpPr>
          <p:nvPr>
            <p:ph type="sldNum" sz="quarter" idx="12"/>
          </p:nvPr>
        </p:nvSpPr>
        <p:spPr/>
        <p:txBody>
          <a:bodyPr/>
          <a:lstStyle/>
          <a:p>
            <a:fld id="{73CBA77E-503C-4A41-A300-0613905A5134}" type="slidenum">
              <a:rPr lang="en-IN" smtClean="0"/>
              <a:t>‹#›</a:t>
            </a:fld>
            <a:endParaRPr lang="en-IN"/>
          </a:p>
        </p:txBody>
      </p:sp>
    </p:spTree>
    <p:extLst>
      <p:ext uri="{BB962C8B-B14F-4D97-AF65-F5344CB8AC3E}">
        <p14:creationId xmlns:p14="http://schemas.microsoft.com/office/powerpoint/2010/main" val="3569098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C275B-87D2-4CED-B6D5-44633450AA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49842BA-6808-4015-8AFE-6E04CC9DEA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7375FDD-DC05-4949-ADB7-068BF5463D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D76F213-9FE9-4931-8D31-CE3465D94624}"/>
              </a:ext>
            </a:extLst>
          </p:cNvPr>
          <p:cNvSpPr>
            <a:spLocks noGrp="1"/>
          </p:cNvSpPr>
          <p:nvPr>
            <p:ph type="dt" sz="half" idx="10"/>
          </p:nvPr>
        </p:nvSpPr>
        <p:spPr/>
        <p:txBody>
          <a:bodyPr/>
          <a:lstStyle/>
          <a:p>
            <a:fld id="{FB089604-4165-43FB-A862-D58C75D2EFFC}" type="datetimeFigureOut">
              <a:rPr lang="en-IN" smtClean="0"/>
              <a:t>15-04-2022</a:t>
            </a:fld>
            <a:endParaRPr lang="en-IN"/>
          </a:p>
        </p:txBody>
      </p:sp>
      <p:sp>
        <p:nvSpPr>
          <p:cNvPr id="6" name="Footer Placeholder 5">
            <a:extLst>
              <a:ext uri="{FF2B5EF4-FFF2-40B4-BE49-F238E27FC236}">
                <a16:creationId xmlns:a16="http://schemas.microsoft.com/office/drawing/2014/main" id="{F031BDF5-EF65-444B-87CE-ACA575773B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131EA1-504A-46DF-AC44-E9508618292A}"/>
              </a:ext>
            </a:extLst>
          </p:cNvPr>
          <p:cNvSpPr>
            <a:spLocks noGrp="1"/>
          </p:cNvSpPr>
          <p:nvPr>
            <p:ph type="sldNum" sz="quarter" idx="12"/>
          </p:nvPr>
        </p:nvSpPr>
        <p:spPr/>
        <p:txBody>
          <a:bodyPr/>
          <a:lstStyle/>
          <a:p>
            <a:fld id="{73CBA77E-503C-4A41-A300-0613905A5134}" type="slidenum">
              <a:rPr lang="en-IN" smtClean="0"/>
              <a:t>‹#›</a:t>
            </a:fld>
            <a:endParaRPr lang="en-IN"/>
          </a:p>
        </p:txBody>
      </p:sp>
    </p:spTree>
    <p:extLst>
      <p:ext uri="{BB962C8B-B14F-4D97-AF65-F5344CB8AC3E}">
        <p14:creationId xmlns:p14="http://schemas.microsoft.com/office/powerpoint/2010/main" val="2923454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9F282-787B-44E8-BAC9-80DABC16974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67B555F-C631-49D1-81C1-7561EA5AF6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E9A85C-03DE-463B-BC05-B79B0564A6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F928F8D-CAF0-41ED-A488-3162133B66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57BC26-514C-45B9-BFFB-777E571AA8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EBB2FD5-AB71-4FBC-84A4-18946E301F34}"/>
              </a:ext>
            </a:extLst>
          </p:cNvPr>
          <p:cNvSpPr>
            <a:spLocks noGrp="1"/>
          </p:cNvSpPr>
          <p:nvPr>
            <p:ph type="dt" sz="half" idx="10"/>
          </p:nvPr>
        </p:nvSpPr>
        <p:spPr/>
        <p:txBody>
          <a:bodyPr/>
          <a:lstStyle/>
          <a:p>
            <a:fld id="{FB089604-4165-43FB-A862-D58C75D2EFFC}" type="datetimeFigureOut">
              <a:rPr lang="en-IN" smtClean="0"/>
              <a:t>15-04-2022</a:t>
            </a:fld>
            <a:endParaRPr lang="en-IN"/>
          </a:p>
        </p:txBody>
      </p:sp>
      <p:sp>
        <p:nvSpPr>
          <p:cNvPr id="8" name="Footer Placeholder 7">
            <a:extLst>
              <a:ext uri="{FF2B5EF4-FFF2-40B4-BE49-F238E27FC236}">
                <a16:creationId xmlns:a16="http://schemas.microsoft.com/office/drawing/2014/main" id="{0155FCD4-FA5C-4C33-897C-8F9544ED1CA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2C536B2-36C2-474A-BD5E-3095AAE3BE56}"/>
              </a:ext>
            </a:extLst>
          </p:cNvPr>
          <p:cNvSpPr>
            <a:spLocks noGrp="1"/>
          </p:cNvSpPr>
          <p:nvPr>
            <p:ph type="sldNum" sz="quarter" idx="12"/>
          </p:nvPr>
        </p:nvSpPr>
        <p:spPr/>
        <p:txBody>
          <a:bodyPr/>
          <a:lstStyle/>
          <a:p>
            <a:fld id="{73CBA77E-503C-4A41-A300-0613905A5134}" type="slidenum">
              <a:rPr lang="en-IN" smtClean="0"/>
              <a:t>‹#›</a:t>
            </a:fld>
            <a:endParaRPr lang="en-IN"/>
          </a:p>
        </p:txBody>
      </p:sp>
    </p:spTree>
    <p:extLst>
      <p:ext uri="{BB962C8B-B14F-4D97-AF65-F5344CB8AC3E}">
        <p14:creationId xmlns:p14="http://schemas.microsoft.com/office/powerpoint/2010/main" val="1885136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4CEC4-B8AC-4F4C-AA46-985D0B4CC94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9652135-730A-4FBD-8EF2-D14E23773E21}"/>
              </a:ext>
            </a:extLst>
          </p:cNvPr>
          <p:cNvSpPr>
            <a:spLocks noGrp="1"/>
          </p:cNvSpPr>
          <p:nvPr>
            <p:ph type="dt" sz="half" idx="10"/>
          </p:nvPr>
        </p:nvSpPr>
        <p:spPr/>
        <p:txBody>
          <a:bodyPr/>
          <a:lstStyle/>
          <a:p>
            <a:fld id="{FB089604-4165-43FB-A862-D58C75D2EFFC}" type="datetimeFigureOut">
              <a:rPr lang="en-IN" smtClean="0"/>
              <a:t>15-04-2022</a:t>
            </a:fld>
            <a:endParaRPr lang="en-IN"/>
          </a:p>
        </p:txBody>
      </p:sp>
      <p:sp>
        <p:nvSpPr>
          <p:cNvPr id="4" name="Footer Placeholder 3">
            <a:extLst>
              <a:ext uri="{FF2B5EF4-FFF2-40B4-BE49-F238E27FC236}">
                <a16:creationId xmlns:a16="http://schemas.microsoft.com/office/drawing/2014/main" id="{FC792C83-CDA0-4A57-A6B6-299DCE1398A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68EE55C-A790-4DF9-A365-BD1C7578802D}"/>
              </a:ext>
            </a:extLst>
          </p:cNvPr>
          <p:cNvSpPr>
            <a:spLocks noGrp="1"/>
          </p:cNvSpPr>
          <p:nvPr>
            <p:ph type="sldNum" sz="quarter" idx="12"/>
          </p:nvPr>
        </p:nvSpPr>
        <p:spPr/>
        <p:txBody>
          <a:bodyPr/>
          <a:lstStyle/>
          <a:p>
            <a:fld id="{73CBA77E-503C-4A41-A300-0613905A5134}" type="slidenum">
              <a:rPr lang="en-IN" smtClean="0"/>
              <a:t>‹#›</a:t>
            </a:fld>
            <a:endParaRPr lang="en-IN"/>
          </a:p>
        </p:txBody>
      </p:sp>
    </p:spTree>
    <p:extLst>
      <p:ext uri="{BB962C8B-B14F-4D97-AF65-F5344CB8AC3E}">
        <p14:creationId xmlns:p14="http://schemas.microsoft.com/office/powerpoint/2010/main" val="3982777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F29415-BF36-42C5-8B4B-DC452910E1E9}"/>
              </a:ext>
            </a:extLst>
          </p:cNvPr>
          <p:cNvSpPr>
            <a:spLocks noGrp="1"/>
          </p:cNvSpPr>
          <p:nvPr>
            <p:ph type="dt" sz="half" idx="10"/>
          </p:nvPr>
        </p:nvSpPr>
        <p:spPr/>
        <p:txBody>
          <a:bodyPr/>
          <a:lstStyle/>
          <a:p>
            <a:fld id="{FB089604-4165-43FB-A862-D58C75D2EFFC}" type="datetimeFigureOut">
              <a:rPr lang="en-IN" smtClean="0"/>
              <a:t>15-04-2022</a:t>
            </a:fld>
            <a:endParaRPr lang="en-IN"/>
          </a:p>
        </p:txBody>
      </p:sp>
      <p:sp>
        <p:nvSpPr>
          <p:cNvPr id="3" name="Footer Placeholder 2">
            <a:extLst>
              <a:ext uri="{FF2B5EF4-FFF2-40B4-BE49-F238E27FC236}">
                <a16:creationId xmlns:a16="http://schemas.microsoft.com/office/drawing/2014/main" id="{2C1081AE-8DEA-478F-97AC-57F0AE4DB34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3D2740C-83D7-41E3-9F4F-E5569A0D79F0}"/>
              </a:ext>
            </a:extLst>
          </p:cNvPr>
          <p:cNvSpPr>
            <a:spLocks noGrp="1"/>
          </p:cNvSpPr>
          <p:nvPr>
            <p:ph type="sldNum" sz="quarter" idx="12"/>
          </p:nvPr>
        </p:nvSpPr>
        <p:spPr/>
        <p:txBody>
          <a:bodyPr/>
          <a:lstStyle/>
          <a:p>
            <a:fld id="{73CBA77E-503C-4A41-A300-0613905A5134}" type="slidenum">
              <a:rPr lang="en-IN" smtClean="0"/>
              <a:t>‹#›</a:t>
            </a:fld>
            <a:endParaRPr lang="en-IN"/>
          </a:p>
        </p:txBody>
      </p:sp>
    </p:spTree>
    <p:extLst>
      <p:ext uri="{BB962C8B-B14F-4D97-AF65-F5344CB8AC3E}">
        <p14:creationId xmlns:p14="http://schemas.microsoft.com/office/powerpoint/2010/main" val="1134594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50624-3CAB-4788-80FD-83FD213972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71E8DA0-182A-4826-95AF-E22D8ADBC0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FF67C02-6301-47C8-8CCA-A840822632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903768-388D-41E0-9421-EF0AFD290B3C}"/>
              </a:ext>
            </a:extLst>
          </p:cNvPr>
          <p:cNvSpPr>
            <a:spLocks noGrp="1"/>
          </p:cNvSpPr>
          <p:nvPr>
            <p:ph type="dt" sz="half" idx="10"/>
          </p:nvPr>
        </p:nvSpPr>
        <p:spPr/>
        <p:txBody>
          <a:bodyPr/>
          <a:lstStyle/>
          <a:p>
            <a:fld id="{FB089604-4165-43FB-A862-D58C75D2EFFC}" type="datetimeFigureOut">
              <a:rPr lang="en-IN" smtClean="0"/>
              <a:t>15-04-2022</a:t>
            </a:fld>
            <a:endParaRPr lang="en-IN"/>
          </a:p>
        </p:txBody>
      </p:sp>
      <p:sp>
        <p:nvSpPr>
          <p:cNvPr id="6" name="Footer Placeholder 5">
            <a:extLst>
              <a:ext uri="{FF2B5EF4-FFF2-40B4-BE49-F238E27FC236}">
                <a16:creationId xmlns:a16="http://schemas.microsoft.com/office/drawing/2014/main" id="{B6F5F53D-08E2-4E9D-B48F-DCD3BB377B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48829D-ECD4-4C38-A336-6ABB69290D2D}"/>
              </a:ext>
            </a:extLst>
          </p:cNvPr>
          <p:cNvSpPr>
            <a:spLocks noGrp="1"/>
          </p:cNvSpPr>
          <p:nvPr>
            <p:ph type="sldNum" sz="quarter" idx="12"/>
          </p:nvPr>
        </p:nvSpPr>
        <p:spPr/>
        <p:txBody>
          <a:bodyPr/>
          <a:lstStyle/>
          <a:p>
            <a:fld id="{73CBA77E-503C-4A41-A300-0613905A5134}" type="slidenum">
              <a:rPr lang="en-IN" smtClean="0"/>
              <a:t>‹#›</a:t>
            </a:fld>
            <a:endParaRPr lang="en-IN"/>
          </a:p>
        </p:txBody>
      </p:sp>
    </p:spTree>
    <p:extLst>
      <p:ext uri="{BB962C8B-B14F-4D97-AF65-F5344CB8AC3E}">
        <p14:creationId xmlns:p14="http://schemas.microsoft.com/office/powerpoint/2010/main" val="55493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6357A-3636-44B4-A3A9-B09FE37DCD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613998E-2487-4451-A8DA-6F731827A4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87F93B5-E799-4BFC-BDD5-1B7D42501A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D26362-1CE9-41D3-A43E-C98BC8988617}"/>
              </a:ext>
            </a:extLst>
          </p:cNvPr>
          <p:cNvSpPr>
            <a:spLocks noGrp="1"/>
          </p:cNvSpPr>
          <p:nvPr>
            <p:ph type="dt" sz="half" idx="10"/>
          </p:nvPr>
        </p:nvSpPr>
        <p:spPr/>
        <p:txBody>
          <a:bodyPr/>
          <a:lstStyle/>
          <a:p>
            <a:fld id="{FB089604-4165-43FB-A862-D58C75D2EFFC}" type="datetimeFigureOut">
              <a:rPr lang="en-IN" smtClean="0"/>
              <a:t>15-04-2022</a:t>
            </a:fld>
            <a:endParaRPr lang="en-IN"/>
          </a:p>
        </p:txBody>
      </p:sp>
      <p:sp>
        <p:nvSpPr>
          <p:cNvPr id="6" name="Footer Placeholder 5">
            <a:extLst>
              <a:ext uri="{FF2B5EF4-FFF2-40B4-BE49-F238E27FC236}">
                <a16:creationId xmlns:a16="http://schemas.microsoft.com/office/drawing/2014/main" id="{8423D7F7-0C9B-4622-AA53-E5B2802A2B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1C00F00-2084-4D0C-9FAD-D311B99C25FB}"/>
              </a:ext>
            </a:extLst>
          </p:cNvPr>
          <p:cNvSpPr>
            <a:spLocks noGrp="1"/>
          </p:cNvSpPr>
          <p:nvPr>
            <p:ph type="sldNum" sz="quarter" idx="12"/>
          </p:nvPr>
        </p:nvSpPr>
        <p:spPr/>
        <p:txBody>
          <a:bodyPr/>
          <a:lstStyle/>
          <a:p>
            <a:fld id="{73CBA77E-503C-4A41-A300-0613905A5134}" type="slidenum">
              <a:rPr lang="en-IN" smtClean="0"/>
              <a:t>‹#›</a:t>
            </a:fld>
            <a:endParaRPr lang="en-IN"/>
          </a:p>
        </p:txBody>
      </p:sp>
    </p:spTree>
    <p:extLst>
      <p:ext uri="{BB962C8B-B14F-4D97-AF65-F5344CB8AC3E}">
        <p14:creationId xmlns:p14="http://schemas.microsoft.com/office/powerpoint/2010/main" val="843016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D14241-00FA-4D04-85FF-CE3D072C7B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8E9E3D-5BA3-452F-BBB9-28761C5D35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F0C79D-4456-4168-90E5-F07F5093D1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089604-4165-43FB-A862-D58C75D2EFFC}" type="datetimeFigureOut">
              <a:rPr lang="en-IN" smtClean="0"/>
              <a:t>15-04-2022</a:t>
            </a:fld>
            <a:endParaRPr lang="en-IN"/>
          </a:p>
        </p:txBody>
      </p:sp>
      <p:sp>
        <p:nvSpPr>
          <p:cNvPr id="5" name="Footer Placeholder 4">
            <a:extLst>
              <a:ext uri="{FF2B5EF4-FFF2-40B4-BE49-F238E27FC236}">
                <a16:creationId xmlns:a16="http://schemas.microsoft.com/office/drawing/2014/main" id="{5AAF7963-1C4C-40AC-A26C-3FC8B74BFD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39FB27F-1B78-4F9F-9921-97DDC34FF0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CBA77E-503C-4A41-A300-0613905A5134}" type="slidenum">
              <a:rPr lang="en-IN" smtClean="0"/>
              <a:t>‹#›</a:t>
            </a:fld>
            <a:endParaRPr lang="en-IN"/>
          </a:p>
        </p:txBody>
      </p:sp>
    </p:spTree>
    <p:extLst>
      <p:ext uri="{BB962C8B-B14F-4D97-AF65-F5344CB8AC3E}">
        <p14:creationId xmlns:p14="http://schemas.microsoft.com/office/powerpoint/2010/main" val="4686840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appdividend.com/2019/01/05/python-tuple-example-tutorial-complete-introduction-on-tuples/"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949CBE-EF56-408D-9064-513789F9CA7F}"/>
              </a:ext>
            </a:extLst>
          </p:cNvPr>
          <p:cNvSpPr>
            <a:spLocks noGrp="1"/>
          </p:cNvSpPr>
          <p:nvPr>
            <p:ph type="title"/>
          </p:nvPr>
        </p:nvSpPr>
        <p:spPr>
          <a:xfrm>
            <a:off x="286870" y="325812"/>
            <a:ext cx="10067365" cy="939240"/>
          </a:xfrm>
        </p:spPr>
        <p:txBody>
          <a:bodyPr/>
          <a:lstStyle/>
          <a:p>
            <a:r>
              <a:rPr lang="en-GB" b="1" dirty="0"/>
              <a:t>Q1:What is List ? How will you reverse a list?</a:t>
            </a:r>
            <a:endParaRPr lang="en-IN" b="1" dirty="0"/>
          </a:p>
        </p:txBody>
      </p:sp>
      <p:sp>
        <p:nvSpPr>
          <p:cNvPr id="6" name="TextBox 5">
            <a:extLst>
              <a:ext uri="{FF2B5EF4-FFF2-40B4-BE49-F238E27FC236}">
                <a16:creationId xmlns:a16="http://schemas.microsoft.com/office/drawing/2014/main" id="{338A60EA-FA84-4843-8641-2210C5E4E6A8}"/>
              </a:ext>
            </a:extLst>
          </p:cNvPr>
          <p:cNvSpPr txBox="1"/>
          <p:nvPr/>
        </p:nvSpPr>
        <p:spPr>
          <a:xfrm>
            <a:off x="407894" y="1613118"/>
            <a:ext cx="11344835" cy="5478423"/>
          </a:xfrm>
          <a:prstGeom prst="rect">
            <a:avLst/>
          </a:prstGeom>
          <a:noFill/>
        </p:spPr>
        <p:txBody>
          <a:bodyPr wrap="square">
            <a:spAutoFit/>
          </a:bodyPr>
          <a:lstStyle/>
          <a:p>
            <a:r>
              <a:rPr lang="en-GB" sz="2800" b="0" i="0" dirty="0">
                <a:solidFill>
                  <a:srgbClr val="4D5B7C"/>
                </a:solidFill>
                <a:effectLst/>
                <a:latin typeface="Inter"/>
              </a:rPr>
              <a:t>- A </a:t>
            </a:r>
            <a:r>
              <a:rPr lang="en-GB" sz="2800" b="1" i="0" dirty="0">
                <a:solidFill>
                  <a:srgbClr val="4D5B7C"/>
                </a:solidFill>
                <a:effectLst/>
                <a:latin typeface="Inter"/>
              </a:rPr>
              <a:t>list</a:t>
            </a:r>
            <a:r>
              <a:rPr lang="en-GB" sz="2800" b="0" i="0" dirty="0">
                <a:solidFill>
                  <a:srgbClr val="4D5B7C"/>
                </a:solidFill>
                <a:effectLst/>
                <a:latin typeface="Inter"/>
              </a:rPr>
              <a:t> is a data structure in Python that is a mutable, or changeable, ordered            sequence of elements. Each element or value that is inside of a list is called an item.</a:t>
            </a:r>
          </a:p>
          <a:p>
            <a:r>
              <a:rPr kumimoji="0" lang="en-US" altLang="en-US" sz="2800" b="0" i="0" strike="noStrike" cap="none" normalizeH="0" baseline="0" dirty="0">
                <a:ln>
                  <a:noFill/>
                </a:ln>
                <a:solidFill>
                  <a:srgbClr val="4D5B7C"/>
                </a:solidFill>
                <a:effectLst/>
                <a:latin typeface="+mn-lt"/>
              </a:rPr>
              <a:t>-lists are defined by having values between </a:t>
            </a:r>
            <a:r>
              <a:rPr kumimoji="0" lang="en-US" altLang="en-US" sz="2800" b="0" i="0" u="none" strike="noStrike" cap="none" normalizeH="0" baseline="0" dirty="0">
                <a:ln>
                  <a:noFill/>
                </a:ln>
                <a:solidFill>
                  <a:srgbClr val="4D5B7C"/>
                </a:solidFill>
                <a:effectLst/>
                <a:latin typeface="Inter"/>
              </a:rPr>
              <a:t>square brackets </a:t>
            </a:r>
            <a:r>
              <a:rPr kumimoji="0" lang="en-US" altLang="en-US" sz="2800" b="0" i="0" u="none" strike="noStrike" cap="none" normalizeH="0" baseline="0" dirty="0">
                <a:ln>
                  <a:noFill/>
                </a:ln>
                <a:solidFill>
                  <a:srgbClr val="535772"/>
                </a:solidFill>
                <a:effectLst/>
                <a:latin typeface="JetBrains Mono"/>
              </a:rPr>
              <a:t>[ ]</a:t>
            </a:r>
            <a:r>
              <a:rPr kumimoji="0" lang="en-US" altLang="en-US" sz="2800" b="0" i="0" u="none" strike="noStrike" cap="none" normalizeH="0" baseline="0" dirty="0">
                <a:ln>
                  <a:noFill/>
                </a:ln>
                <a:solidFill>
                  <a:srgbClr val="4D5B7C"/>
                </a:solidFill>
                <a:effectLst/>
                <a:latin typeface="Inter"/>
              </a:rPr>
              <a:t>.</a:t>
            </a:r>
            <a:r>
              <a:rPr kumimoji="0" lang="en-US" altLang="en-US" sz="2800" b="0" i="0" u="none" strike="noStrike" cap="none" normalizeH="0" baseline="0" dirty="0">
                <a:ln>
                  <a:noFill/>
                </a:ln>
                <a:solidFill>
                  <a:schemeClr val="tx1"/>
                </a:solidFill>
                <a:effectLst/>
              </a:rPr>
              <a:t> </a:t>
            </a:r>
          </a:p>
          <a:p>
            <a:r>
              <a:rPr lang="en-GB" sz="2800" b="0" i="0" dirty="0">
                <a:solidFill>
                  <a:srgbClr val="4D5B7C"/>
                </a:solidFill>
                <a:effectLst/>
                <a:latin typeface="Inter"/>
              </a:rPr>
              <a:t>-Lists are great to use when you want to work with many related values. They enable you to keep data together that belongs together and perform the same methods and operations on multiple values at once.</a:t>
            </a:r>
          </a:p>
          <a:p>
            <a:pPr marL="457200" indent="-457200">
              <a:lnSpc>
                <a:spcPct val="150000"/>
              </a:lnSpc>
              <a:buFont typeface="Arial" panose="020B0604020202020204" pitchFamily="34" charset="0"/>
              <a:buChar char="•"/>
            </a:pPr>
            <a:r>
              <a:rPr kumimoji="0" lang="en-IN" sz="2800" b="1" i="0" u="none" strike="noStrike" kern="1200" cap="none" spc="0" normalizeH="0" baseline="0" noProof="0" dirty="0">
                <a:ln>
                  <a:noFill/>
                </a:ln>
                <a:solidFill>
                  <a:srgbClr val="4D5B7C"/>
                </a:solidFill>
                <a:effectLst/>
                <a:uLnTx/>
                <a:uFillTx/>
                <a:latin typeface="Inter"/>
                <a:ea typeface="+mn-ea"/>
                <a:cs typeface="+mn-cs"/>
              </a:rPr>
              <a:t>reverse list</a:t>
            </a:r>
            <a:r>
              <a:rPr lang="en-GB" sz="2800" b="1" dirty="0">
                <a:solidFill>
                  <a:srgbClr val="4D5B7C"/>
                </a:solidFill>
                <a:latin typeface="Inter"/>
              </a:rPr>
              <a:t>             </a:t>
            </a:r>
          </a:p>
          <a:p>
            <a:pPr algn="l"/>
            <a:r>
              <a:rPr lang="en-GB" sz="2800" b="1" dirty="0">
                <a:solidFill>
                  <a:srgbClr val="4D5B7C"/>
                </a:solidFill>
                <a:latin typeface="Inter"/>
              </a:rPr>
              <a:t>-</a:t>
            </a:r>
            <a:r>
              <a:rPr lang="en-GB" sz="2800" b="0" i="0" dirty="0">
                <a:solidFill>
                  <a:srgbClr val="222222"/>
                </a:solidFill>
                <a:effectLst/>
                <a:latin typeface="source sans pro" panose="020B0604020202020204" pitchFamily="34" charset="0"/>
              </a:rPr>
              <a:t> </a:t>
            </a:r>
            <a:r>
              <a:rPr lang="en-GB" sz="2800" b="0" i="0" dirty="0">
                <a:solidFill>
                  <a:srgbClr val="222222"/>
                </a:solidFill>
                <a:effectLst/>
                <a:latin typeface="Inter"/>
              </a:rPr>
              <a:t>Reversing a list is a common operation in Python programming.</a:t>
            </a:r>
          </a:p>
          <a:p>
            <a:pPr algn="l"/>
            <a:r>
              <a:rPr lang="en-GB" sz="2800" b="0" i="0" dirty="0">
                <a:solidFill>
                  <a:srgbClr val="222222"/>
                </a:solidFill>
                <a:effectLst/>
                <a:latin typeface="Inter"/>
              </a:rPr>
              <a:t>For example, imagine you had a sorted list of customer names that your program displays in alphabetical (A-Z) order. </a:t>
            </a:r>
            <a:endParaRPr lang="en-GB" sz="2800" dirty="0">
              <a:solidFill>
                <a:srgbClr val="4D5B7C"/>
              </a:solidFill>
              <a:latin typeface="Inter"/>
            </a:endParaRPr>
          </a:p>
          <a:p>
            <a:r>
              <a:rPr lang="en-IN" sz="2800" dirty="0">
                <a:solidFill>
                  <a:srgbClr val="4D5B7C"/>
                </a:solidFill>
                <a:latin typeface="Inter"/>
              </a:rPr>
              <a:t>                                                </a:t>
            </a:r>
            <a:endParaRPr lang="en-GB" sz="2800" dirty="0">
              <a:solidFill>
                <a:srgbClr val="4D5B7C"/>
              </a:solidFill>
              <a:latin typeface="Inter"/>
            </a:endParaRPr>
          </a:p>
        </p:txBody>
      </p:sp>
    </p:spTree>
    <p:extLst>
      <p:ext uri="{BB962C8B-B14F-4D97-AF65-F5344CB8AC3E}">
        <p14:creationId xmlns:p14="http://schemas.microsoft.com/office/powerpoint/2010/main" val="63570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86B23B-0CEB-41F7-8786-629F7F2E75A9}"/>
              </a:ext>
            </a:extLst>
          </p:cNvPr>
          <p:cNvSpPr txBox="1"/>
          <p:nvPr/>
        </p:nvSpPr>
        <p:spPr>
          <a:xfrm>
            <a:off x="4541745" y="272534"/>
            <a:ext cx="2571749" cy="584775"/>
          </a:xfrm>
          <a:prstGeom prst="rect">
            <a:avLst/>
          </a:prstGeom>
          <a:noFill/>
        </p:spPr>
        <p:txBody>
          <a:bodyPr wrap="square">
            <a:spAutoFit/>
          </a:bodyPr>
          <a:lstStyle/>
          <a:p>
            <a:r>
              <a:rPr lang="en-IN" sz="3200" b="1" dirty="0"/>
              <a:t>[Dictionaries]</a:t>
            </a:r>
          </a:p>
        </p:txBody>
      </p:sp>
      <p:sp>
        <p:nvSpPr>
          <p:cNvPr id="5" name="TextBox 4">
            <a:extLst>
              <a:ext uri="{FF2B5EF4-FFF2-40B4-BE49-F238E27FC236}">
                <a16:creationId xmlns:a16="http://schemas.microsoft.com/office/drawing/2014/main" id="{27F606B1-7979-492E-A12A-9D13BA2B2CF3}"/>
              </a:ext>
            </a:extLst>
          </p:cNvPr>
          <p:cNvSpPr txBox="1"/>
          <p:nvPr/>
        </p:nvSpPr>
        <p:spPr>
          <a:xfrm>
            <a:off x="870698" y="2089248"/>
            <a:ext cx="9322173" cy="1015663"/>
          </a:xfrm>
          <a:prstGeom prst="rect">
            <a:avLst/>
          </a:prstGeom>
          <a:noFill/>
        </p:spPr>
        <p:txBody>
          <a:bodyPr wrap="square">
            <a:spAutoFit/>
          </a:bodyPr>
          <a:lstStyle/>
          <a:p>
            <a:pPr algn="l"/>
            <a:r>
              <a:rPr lang="en-GB" sz="2000" b="0" i="0" dirty="0">
                <a:solidFill>
                  <a:srgbClr val="000000"/>
                </a:solidFill>
                <a:effectLst/>
              </a:rPr>
              <a:t>Dictionaries are used to store data values in </a:t>
            </a:r>
            <a:r>
              <a:rPr lang="en-GB" sz="2000" b="0" i="0" dirty="0" err="1">
                <a:solidFill>
                  <a:srgbClr val="000000"/>
                </a:solidFill>
                <a:effectLst/>
              </a:rPr>
              <a:t>key:value</a:t>
            </a:r>
            <a:r>
              <a:rPr lang="en-GB" sz="2000" b="0" i="0" dirty="0">
                <a:solidFill>
                  <a:srgbClr val="000000"/>
                </a:solidFill>
                <a:effectLst/>
              </a:rPr>
              <a:t> pairs.</a:t>
            </a:r>
          </a:p>
          <a:p>
            <a:pPr algn="l"/>
            <a:r>
              <a:rPr lang="en-GB" sz="2000" b="0" i="0" dirty="0">
                <a:solidFill>
                  <a:srgbClr val="000000"/>
                </a:solidFill>
                <a:effectLst/>
              </a:rPr>
              <a:t>A dictionary is a collection which is ordered*, changeable and do not allow duplicates.</a:t>
            </a:r>
          </a:p>
          <a:p>
            <a:pPr algn="l"/>
            <a:r>
              <a:rPr lang="en-GB" sz="2000" b="0" i="0" dirty="0">
                <a:solidFill>
                  <a:srgbClr val="000000"/>
                </a:solidFill>
                <a:effectLst/>
              </a:rPr>
              <a:t>Dictionaries are written with curly brackets, and have keys and values</a:t>
            </a:r>
          </a:p>
        </p:txBody>
      </p:sp>
      <p:sp>
        <p:nvSpPr>
          <p:cNvPr id="7" name="TextBox 6">
            <a:extLst>
              <a:ext uri="{FF2B5EF4-FFF2-40B4-BE49-F238E27FC236}">
                <a16:creationId xmlns:a16="http://schemas.microsoft.com/office/drawing/2014/main" id="{14E1FA29-97E3-4FA9-AFFC-7A510A20DA69}"/>
              </a:ext>
            </a:extLst>
          </p:cNvPr>
          <p:cNvSpPr txBox="1"/>
          <p:nvPr/>
        </p:nvSpPr>
        <p:spPr>
          <a:xfrm>
            <a:off x="870698" y="1259948"/>
            <a:ext cx="3835773" cy="523220"/>
          </a:xfrm>
          <a:prstGeom prst="rect">
            <a:avLst/>
          </a:prstGeom>
          <a:noFill/>
        </p:spPr>
        <p:txBody>
          <a:bodyPr wrap="square">
            <a:spAutoFit/>
          </a:bodyPr>
          <a:lstStyle/>
          <a:p>
            <a:r>
              <a:rPr lang="en-IN" sz="2800" b="1" dirty="0"/>
              <a:t>Q1:What is Dictionaries?</a:t>
            </a:r>
          </a:p>
        </p:txBody>
      </p:sp>
      <p:sp>
        <p:nvSpPr>
          <p:cNvPr id="9" name="TextBox 8">
            <a:extLst>
              <a:ext uri="{FF2B5EF4-FFF2-40B4-BE49-F238E27FC236}">
                <a16:creationId xmlns:a16="http://schemas.microsoft.com/office/drawing/2014/main" id="{3235BF58-0336-4AB5-8652-E6D0B711BC94}"/>
              </a:ext>
            </a:extLst>
          </p:cNvPr>
          <p:cNvSpPr txBox="1"/>
          <p:nvPr/>
        </p:nvSpPr>
        <p:spPr>
          <a:xfrm>
            <a:off x="870698" y="3753090"/>
            <a:ext cx="10935820" cy="830997"/>
          </a:xfrm>
          <a:prstGeom prst="rect">
            <a:avLst/>
          </a:prstGeom>
          <a:noFill/>
        </p:spPr>
        <p:txBody>
          <a:bodyPr wrap="square">
            <a:spAutoFit/>
          </a:bodyPr>
          <a:lstStyle/>
          <a:p>
            <a:r>
              <a:rPr lang="en-GB" sz="2400" b="1" dirty="0"/>
              <a:t>Q2:How will you create a dictionary in </a:t>
            </a:r>
            <a:r>
              <a:rPr lang="en-GB" sz="2400" b="1" dirty="0" err="1"/>
              <a:t>python?How</a:t>
            </a:r>
            <a:r>
              <a:rPr lang="en-GB" sz="2400" b="1" dirty="0"/>
              <a:t> will you get all the keys from the dictionary? How will you get all the values from the dictionary?</a:t>
            </a:r>
            <a:endParaRPr lang="en-IN" sz="2400" b="1" dirty="0"/>
          </a:p>
        </p:txBody>
      </p:sp>
      <p:sp>
        <p:nvSpPr>
          <p:cNvPr id="11" name="TextBox 10">
            <a:extLst>
              <a:ext uri="{FF2B5EF4-FFF2-40B4-BE49-F238E27FC236}">
                <a16:creationId xmlns:a16="http://schemas.microsoft.com/office/drawing/2014/main" id="{EA91AA0F-9181-4558-AF2D-E131E99009E0}"/>
              </a:ext>
            </a:extLst>
          </p:cNvPr>
          <p:cNvSpPr txBox="1"/>
          <p:nvPr/>
        </p:nvSpPr>
        <p:spPr>
          <a:xfrm>
            <a:off x="870698" y="4859388"/>
            <a:ext cx="10182784" cy="1015663"/>
          </a:xfrm>
          <a:prstGeom prst="rect">
            <a:avLst/>
          </a:prstGeom>
          <a:noFill/>
        </p:spPr>
        <p:txBody>
          <a:bodyPr wrap="square">
            <a:spAutoFit/>
          </a:bodyPr>
          <a:lstStyle/>
          <a:p>
            <a:r>
              <a:rPr lang="en-GB" sz="2000" b="0" i="0" dirty="0">
                <a:solidFill>
                  <a:srgbClr val="202124"/>
                </a:solidFill>
                <a:effectLst/>
              </a:rPr>
              <a:t>In Python, a Dictionary can be created by </a:t>
            </a:r>
            <a:r>
              <a:rPr lang="en-GB" sz="2000" i="0" dirty="0">
                <a:solidFill>
                  <a:srgbClr val="202124"/>
                </a:solidFill>
                <a:effectLst/>
              </a:rPr>
              <a:t>placing a sequence of elements within curly {} braces, separated by 'comma'. </a:t>
            </a:r>
            <a:r>
              <a:rPr lang="en-GB" sz="2000" b="0" i="0" dirty="0">
                <a:solidFill>
                  <a:srgbClr val="202124"/>
                </a:solidFill>
                <a:effectLst/>
              </a:rPr>
              <a:t>Dictionary holds pairs of values, one being the Key and the other corresponding pair element being its </a:t>
            </a:r>
            <a:r>
              <a:rPr lang="en-GB" sz="2000" b="0" i="0" dirty="0" err="1">
                <a:solidFill>
                  <a:srgbClr val="202124"/>
                </a:solidFill>
                <a:effectLst/>
              </a:rPr>
              <a:t>Key:value</a:t>
            </a:r>
            <a:r>
              <a:rPr lang="en-GB" sz="2000" b="0" i="0" dirty="0">
                <a:solidFill>
                  <a:srgbClr val="202124"/>
                </a:solidFill>
                <a:effectLst/>
              </a:rPr>
              <a:t>.</a:t>
            </a:r>
            <a:endParaRPr lang="en-IN" sz="2000" dirty="0"/>
          </a:p>
        </p:txBody>
      </p:sp>
    </p:spTree>
    <p:extLst>
      <p:ext uri="{BB962C8B-B14F-4D97-AF65-F5344CB8AC3E}">
        <p14:creationId xmlns:p14="http://schemas.microsoft.com/office/powerpoint/2010/main" val="355271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C79208-2E43-487D-BD73-820860E3419B}"/>
              </a:ext>
            </a:extLst>
          </p:cNvPr>
          <p:cNvSpPr txBox="1"/>
          <p:nvPr/>
        </p:nvSpPr>
        <p:spPr>
          <a:xfrm>
            <a:off x="494179" y="479629"/>
            <a:ext cx="11379573" cy="707886"/>
          </a:xfrm>
          <a:prstGeom prst="rect">
            <a:avLst/>
          </a:prstGeom>
          <a:noFill/>
        </p:spPr>
        <p:txBody>
          <a:bodyPr wrap="square">
            <a:spAutoFit/>
          </a:bodyPr>
          <a:lstStyle/>
          <a:p>
            <a:r>
              <a:rPr lang="en-GB" sz="2000" b="1" i="0" dirty="0">
                <a:solidFill>
                  <a:srgbClr val="273239"/>
                </a:solidFill>
                <a:effectLst/>
                <a:latin typeface="urw-din"/>
              </a:rPr>
              <a:t>keys()</a:t>
            </a:r>
            <a:r>
              <a:rPr lang="en-GB" sz="2000" b="0" i="0" dirty="0">
                <a:solidFill>
                  <a:srgbClr val="273239"/>
                </a:solidFill>
                <a:effectLst/>
                <a:latin typeface="urw-din"/>
              </a:rPr>
              <a:t> method in Python Dictionary, returns a view object that displays a list of all the keys in the dictionary in order of insertion.</a:t>
            </a:r>
            <a:endParaRPr lang="en-IN" sz="2000" dirty="0"/>
          </a:p>
        </p:txBody>
      </p:sp>
      <p:sp>
        <p:nvSpPr>
          <p:cNvPr id="5" name="TextBox 4">
            <a:extLst>
              <a:ext uri="{FF2B5EF4-FFF2-40B4-BE49-F238E27FC236}">
                <a16:creationId xmlns:a16="http://schemas.microsoft.com/office/drawing/2014/main" id="{F4609FC3-5BFF-4F12-8D9A-73C2A4DD45FC}"/>
              </a:ext>
            </a:extLst>
          </p:cNvPr>
          <p:cNvSpPr txBox="1"/>
          <p:nvPr/>
        </p:nvSpPr>
        <p:spPr>
          <a:xfrm>
            <a:off x="534520" y="1348298"/>
            <a:ext cx="2275915" cy="400110"/>
          </a:xfrm>
          <a:prstGeom prst="rect">
            <a:avLst/>
          </a:prstGeom>
          <a:noFill/>
        </p:spPr>
        <p:txBody>
          <a:bodyPr wrap="square">
            <a:spAutoFit/>
          </a:bodyPr>
          <a:lstStyle/>
          <a:p>
            <a:r>
              <a:rPr lang="en-IN" sz="2000" b="1" dirty="0">
                <a:solidFill>
                  <a:srgbClr val="273239"/>
                </a:solidFill>
                <a:effectLst/>
              </a:rPr>
              <a:t>Syntax:</a:t>
            </a:r>
            <a:r>
              <a:rPr lang="en-IN" sz="2000" b="0" dirty="0">
                <a:solidFill>
                  <a:srgbClr val="273239"/>
                </a:solidFill>
                <a:effectLst/>
              </a:rPr>
              <a:t> </a:t>
            </a:r>
            <a:r>
              <a:rPr lang="en-IN" sz="2000" b="0" dirty="0" err="1">
                <a:solidFill>
                  <a:srgbClr val="273239"/>
                </a:solidFill>
                <a:effectLst/>
              </a:rPr>
              <a:t>dict.keys</a:t>
            </a:r>
            <a:r>
              <a:rPr lang="en-IN" sz="2000" b="0" dirty="0">
                <a:solidFill>
                  <a:srgbClr val="273239"/>
                </a:solidFill>
                <a:effectLst/>
              </a:rPr>
              <a:t>()</a:t>
            </a:r>
            <a:endParaRPr lang="en-IN" sz="2000" dirty="0"/>
          </a:p>
        </p:txBody>
      </p:sp>
      <p:sp>
        <p:nvSpPr>
          <p:cNvPr id="7" name="TextBox 6">
            <a:extLst>
              <a:ext uri="{FF2B5EF4-FFF2-40B4-BE49-F238E27FC236}">
                <a16:creationId xmlns:a16="http://schemas.microsoft.com/office/drawing/2014/main" id="{74B95406-AB23-4E6F-ABDB-BB481A30007D}"/>
              </a:ext>
            </a:extLst>
          </p:cNvPr>
          <p:cNvSpPr txBox="1"/>
          <p:nvPr/>
        </p:nvSpPr>
        <p:spPr>
          <a:xfrm>
            <a:off x="494179" y="2102695"/>
            <a:ext cx="10707222" cy="1015663"/>
          </a:xfrm>
          <a:prstGeom prst="rect">
            <a:avLst/>
          </a:prstGeom>
          <a:noFill/>
        </p:spPr>
        <p:txBody>
          <a:bodyPr wrap="square">
            <a:spAutoFit/>
          </a:bodyPr>
          <a:lstStyle/>
          <a:p>
            <a:pPr algn="l">
              <a:buFont typeface="Arial" panose="020B0604020202020204" pitchFamily="34" charset="0"/>
              <a:buChar char="•"/>
            </a:pPr>
            <a:r>
              <a:rPr lang="en-GB" sz="2000" b="0" i="0" dirty="0">
                <a:solidFill>
                  <a:srgbClr val="0F0F0F"/>
                </a:solidFill>
                <a:effectLst/>
                <a:latin typeface="Muli"/>
              </a:rPr>
              <a:t>In Python to </a:t>
            </a:r>
            <a:r>
              <a:rPr lang="en-GB" sz="2000" b="0" i="0" dirty="0">
                <a:solidFill>
                  <a:srgbClr val="0F0F0F"/>
                </a:solidFill>
                <a:effectLst/>
              </a:rPr>
              <a:t>get</a:t>
            </a:r>
            <a:r>
              <a:rPr lang="en-GB" sz="2000" b="0" i="0" dirty="0">
                <a:solidFill>
                  <a:srgbClr val="0F0F0F"/>
                </a:solidFill>
                <a:effectLst/>
                <a:latin typeface="Muli"/>
              </a:rPr>
              <a:t> all values from a dictionary, we can use the </a:t>
            </a:r>
            <a:r>
              <a:rPr lang="en-GB" sz="2000" b="1" i="0" dirty="0">
                <a:solidFill>
                  <a:srgbClr val="0F0F0F"/>
                </a:solidFill>
                <a:effectLst/>
                <a:latin typeface="Muli"/>
              </a:rPr>
              <a:t>values()</a:t>
            </a:r>
            <a:r>
              <a:rPr lang="en-GB" sz="2000" b="0" i="0" dirty="0">
                <a:solidFill>
                  <a:srgbClr val="0F0F0F"/>
                </a:solidFill>
                <a:effectLst/>
                <a:latin typeface="Muli"/>
              </a:rPr>
              <a:t> method. The values() method is a built-in function in Python and returns a view object that represents a list of dictionaries that contains all the values.</a:t>
            </a:r>
          </a:p>
        </p:txBody>
      </p:sp>
      <p:sp>
        <p:nvSpPr>
          <p:cNvPr id="9" name="TextBox 8">
            <a:extLst>
              <a:ext uri="{FF2B5EF4-FFF2-40B4-BE49-F238E27FC236}">
                <a16:creationId xmlns:a16="http://schemas.microsoft.com/office/drawing/2014/main" id="{3FDCA5F3-A5B4-4788-90D7-D2F5566DBC35}"/>
              </a:ext>
            </a:extLst>
          </p:cNvPr>
          <p:cNvSpPr txBox="1"/>
          <p:nvPr/>
        </p:nvSpPr>
        <p:spPr>
          <a:xfrm>
            <a:off x="494179" y="3222830"/>
            <a:ext cx="2899523" cy="707886"/>
          </a:xfrm>
          <a:prstGeom prst="rect">
            <a:avLst/>
          </a:prstGeom>
          <a:noFill/>
        </p:spPr>
        <p:txBody>
          <a:bodyPr wrap="square">
            <a:spAutoFit/>
          </a:bodyPr>
          <a:lstStyle/>
          <a:p>
            <a:pPr algn="l">
              <a:buFont typeface="Arial" panose="020B0604020202020204" pitchFamily="34" charset="0"/>
              <a:buChar char="•"/>
            </a:pPr>
            <a:r>
              <a:rPr lang="en-GB" sz="2000" b="0" i="0" dirty="0">
                <a:solidFill>
                  <a:srgbClr val="0F0F0F"/>
                </a:solidFill>
                <a:effectLst/>
              </a:rPr>
              <a:t>By using values method</a:t>
            </a:r>
          </a:p>
          <a:p>
            <a:pPr algn="l">
              <a:buFont typeface="Arial" panose="020B0604020202020204" pitchFamily="34" charset="0"/>
              <a:buChar char="•"/>
            </a:pPr>
            <a:r>
              <a:rPr lang="en-GB" sz="2000" b="0" i="0" dirty="0">
                <a:solidFill>
                  <a:srgbClr val="0F0F0F"/>
                </a:solidFill>
                <a:effectLst/>
              </a:rPr>
              <a:t>By using for loop method</a:t>
            </a:r>
          </a:p>
        </p:txBody>
      </p:sp>
    </p:spTree>
    <p:extLst>
      <p:ext uri="{BB962C8B-B14F-4D97-AF65-F5344CB8AC3E}">
        <p14:creationId xmlns:p14="http://schemas.microsoft.com/office/powerpoint/2010/main" val="3451680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624BF4-92B3-4F90-999A-861650ED4ED0}"/>
              </a:ext>
            </a:extLst>
          </p:cNvPr>
          <p:cNvSpPr txBox="1"/>
          <p:nvPr/>
        </p:nvSpPr>
        <p:spPr>
          <a:xfrm>
            <a:off x="534520" y="528028"/>
            <a:ext cx="8004361" cy="461665"/>
          </a:xfrm>
          <a:prstGeom prst="rect">
            <a:avLst/>
          </a:prstGeom>
          <a:noFill/>
        </p:spPr>
        <p:txBody>
          <a:bodyPr wrap="square">
            <a:spAutoFit/>
          </a:bodyPr>
          <a:lstStyle/>
          <a:p>
            <a:r>
              <a:rPr lang="en-GB" sz="2400" b="1" dirty="0"/>
              <a:t>Q3:How will you create a dictionary using tuples in python?</a:t>
            </a:r>
            <a:endParaRPr lang="en-IN" sz="2400" b="1" dirty="0"/>
          </a:p>
        </p:txBody>
      </p:sp>
      <p:sp>
        <p:nvSpPr>
          <p:cNvPr id="5" name="TextBox 4">
            <a:extLst>
              <a:ext uri="{FF2B5EF4-FFF2-40B4-BE49-F238E27FC236}">
                <a16:creationId xmlns:a16="http://schemas.microsoft.com/office/drawing/2014/main" id="{42974C31-2AE3-4390-954C-D242D483E2B8}"/>
              </a:ext>
            </a:extLst>
          </p:cNvPr>
          <p:cNvSpPr txBox="1"/>
          <p:nvPr/>
        </p:nvSpPr>
        <p:spPr>
          <a:xfrm>
            <a:off x="534520" y="1318736"/>
            <a:ext cx="11312339" cy="2246769"/>
          </a:xfrm>
          <a:prstGeom prst="rect">
            <a:avLst/>
          </a:prstGeom>
          <a:noFill/>
        </p:spPr>
        <p:txBody>
          <a:bodyPr wrap="square">
            <a:spAutoFit/>
          </a:bodyPr>
          <a:lstStyle/>
          <a:p>
            <a:r>
              <a:rPr lang="en-GB" sz="2000" b="0" i="0" dirty="0">
                <a:solidFill>
                  <a:srgbClr val="222222"/>
                </a:solidFill>
                <a:effectLst/>
              </a:rPr>
              <a:t>The </a:t>
            </a:r>
            <a:r>
              <a:rPr lang="en-GB" sz="2000" b="0" i="0" dirty="0" err="1">
                <a:solidFill>
                  <a:srgbClr val="222222"/>
                </a:solidFill>
                <a:effectLst/>
              </a:rPr>
              <a:t>dict</a:t>
            </a:r>
            <a:r>
              <a:rPr lang="en-GB" sz="2000" b="0" i="0" dirty="0">
                <a:solidFill>
                  <a:srgbClr val="222222"/>
                </a:solidFill>
                <a:effectLst/>
              </a:rPr>
              <a:t>() function in Python creates a dictionary. A dictionary is an </a:t>
            </a:r>
            <a:r>
              <a:rPr lang="en-GB" sz="2000" b="0" i="0" dirty="0" err="1">
                <a:solidFill>
                  <a:srgbClr val="222222"/>
                </a:solidFill>
                <a:effectLst/>
              </a:rPr>
              <a:t>iterable</a:t>
            </a:r>
            <a:r>
              <a:rPr lang="en-GB" sz="2000" b="0" i="0" dirty="0">
                <a:solidFill>
                  <a:srgbClr val="222222"/>
                </a:solidFill>
                <a:effectLst/>
              </a:rPr>
              <a:t> collection object that is unordered, changeable, and indexed. </a:t>
            </a:r>
            <a:r>
              <a:rPr lang="en-GB" sz="2000" b="0" i="0" u="none" strike="noStrike" dirty="0">
                <a:solidFill>
                  <a:srgbClr val="0080CE"/>
                </a:solidFill>
                <a:effectLst/>
                <a:hlinkClick r:id="rId2"/>
              </a:rPr>
              <a:t>Python tuple()</a:t>
            </a:r>
            <a:r>
              <a:rPr lang="en-GB" sz="2000" b="0" i="0" dirty="0">
                <a:solidFill>
                  <a:srgbClr val="222222"/>
                </a:solidFill>
                <a:effectLst/>
              </a:rPr>
              <a:t> is an inbuilt function that is used to create a tuple.</a:t>
            </a:r>
          </a:p>
          <a:p>
            <a:r>
              <a:rPr lang="en-GB" sz="2000" b="0" i="0" dirty="0">
                <a:solidFill>
                  <a:srgbClr val="222222"/>
                </a:solidFill>
                <a:effectLst/>
              </a:rPr>
              <a:t> A tuple is an immutable sequence type.</a:t>
            </a:r>
          </a:p>
          <a:p>
            <a:endParaRPr lang="en-GB" sz="2000" dirty="0">
              <a:solidFill>
                <a:srgbClr val="222222"/>
              </a:solidFill>
            </a:endParaRPr>
          </a:p>
          <a:p>
            <a:r>
              <a:rPr lang="en-GB" sz="2000" b="0" i="0" dirty="0">
                <a:solidFill>
                  <a:srgbClr val="222222"/>
                </a:solidFill>
                <a:effectLst/>
              </a:rPr>
              <a:t>To convert a tuple to dictionary in Python, use the </a:t>
            </a:r>
            <a:r>
              <a:rPr lang="en-GB" sz="2000" b="1" i="0" dirty="0" err="1">
                <a:solidFill>
                  <a:srgbClr val="222222"/>
                </a:solidFill>
                <a:effectLst/>
              </a:rPr>
              <a:t>dict</a:t>
            </a:r>
            <a:r>
              <a:rPr lang="en-GB" sz="2000" b="1" i="0" dirty="0">
                <a:solidFill>
                  <a:srgbClr val="222222"/>
                </a:solidFill>
                <a:effectLst/>
              </a:rPr>
              <a:t>() </a:t>
            </a:r>
            <a:r>
              <a:rPr lang="en-GB" sz="2000" b="0" i="0" dirty="0">
                <a:solidFill>
                  <a:srgbClr val="222222"/>
                </a:solidFill>
                <a:effectLst/>
              </a:rPr>
              <a:t>method. A dictionary object can be constructed using a </a:t>
            </a:r>
            <a:r>
              <a:rPr lang="en-GB" sz="2000" b="0" i="0" dirty="0" err="1">
                <a:solidFill>
                  <a:srgbClr val="222222"/>
                </a:solidFill>
                <a:effectLst/>
              </a:rPr>
              <a:t>dict</a:t>
            </a:r>
            <a:r>
              <a:rPr lang="en-GB" sz="2000" b="0" i="0" dirty="0">
                <a:solidFill>
                  <a:srgbClr val="222222"/>
                </a:solidFill>
                <a:effectLst/>
              </a:rPr>
              <a:t>() function. The </a:t>
            </a:r>
            <a:r>
              <a:rPr lang="en-GB" sz="2000" b="1" i="0" dirty="0" err="1">
                <a:solidFill>
                  <a:srgbClr val="222222"/>
                </a:solidFill>
                <a:effectLst/>
              </a:rPr>
              <a:t>dict</a:t>
            </a:r>
            <a:r>
              <a:rPr lang="en-GB" sz="2000" b="1" i="0" dirty="0">
                <a:solidFill>
                  <a:srgbClr val="222222"/>
                </a:solidFill>
                <a:effectLst/>
              </a:rPr>
              <a:t>()</a:t>
            </a:r>
            <a:r>
              <a:rPr lang="en-GB" sz="2000" b="0" i="0" dirty="0">
                <a:solidFill>
                  <a:srgbClr val="222222"/>
                </a:solidFill>
                <a:effectLst/>
              </a:rPr>
              <a:t> function takes a tuple of tuples as an argument and returns the dictionary. Each tuple contains a key-value pair.</a:t>
            </a:r>
            <a:endParaRPr lang="en-IN" sz="2000" dirty="0"/>
          </a:p>
        </p:txBody>
      </p:sp>
      <p:sp>
        <p:nvSpPr>
          <p:cNvPr id="7" name="TextBox 6">
            <a:extLst>
              <a:ext uri="{FF2B5EF4-FFF2-40B4-BE49-F238E27FC236}">
                <a16:creationId xmlns:a16="http://schemas.microsoft.com/office/drawing/2014/main" id="{ECEC47E5-C994-4DF2-BA2F-4BFAED1494FC}"/>
              </a:ext>
            </a:extLst>
          </p:cNvPr>
          <p:cNvSpPr txBox="1"/>
          <p:nvPr/>
        </p:nvSpPr>
        <p:spPr>
          <a:xfrm>
            <a:off x="581584" y="5216098"/>
            <a:ext cx="11218209" cy="646331"/>
          </a:xfrm>
          <a:prstGeom prst="rect">
            <a:avLst/>
          </a:prstGeom>
          <a:noFill/>
        </p:spPr>
        <p:txBody>
          <a:bodyPr wrap="square">
            <a:spAutoFit/>
          </a:bodyPr>
          <a:lstStyle/>
          <a:p>
            <a:r>
              <a:rPr lang="en-GB" b="0" i="0" dirty="0">
                <a:solidFill>
                  <a:srgbClr val="000000"/>
                </a:solidFill>
                <a:effectLst/>
                <a:latin typeface="Arial" panose="020B0604020202020204" pitchFamily="34" charset="0"/>
              </a:rPr>
              <a:t>There are two ways of iterating through a Python dictionary object. One is to fetch associated value for each key in keys() list.</a:t>
            </a:r>
            <a:endParaRPr lang="en-IN" dirty="0"/>
          </a:p>
        </p:txBody>
      </p:sp>
      <p:sp>
        <p:nvSpPr>
          <p:cNvPr id="9" name="TextBox 8">
            <a:extLst>
              <a:ext uri="{FF2B5EF4-FFF2-40B4-BE49-F238E27FC236}">
                <a16:creationId xmlns:a16="http://schemas.microsoft.com/office/drawing/2014/main" id="{29BFDD07-E214-46B9-85EE-AEE6E5EDBC44}"/>
              </a:ext>
            </a:extLst>
          </p:cNvPr>
          <p:cNvSpPr txBox="1"/>
          <p:nvPr/>
        </p:nvSpPr>
        <p:spPr>
          <a:xfrm>
            <a:off x="534520" y="4378642"/>
            <a:ext cx="8531038" cy="461665"/>
          </a:xfrm>
          <a:prstGeom prst="rect">
            <a:avLst/>
          </a:prstGeom>
          <a:noFill/>
        </p:spPr>
        <p:txBody>
          <a:bodyPr wrap="square">
            <a:spAutoFit/>
          </a:bodyPr>
          <a:lstStyle/>
          <a:p>
            <a:r>
              <a:rPr lang="en-GB" sz="2400" b="1" dirty="0"/>
              <a:t>Q7:How Do You Traverse Through A Dictionary Object In Python?</a:t>
            </a:r>
            <a:endParaRPr lang="en-IN" sz="2400" b="1" dirty="0"/>
          </a:p>
        </p:txBody>
      </p:sp>
    </p:spTree>
    <p:extLst>
      <p:ext uri="{BB962C8B-B14F-4D97-AF65-F5344CB8AC3E}">
        <p14:creationId xmlns:p14="http://schemas.microsoft.com/office/powerpoint/2010/main" val="3442812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2C9563-CBB0-4AA0-B257-DE9C1EE6C48B}"/>
              </a:ext>
            </a:extLst>
          </p:cNvPr>
          <p:cNvSpPr>
            <a:spLocks noChangeArrowheads="1"/>
          </p:cNvSpPr>
          <p:nvPr/>
        </p:nvSpPr>
        <p:spPr bwMode="auto">
          <a:xfrm>
            <a:off x="776568" y="408606"/>
            <a:ext cx="3671046" cy="163757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666600"/>
                </a:solidFill>
                <a:effectLst/>
                <a:latin typeface="Courier New" panose="02070309020205020404" pitchFamily="49" charset="0"/>
              </a:rPr>
              <a:t>&gt;&gt;&gt;</a:t>
            </a:r>
            <a:r>
              <a:rPr kumimoji="0" lang="en-US" altLang="en-US" sz="1600" b="0" i="0" u="none" strike="noStrike" cap="none" normalizeH="0" baseline="0" dirty="0">
                <a:ln>
                  <a:noFill/>
                </a:ln>
                <a:solidFill>
                  <a:srgbClr val="000000"/>
                </a:solidFill>
                <a:effectLst/>
                <a:latin typeface="Courier New" panose="02070309020205020404" pitchFamily="49" charset="0"/>
              </a:rPr>
              <a:t> D1 </a:t>
            </a:r>
            <a:r>
              <a:rPr kumimoji="0" lang="en-US" altLang="en-US" sz="1600" b="0" i="0" u="none" strike="noStrike" cap="none" normalizeH="0" baseline="0" dirty="0">
                <a:ln>
                  <a:noFill/>
                </a:ln>
                <a:solidFill>
                  <a:srgbClr val="666600"/>
                </a:solidFill>
                <a:effectLst/>
                <a:latin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rPr>
              <a:t> </a:t>
            </a:r>
            <a:r>
              <a:rPr kumimoji="0" lang="en-US" altLang="en-US" sz="1600" b="0" i="0" u="none" strike="noStrike" cap="none" normalizeH="0" baseline="0" dirty="0">
                <a:ln>
                  <a:noFill/>
                </a:ln>
                <a:solidFill>
                  <a:srgbClr val="666600"/>
                </a:solidFill>
                <a:effectLst/>
                <a:latin typeface="Courier New" panose="02070309020205020404" pitchFamily="49" charset="0"/>
              </a:rPr>
              <a:t>{</a:t>
            </a:r>
            <a:r>
              <a:rPr kumimoji="0" lang="en-US" altLang="en-US" sz="1600" b="0" i="0" u="none" strike="noStrike" cap="none" normalizeH="0" baseline="0" dirty="0">
                <a:ln>
                  <a:noFill/>
                </a:ln>
                <a:solidFill>
                  <a:srgbClr val="006666"/>
                </a:solidFill>
                <a:effectLst/>
                <a:latin typeface="Courier New" panose="02070309020205020404" pitchFamily="49" charset="0"/>
              </a:rPr>
              <a:t>1</a:t>
            </a:r>
            <a:r>
              <a:rPr kumimoji="0" lang="en-US" altLang="en-US" sz="1600" b="0" i="0" u="none" strike="noStrike" cap="none" normalizeH="0" baseline="0" dirty="0">
                <a:ln>
                  <a:noFill/>
                </a:ln>
                <a:solidFill>
                  <a:srgbClr val="666600"/>
                </a:solidFill>
                <a:effectLst/>
                <a:latin typeface="Courier New" panose="02070309020205020404" pitchFamily="49" charset="0"/>
              </a:rPr>
              <a:t>:</a:t>
            </a:r>
            <a:r>
              <a:rPr kumimoji="0" lang="en-US" altLang="en-US" sz="1600" b="0" i="0" u="none" strike="noStrike" cap="none" normalizeH="0" baseline="0" dirty="0">
                <a:ln>
                  <a:noFill/>
                </a:ln>
                <a:solidFill>
                  <a:srgbClr val="008800"/>
                </a:solidFill>
                <a:effectLst/>
                <a:latin typeface="Courier New" panose="02070309020205020404" pitchFamily="49" charset="0"/>
              </a:rPr>
              <a:t>'a'</a:t>
            </a:r>
            <a:r>
              <a:rPr kumimoji="0" lang="en-US" altLang="en-US" sz="1600" b="0" i="0" u="none" strike="noStrike" cap="none" normalizeH="0" baseline="0" dirty="0">
                <a:ln>
                  <a:noFill/>
                </a:ln>
                <a:solidFill>
                  <a:srgbClr val="666600"/>
                </a:solidFill>
                <a:effectLst/>
                <a:latin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rPr>
              <a:t> </a:t>
            </a:r>
            <a:r>
              <a:rPr kumimoji="0" lang="en-US" altLang="en-US" sz="1600" b="0" i="0" u="none" strike="noStrike" cap="none" normalizeH="0" baseline="0" dirty="0">
                <a:ln>
                  <a:noFill/>
                </a:ln>
                <a:solidFill>
                  <a:srgbClr val="006666"/>
                </a:solidFill>
                <a:effectLst/>
                <a:latin typeface="Courier New" panose="02070309020205020404" pitchFamily="49" charset="0"/>
              </a:rPr>
              <a:t>2</a:t>
            </a:r>
            <a:r>
              <a:rPr kumimoji="0" lang="en-US" altLang="en-US" sz="1600" b="0" i="0" u="none" strike="noStrike" cap="none" normalizeH="0" baseline="0" dirty="0">
                <a:ln>
                  <a:noFill/>
                </a:ln>
                <a:solidFill>
                  <a:srgbClr val="666600"/>
                </a:solidFill>
                <a:effectLst/>
                <a:latin typeface="Courier New" panose="02070309020205020404" pitchFamily="49" charset="0"/>
              </a:rPr>
              <a:t>:</a:t>
            </a:r>
            <a:r>
              <a:rPr kumimoji="0" lang="en-US" altLang="en-US" sz="1600" b="0" i="0" u="none" strike="noStrike" cap="none" normalizeH="0" baseline="0" dirty="0">
                <a:ln>
                  <a:noFill/>
                </a:ln>
                <a:solidFill>
                  <a:srgbClr val="008800"/>
                </a:solidFill>
                <a:effectLst/>
                <a:latin typeface="Courier New" panose="02070309020205020404" pitchFamily="49" charset="0"/>
              </a:rPr>
              <a:t>'b'</a:t>
            </a:r>
            <a:r>
              <a:rPr kumimoji="0" lang="en-US" altLang="en-US" sz="1600" b="0" i="0" u="none" strike="noStrike" cap="none" normalizeH="0" baseline="0" dirty="0">
                <a:ln>
                  <a:noFill/>
                </a:ln>
                <a:solidFill>
                  <a:srgbClr val="666600"/>
                </a:solidFill>
                <a:effectLst/>
                <a:latin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rPr>
              <a:t> </a:t>
            </a:r>
            <a:r>
              <a:rPr kumimoji="0" lang="en-US" altLang="en-US" sz="1600" b="0" i="0" u="none" strike="noStrike" cap="none" normalizeH="0" baseline="0" dirty="0">
                <a:ln>
                  <a:noFill/>
                </a:ln>
                <a:solidFill>
                  <a:srgbClr val="006666"/>
                </a:solidFill>
                <a:effectLst/>
                <a:latin typeface="Courier New" panose="02070309020205020404" pitchFamily="49" charset="0"/>
              </a:rPr>
              <a:t>3</a:t>
            </a:r>
            <a:r>
              <a:rPr kumimoji="0" lang="en-US" altLang="en-US" sz="1600" b="0" i="0" u="none" strike="noStrike" cap="none" normalizeH="0" baseline="0" dirty="0">
                <a:ln>
                  <a:noFill/>
                </a:ln>
                <a:solidFill>
                  <a:srgbClr val="666600"/>
                </a:solidFill>
                <a:effectLst/>
                <a:latin typeface="Courier New" panose="02070309020205020404" pitchFamily="49" charset="0"/>
              </a:rPr>
              <a:t>:</a:t>
            </a:r>
            <a:r>
              <a:rPr kumimoji="0" lang="en-US" altLang="en-US" sz="1600" b="0" i="0" u="none" strike="noStrike" cap="none" normalizeH="0" baseline="0" dirty="0">
                <a:ln>
                  <a:noFill/>
                </a:ln>
                <a:solidFill>
                  <a:srgbClr val="008800"/>
                </a:solidFill>
                <a:effectLst/>
                <a:latin typeface="Courier New" panose="02070309020205020404" pitchFamily="49" charset="0"/>
              </a:rPr>
              <a:t>'c’</a:t>
            </a:r>
            <a:r>
              <a:rPr kumimoji="0" lang="en-US" altLang="en-US" sz="1600" b="0" i="0" u="none" strike="noStrike" cap="none" normalizeH="0" baseline="0" dirty="0">
                <a:ln>
                  <a:noFill/>
                </a:ln>
                <a:solidFill>
                  <a:srgbClr val="666600"/>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rPr>
              <a:t> </a:t>
            </a:r>
            <a:r>
              <a:rPr kumimoji="0" lang="en-US" altLang="en-US" sz="1600" b="0" i="0" u="none" strike="noStrike" cap="none" normalizeH="0" baseline="0" dirty="0">
                <a:ln>
                  <a:noFill/>
                </a:ln>
                <a:solidFill>
                  <a:srgbClr val="666600"/>
                </a:solidFill>
                <a:effectLst/>
                <a:latin typeface="Courier New" panose="02070309020205020404" pitchFamily="49" charset="0"/>
              </a:rPr>
              <a:t>&gt;&gt;&gt;</a:t>
            </a:r>
            <a:r>
              <a:rPr kumimoji="0" lang="en-US" altLang="en-US" sz="1600" b="0" i="0" u="none" strike="noStrike" cap="none" normalizeH="0" baseline="0" dirty="0">
                <a:ln>
                  <a:noFill/>
                </a:ln>
                <a:solidFill>
                  <a:srgbClr val="000000"/>
                </a:solidFill>
                <a:effectLst/>
                <a:latin typeface="Courier New" panose="02070309020205020404" pitchFamily="49" charset="0"/>
              </a:rPr>
              <a:t> </a:t>
            </a:r>
            <a:r>
              <a:rPr kumimoji="0" lang="en-US" altLang="en-US" sz="1600" b="0" i="0" u="none" strike="noStrike" cap="none" normalizeH="0" baseline="0" dirty="0">
                <a:ln>
                  <a:noFill/>
                </a:ln>
                <a:solidFill>
                  <a:srgbClr val="000088"/>
                </a:solidFill>
                <a:effectLst/>
                <a:latin typeface="Courier New" panose="02070309020205020404" pitchFamily="49" charset="0"/>
              </a:rPr>
              <a:t>for</a:t>
            </a:r>
            <a:r>
              <a:rPr kumimoji="0" lang="en-US" altLang="en-US" sz="1600" b="0" i="0" u="none" strike="noStrike" cap="none" normalizeH="0" baseline="0" dirty="0">
                <a:ln>
                  <a:noFill/>
                </a:ln>
                <a:solidFill>
                  <a:srgbClr val="000000"/>
                </a:solidFill>
                <a:effectLst/>
                <a:latin typeface="Courier New" panose="02070309020205020404" pitchFamily="49" charset="0"/>
              </a:rPr>
              <a:t> k </a:t>
            </a:r>
            <a:r>
              <a:rPr kumimoji="0" lang="en-US" altLang="en-US" sz="1600" b="0" i="0" u="none" strike="noStrike" cap="none" normalizeH="0" baseline="0" dirty="0">
                <a:ln>
                  <a:noFill/>
                </a:ln>
                <a:solidFill>
                  <a:srgbClr val="000088"/>
                </a:solidFill>
                <a:effectLst/>
                <a:latin typeface="Courier New" panose="02070309020205020404" pitchFamily="49" charset="0"/>
              </a:rPr>
              <a:t>in</a:t>
            </a:r>
            <a:r>
              <a:rPr kumimoji="0" lang="en-US" altLang="en-US" sz="1600" b="0" i="0" u="none" strike="noStrike" cap="none" normalizeH="0" baseline="0" dirty="0">
                <a:ln>
                  <a:noFill/>
                </a:ln>
                <a:solidFill>
                  <a:srgbClr val="000000"/>
                </a:solidFill>
                <a:effectLst/>
                <a:latin typeface="Courier New" panose="02070309020205020404" pitchFamily="49" charset="0"/>
              </a:rPr>
              <a:t> D1</a:t>
            </a:r>
            <a:r>
              <a:rPr kumimoji="0" lang="en-US" altLang="en-US" sz="1600" b="0" i="0" u="none" strike="noStrike" cap="none" normalizeH="0" baseline="0" dirty="0">
                <a:ln>
                  <a:noFill/>
                </a:ln>
                <a:solidFill>
                  <a:srgbClr val="666600"/>
                </a:solidFill>
                <a:effectLst/>
                <a:latin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rPr>
              <a:t>keys</a:t>
            </a:r>
            <a:r>
              <a:rPr kumimoji="0" lang="en-US" altLang="en-US" sz="1600" b="0" i="0" u="none" strike="noStrike" cap="none" normalizeH="0" baseline="0" dirty="0">
                <a:ln>
                  <a:noFill/>
                </a:ln>
                <a:solidFill>
                  <a:srgbClr val="666600"/>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rPr>
              <a:t> </a:t>
            </a:r>
            <a:r>
              <a:rPr kumimoji="0" lang="en-US" altLang="en-US" sz="1600" b="0" i="0" u="none" strike="noStrike" cap="none" normalizeH="0" baseline="0" dirty="0">
                <a:ln>
                  <a:noFill/>
                </a:ln>
                <a:solidFill>
                  <a:srgbClr val="000088"/>
                </a:solidFill>
                <a:effectLst/>
                <a:latin typeface="Courier New" panose="02070309020205020404" pitchFamily="49" charset="0"/>
              </a:rPr>
              <a:t>print</a:t>
            </a:r>
            <a:r>
              <a:rPr kumimoji="0" lang="en-US" altLang="en-US" sz="1600" b="0" i="0" u="none" strike="noStrike" cap="none" normalizeH="0" baseline="0" dirty="0">
                <a:ln>
                  <a:noFill/>
                </a:ln>
                <a:solidFill>
                  <a:srgbClr val="000000"/>
                </a:solidFill>
                <a:effectLst/>
                <a:latin typeface="Courier New" panose="02070309020205020404" pitchFamily="49" charset="0"/>
              </a:rPr>
              <a:t> </a:t>
            </a:r>
            <a:r>
              <a:rPr kumimoji="0" lang="en-US" altLang="en-US" sz="1600" b="0" i="0" u="none" strike="noStrike" cap="none" normalizeH="0" baseline="0" dirty="0">
                <a:ln>
                  <a:noFill/>
                </a:ln>
                <a:solidFill>
                  <a:srgbClr val="666600"/>
                </a:solidFill>
                <a:effectLst/>
                <a:latin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rPr>
              <a:t>k</a:t>
            </a:r>
            <a:r>
              <a:rPr kumimoji="0" lang="en-US" altLang="en-US" sz="1600" b="0" i="0" u="none" strike="noStrike" cap="none" normalizeH="0" baseline="0" dirty="0">
                <a:ln>
                  <a:noFill/>
                </a:ln>
                <a:solidFill>
                  <a:srgbClr val="666600"/>
                </a:solidFill>
                <a:effectLst/>
                <a:latin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rPr>
              <a:t> D1</a:t>
            </a:r>
            <a:r>
              <a:rPr kumimoji="0" lang="en-US" altLang="en-US" sz="1600" b="0" i="0" u="none" strike="noStrike" cap="none" normalizeH="0" baseline="0" dirty="0">
                <a:ln>
                  <a:noFill/>
                </a:ln>
                <a:solidFill>
                  <a:srgbClr val="666600"/>
                </a:solidFill>
                <a:effectLst/>
                <a:latin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rPr>
              <a:t>k</a:t>
            </a:r>
            <a:r>
              <a:rPr kumimoji="0" lang="en-US" altLang="en-US" sz="1600" b="0" i="0" u="none" strike="noStrike" cap="none" normalizeH="0" baseline="0" dirty="0">
                <a:ln>
                  <a:noFill/>
                </a:ln>
                <a:solidFill>
                  <a:srgbClr val="666600"/>
                </a:solidFill>
                <a:effectLst/>
                <a:latin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6666"/>
                </a:solidFill>
                <a:effectLst/>
                <a:latin typeface="Courier New" panose="02070309020205020404" pitchFamily="49" charset="0"/>
              </a:rPr>
              <a:t>1</a:t>
            </a:r>
            <a:r>
              <a:rPr kumimoji="0" lang="en-US" altLang="en-US" sz="1600" b="0" i="0" u="none" strike="noStrike" cap="none" normalizeH="0" baseline="0" dirty="0">
                <a:ln>
                  <a:noFill/>
                </a:ln>
                <a:solidFill>
                  <a:srgbClr val="000000"/>
                </a:solidFill>
                <a:effectLst/>
                <a:latin typeface="Courier New" panose="02070309020205020404" pitchFamily="49" charset="0"/>
              </a:rPr>
              <a:t> 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6666"/>
                </a:solidFill>
                <a:effectLst/>
                <a:latin typeface="Courier New" panose="02070309020205020404" pitchFamily="49" charset="0"/>
              </a:rPr>
              <a:t>2</a:t>
            </a:r>
            <a:r>
              <a:rPr kumimoji="0" lang="en-US" altLang="en-US" sz="1600" b="0" i="0" u="none" strike="noStrike" cap="none" normalizeH="0" baseline="0" dirty="0">
                <a:ln>
                  <a:noFill/>
                </a:ln>
                <a:solidFill>
                  <a:srgbClr val="000000"/>
                </a:solidFill>
                <a:effectLst/>
                <a:latin typeface="Courier New" panose="02070309020205020404" pitchFamily="49" charset="0"/>
              </a:rPr>
              <a:t> b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6666"/>
                </a:solidFill>
                <a:effectLst/>
                <a:latin typeface="Courier New" panose="02070309020205020404" pitchFamily="49" charset="0"/>
              </a:rPr>
              <a:t>3</a:t>
            </a:r>
            <a:r>
              <a:rPr kumimoji="0" lang="en-US" altLang="en-US" sz="1600" b="0" i="0" u="none" strike="noStrike" cap="none" normalizeH="0" baseline="0" dirty="0">
                <a:ln>
                  <a:noFill/>
                </a:ln>
                <a:solidFill>
                  <a:srgbClr val="000000"/>
                </a:solidFill>
                <a:effectLst/>
                <a:latin typeface="Courier New" panose="02070309020205020404" pitchFamily="49" charset="0"/>
              </a:rPr>
              <a:t> c</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CA2B6E5C-669A-4579-9BA1-713AF436194D}"/>
              </a:ext>
            </a:extLst>
          </p:cNvPr>
          <p:cNvSpPr txBox="1"/>
          <p:nvPr/>
        </p:nvSpPr>
        <p:spPr>
          <a:xfrm>
            <a:off x="776568" y="2403307"/>
            <a:ext cx="10908926" cy="707886"/>
          </a:xfrm>
          <a:prstGeom prst="rect">
            <a:avLst/>
          </a:prstGeom>
          <a:noFill/>
        </p:spPr>
        <p:txBody>
          <a:bodyPr wrap="square">
            <a:spAutoFit/>
          </a:bodyPr>
          <a:lstStyle/>
          <a:p>
            <a:r>
              <a:rPr lang="en-GB" sz="2000" b="0" i="0" dirty="0">
                <a:solidFill>
                  <a:srgbClr val="000000"/>
                </a:solidFill>
                <a:effectLst/>
              </a:rPr>
              <a:t>There is also items() method of dictionary object which returns list of tuples, each tuple having key and value. Each tuple is then unpacked to two variables to print one dictionary item at a time</a:t>
            </a:r>
            <a:endParaRPr lang="en-IN" sz="2000" dirty="0"/>
          </a:p>
        </p:txBody>
      </p:sp>
      <p:sp>
        <p:nvSpPr>
          <p:cNvPr id="5" name="Rectangle 2">
            <a:extLst>
              <a:ext uri="{FF2B5EF4-FFF2-40B4-BE49-F238E27FC236}">
                <a16:creationId xmlns:a16="http://schemas.microsoft.com/office/drawing/2014/main" id="{329AB1FE-3741-4ED6-8269-F43F4C6DE86F}"/>
              </a:ext>
            </a:extLst>
          </p:cNvPr>
          <p:cNvSpPr>
            <a:spLocks noChangeArrowheads="1"/>
          </p:cNvSpPr>
          <p:nvPr/>
        </p:nvSpPr>
        <p:spPr bwMode="auto">
          <a:xfrm>
            <a:off x="840441" y="3801018"/>
            <a:ext cx="3946712" cy="163757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666600"/>
                </a:solidFill>
                <a:effectLst/>
                <a:latin typeface="Courier New" panose="02070309020205020404" pitchFamily="49" charset="0"/>
              </a:rPr>
              <a:t>&gt;&gt;&gt;</a:t>
            </a:r>
            <a:r>
              <a:rPr kumimoji="0" lang="en-US" altLang="en-US" sz="1600" b="0" i="0" u="none" strike="noStrike" cap="none" normalizeH="0" baseline="0" dirty="0">
                <a:ln>
                  <a:noFill/>
                </a:ln>
                <a:solidFill>
                  <a:srgbClr val="000000"/>
                </a:solidFill>
                <a:effectLst/>
                <a:latin typeface="Courier New" panose="02070309020205020404" pitchFamily="49" charset="0"/>
              </a:rPr>
              <a:t> D1</a:t>
            </a:r>
            <a:r>
              <a:rPr kumimoji="0" lang="en-US" altLang="en-US" sz="1600" b="0" i="0" u="none" strike="noStrike" cap="none" normalizeH="0" baseline="0" dirty="0">
                <a:ln>
                  <a:noFill/>
                </a:ln>
                <a:solidFill>
                  <a:srgbClr val="666600"/>
                </a:solidFill>
                <a:effectLst/>
                <a:latin typeface="Courier New" panose="02070309020205020404" pitchFamily="49" charset="0"/>
              </a:rPr>
              <a:t>={</a:t>
            </a:r>
            <a:r>
              <a:rPr kumimoji="0" lang="en-US" altLang="en-US" sz="1600" b="0" i="0" u="none" strike="noStrike" cap="none" normalizeH="0" baseline="0" dirty="0">
                <a:ln>
                  <a:noFill/>
                </a:ln>
                <a:solidFill>
                  <a:srgbClr val="006666"/>
                </a:solidFill>
                <a:effectLst/>
                <a:latin typeface="Courier New" panose="02070309020205020404" pitchFamily="49" charset="0"/>
              </a:rPr>
              <a:t>1</a:t>
            </a:r>
            <a:r>
              <a:rPr kumimoji="0" lang="en-US" altLang="en-US" sz="1600" b="0" i="0" u="none" strike="noStrike" cap="none" normalizeH="0" baseline="0" dirty="0">
                <a:ln>
                  <a:noFill/>
                </a:ln>
                <a:solidFill>
                  <a:srgbClr val="666600"/>
                </a:solidFill>
                <a:effectLst/>
                <a:latin typeface="Courier New" panose="02070309020205020404" pitchFamily="49" charset="0"/>
              </a:rPr>
              <a:t>:</a:t>
            </a:r>
            <a:r>
              <a:rPr kumimoji="0" lang="en-US" altLang="en-US" sz="1600" b="0" i="0" u="none" strike="noStrike" cap="none" normalizeH="0" baseline="0" dirty="0">
                <a:ln>
                  <a:noFill/>
                </a:ln>
                <a:solidFill>
                  <a:srgbClr val="008800"/>
                </a:solidFill>
                <a:effectLst/>
                <a:latin typeface="Courier New" panose="02070309020205020404" pitchFamily="49" charset="0"/>
              </a:rPr>
              <a:t>'a'</a:t>
            </a:r>
            <a:r>
              <a:rPr kumimoji="0" lang="en-US" altLang="en-US" sz="1600" b="0" i="0" u="none" strike="noStrike" cap="none" normalizeH="0" baseline="0" dirty="0">
                <a:ln>
                  <a:noFill/>
                </a:ln>
                <a:solidFill>
                  <a:srgbClr val="666600"/>
                </a:solidFill>
                <a:effectLst/>
                <a:latin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rPr>
              <a:t> </a:t>
            </a:r>
            <a:r>
              <a:rPr kumimoji="0" lang="en-US" altLang="en-US" sz="1600" b="0" i="0" u="none" strike="noStrike" cap="none" normalizeH="0" baseline="0" dirty="0">
                <a:ln>
                  <a:noFill/>
                </a:ln>
                <a:solidFill>
                  <a:srgbClr val="006666"/>
                </a:solidFill>
                <a:effectLst/>
                <a:latin typeface="Courier New" panose="02070309020205020404" pitchFamily="49" charset="0"/>
              </a:rPr>
              <a:t>2</a:t>
            </a:r>
            <a:r>
              <a:rPr kumimoji="0" lang="en-US" altLang="en-US" sz="1600" b="0" i="0" u="none" strike="noStrike" cap="none" normalizeH="0" baseline="0" dirty="0">
                <a:ln>
                  <a:noFill/>
                </a:ln>
                <a:solidFill>
                  <a:srgbClr val="666600"/>
                </a:solidFill>
                <a:effectLst/>
                <a:latin typeface="Courier New" panose="02070309020205020404" pitchFamily="49" charset="0"/>
              </a:rPr>
              <a:t>:</a:t>
            </a:r>
            <a:r>
              <a:rPr kumimoji="0" lang="en-US" altLang="en-US" sz="1600" b="0" i="0" u="none" strike="noStrike" cap="none" normalizeH="0" baseline="0" dirty="0">
                <a:ln>
                  <a:noFill/>
                </a:ln>
                <a:solidFill>
                  <a:srgbClr val="008800"/>
                </a:solidFill>
                <a:effectLst/>
                <a:latin typeface="Courier New" panose="02070309020205020404" pitchFamily="49" charset="0"/>
              </a:rPr>
              <a:t>'b'</a:t>
            </a:r>
            <a:r>
              <a:rPr kumimoji="0" lang="en-US" altLang="en-US" sz="1600" b="0" i="0" u="none" strike="noStrike" cap="none" normalizeH="0" baseline="0" dirty="0">
                <a:ln>
                  <a:noFill/>
                </a:ln>
                <a:solidFill>
                  <a:srgbClr val="666600"/>
                </a:solidFill>
                <a:effectLst/>
                <a:latin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rPr>
              <a:t> </a:t>
            </a:r>
            <a:r>
              <a:rPr kumimoji="0" lang="en-US" altLang="en-US" sz="1600" b="0" i="0" u="none" strike="noStrike" cap="none" normalizeH="0" baseline="0" dirty="0">
                <a:ln>
                  <a:noFill/>
                </a:ln>
                <a:solidFill>
                  <a:srgbClr val="006666"/>
                </a:solidFill>
                <a:effectLst/>
                <a:latin typeface="Courier New" panose="02070309020205020404" pitchFamily="49" charset="0"/>
              </a:rPr>
              <a:t>3</a:t>
            </a:r>
            <a:r>
              <a:rPr kumimoji="0" lang="en-US" altLang="en-US" sz="1600" b="0" i="0" u="none" strike="noStrike" cap="none" normalizeH="0" baseline="0" dirty="0">
                <a:ln>
                  <a:noFill/>
                </a:ln>
                <a:solidFill>
                  <a:srgbClr val="666600"/>
                </a:solidFill>
                <a:effectLst/>
                <a:latin typeface="Courier New" panose="02070309020205020404" pitchFamily="49" charset="0"/>
              </a:rPr>
              <a:t>:</a:t>
            </a:r>
            <a:r>
              <a:rPr kumimoji="0" lang="en-US" altLang="en-US" sz="1600" b="0" i="0" u="none" strike="noStrike" cap="none" normalizeH="0" baseline="0" dirty="0">
                <a:ln>
                  <a:noFill/>
                </a:ln>
                <a:solidFill>
                  <a:srgbClr val="008800"/>
                </a:solidFill>
                <a:effectLst/>
                <a:latin typeface="Courier New" panose="02070309020205020404" pitchFamily="49" charset="0"/>
              </a:rPr>
              <a:t>'c’</a:t>
            </a:r>
            <a:r>
              <a:rPr kumimoji="0" lang="en-US" altLang="en-US" sz="1600" b="0" i="0" u="none" strike="noStrike" cap="none" normalizeH="0" baseline="0" dirty="0">
                <a:ln>
                  <a:noFill/>
                </a:ln>
                <a:solidFill>
                  <a:srgbClr val="666600"/>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rPr>
              <a:t> </a:t>
            </a:r>
            <a:r>
              <a:rPr kumimoji="0" lang="en-US" altLang="en-US" sz="1600" b="0" i="0" u="none" strike="noStrike" cap="none" normalizeH="0" baseline="0" dirty="0">
                <a:ln>
                  <a:noFill/>
                </a:ln>
                <a:solidFill>
                  <a:srgbClr val="666600"/>
                </a:solidFill>
                <a:effectLst/>
                <a:latin typeface="Courier New" panose="02070309020205020404" pitchFamily="49" charset="0"/>
              </a:rPr>
              <a:t>&gt;&gt;&gt;</a:t>
            </a:r>
            <a:r>
              <a:rPr kumimoji="0" lang="en-US" altLang="en-US" sz="1600" b="0" i="0" u="none" strike="noStrike" cap="none" normalizeH="0" baseline="0" dirty="0">
                <a:ln>
                  <a:noFill/>
                </a:ln>
                <a:solidFill>
                  <a:srgbClr val="000000"/>
                </a:solidFill>
                <a:effectLst/>
                <a:latin typeface="Courier New" panose="02070309020205020404" pitchFamily="49" charset="0"/>
              </a:rPr>
              <a:t> </a:t>
            </a:r>
            <a:r>
              <a:rPr kumimoji="0" lang="en-US" altLang="en-US" sz="1600" b="0" i="0" u="none" strike="noStrike" cap="none" normalizeH="0" baseline="0" dirty="0">
                <a:ln>
                  <a:noFill/>
                </a:ln>
                <a:solidFill>
                  <a:srgbClr val="000088"/>
                </a:solidFill>
                <a:effectLst/>
                <a:latin typeface="Courier New" panose="02070309020205020404" pitchFamily="49" charset="0"/>
              </a:rPr>
              <a:t>for</a:t>
            </a:r>
            <a:r>
              <a:rPr kumimoji="0" lang="en-US" altLang="en-US" sz="1600" b="0" i="0" u="none" strike="noStrike" cap="none" normalizeH="0" baseline="0" dirty="0">
                <a:ln>
                  <a:noFill/>
                </a:ln>
                <a:solidFill>
                  <a:srgbClr val="000000"/>
                </a:solidFill>
                <a:effectLst/>
                <a:latin typeface="Courier New" panose="02070309020205020404" pitchFamily="49" charset="0"/>
              </a:rPr>
              <a:t> k</a:t>
            </a:r>
            <a:r>
              <a:rPr kumimoji="0" lang="en-US" altLang="en-US" sz="1600" b="0" i="0" u="none" strike="noStrike" cap="none" normalizeH="0" baseline="0" dirty="0">
                <a:ln>
                  <a:noFill/>
                </a:ln>
                <a:solidFill>
                  <a:srgbClr val="666600"/>
                </a:solidFill>
                <a:effectLst/>
                <a:latin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rPr>
              <a:t> v </a:t>
            </a:r>
            <a:r>
              <a:rPr kumimoji="0" lang="en-US" altLang="en-US" sz="1600" b="0" i="0" u="none" strike="noStrike" cap="none" normalizeH="0" baseline="0" dirty="0">
                <a:ln>
                  <a:noFill/>
                </a:ln>
                <a:solidFill>
                  <a:srgbClr val="000088"/>
                </a:solidFill>
                <a:effectLst/>
                <a:latin typeface="Courier New" panose="02070309020205020404" pitchFamily="49" charset="0"/>
              </a:rPr>
              <a:t>in</a:t>
            </a:r>
            <a:r>
              <a:rPr kumimoji="0" lang="en-US" altLang="en-US" sz="1600" b="0" i="0" u="none" strike="noStrike" cap="none" normalizeH="0" baseline="0" dirty="0">
                <a:ln>
                  <a:noFill/>
                </a:ln>
                <a:solidFill>
                  <a:srgbClr val="000000"/>
                </a:solidFill>
                <a:effectLst/>
                <a:latin typeface="Courier New" panose="02070309020205020404" pitchFamily="49" charset="0"/>
              </a:rPr>
              <a:t> D1</a:t>
            </a:r>
            <a:r>
              <a:rPr kumimoji="0" lang="en-US" altLang="en-US" sz="1600" b="0" i="0" u="none" strike="noStrike" cap="none" normalizeH="0" baseline="0" dirty="0">
                <a:ln>
                  <a:noFill/>
                </a:ln>
                <a:solidFill>
                  <a:srgbClr val="666600"/>
                </a:solidFill>
                <a:effectLst/>
                <a:latin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rPr>
              <a:t>items</a:t>
            </a:r>
            <a:r>
              <a:rPr kumimoji="0" lang="en-US" altLang="en-US" sz="1600" b="0" i="0" u="none" strike="noStrike" cap="none" normalizeH="0" baseline="0" dirty="0">
                <a:ln>
                  <a:noFill/>
                </a:ln>
                <a:solidFill>
                  <a:srgbClr val="666600"/>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rPr>
              <a:t> </a:t>
            </a:r>
            <a:r>
              <a:rPr kumimoji="0" lang="en-US" altLang="en-US" sz="1600" b="0" i="0" u="none" strike="noStrike" cap="none" normalizeH="0" baseline="0" dirty="0">
                <a:ln>
                  <a:noFill/>
                </a:ln>
                <a:solidFill>
                  <a:srgbClr val="000088"/>
                </a:solidFill>
                <a:effectLst/>
                <a:latin typeface="Courier New" panose="02070309020205020404" pitchFamily="49" charset="0"/>
              </a:rPr>
              <a:t>print</a:t>
            </a:r>
            <a:r>
              <a:rPr kumimoji="0" lang="en-US" altLang="en-US" sz="1600" b="0" i="0" u="none" strike="noStrike" cap="none" normalizeH="0" baseline="0" dirty="0">
                <a:ln>
                  <a:noFill/>
                </a:ln>
                <a:solidFill>
                  <a:srgbClr val="000000"/>
                </a:solidFill>
                <a:effectLst/>
                <a:latin typeface="Courier New" panose="02070309020205020404" pitchFamily="49" charset="0"/>
              </a:rPr>
              <a:t> </a:t>
            </a:r>
            <a:r>
              <a:rPr kumimoji="0" lang="en-US" altLang="en-US" sz="1600" b="0" i="0" u="none" strike="noStrike" cap="none" normalizeH="0" baseline="0" dirty="0">
                <a:ln>
                  <a:noFill/>
                </a:ln>
                <a:solidFill>
                  <a:srgbClr val="666600"/>
                </a:solidFill>
                <a:effectLst/>
                <a:latin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rPr>
              <a:t>k</a:t>
            </a:r>
            <a:r>
              <a:rPr kumimoji="0" lang="en-US" altLang="en-US" sz="1600" b="0" i="0" u="none" strike="noStrike" cap="none" normalizeH="0" baseline="0" dirty="0">
                <a:ln>
                  <a:noFill/>
                </a:ln>
                <a:solidFill>
                  <a:srgbClr val="666600"/>
                </a:solidFill>
                <a:effectLst/>
                <a:latin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rPr>
              <a:t> v</a:t>
            </a:r>
            <a:r>
              <a:rPr kumimoji="0" lang="en-US" altLang="en-US" sz="1600" b="0" i="0" u="none" strike="noStrike" cap="none" normalizeH="0" baseline="0" dirty="0">
                <a:ln>
                  <a:noFill/>
                </a:ln>
                <a:solidFill>
                  <a:srgbClr val="666600"/>
                </a:solidFill>
                <a:effectLst/>
                <a:latin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6666"/>
                </a:solidFill>
                <a:effectLst/>
                <a:latin typeface="Courier New" panose="02070309020205020404" pitchFamily="49" charset="0"/>
              </a:rPr>
              <a:t>1</a:t>
            </a:r>
            <a:r>
              <a:rPr kumimoji="0" lang="en-US" altLang="en-US" sz="1600" b="0" i="0" u="none" strike="noStrike" cap="none" normalizeH="0" baseline="0" dirty="0">
                <a:ln>
                  <a:noFill/>
                </a:ln>
                <a:solidFill>
                  <a:srgbClr val="000000"/>
                </a:solidFill>
                <a:effectLst/>
                <a:latin typeface="Courier New" panose="02070309020205020404" pitchFamily="49" charset="0"/>
              </a:rPr>
              <a:t> 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6666"/>
                </a:solidFill>
                <a:effectLst/>
                <a:latin typeface="Courier New" panose="02070309020205020404" pitchFamily="49" charset="0"/>
              </a:rPr>
              <a:t>2</a:t>
            </a:r>
            <a:r>
              <a:rPr kumimoji="0" lang="en-US" altLang="en-US" sz="1600" b="0" i="0" u="none" strike="noStrike" cap="none" normalizeH="0" baseline="0" dirty="0">
                <a:ln>
                  <a:noFill/>
                </a:ln>
                <a:solidFill>
                  <a:srgbClr val="000000"/>
                </a:solidFill>
                <a:effectLst/>
                <a:latin typeface="Courier New" panose="02070309020205020404" pitchFamily="49" charset="0"/>
              </a:rPr>
              <a:t> b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6666"/>
                </a:solidFill>
                <a:effectLst/>
                <a:latin typeface="Courier New" panose="02070309020205020404" pitchFamily="49" charset="0"/>
              </a:rPr>
              <a:t>3</a:t>
            </a:r>
            <a:r>
              <a:rPr kumimoji="0" lang="en-US" altLang="en-US" sz="1600" b="0" i="0" u="none" strike="noStrike" cap="none" normalizeH="0" baseline="0" dirty="0">
                <a:ln>
                  <a:noFill/>
                </a:ln>
                <a:solidFill>
                  <a:srgbClr val="000000"/>
                </a:solidFill>
                <a:effectLst/>
                <a:latin typeface="Courier New" panose="02070309020205020404" pitchFamily="49" charset="0"/>
              </a:rPr>
              <a:t> c</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55248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6F815F-06EA-45C9-92D7-F8148BAA798D}"/>
              </a:ext>
            </a:extLst>
          </p:cNvPr>
          <p:cNvSpPr txBox="1"/>
          <p:nvPr/>
        </p:nvSpPr>
        <p:spPr>
          <a:xfrm>
            <a:off x="507626" y="931440"/>
            <a:ext cx="10465173" cy="523220"/>
          </a:xfrm>
          <a:prstGeom prst="rect">
            <a:avLst/>
          </a:prstGeom>
          <a:noFill/>
        </p:spPr>
        <p:txBody>
          <a:bodyPr wrap="square">
            <a:spAutoFit/>
          </a:bodyPr>
          <a:lstStyle/>
          <a:p>
            <a:r>
              <a:rPr lang="en-GB" sz="2800" b="1" dirty="0"/>
              <a:t>Q8:How Do You Check The Presence Of A Key In A Dictionary?</a:t>
            </a:r>
            <a:endParaRPr lang="en-IN" sz="2800" b="1" dirty="0"/>
          </a:p>
        </p:txBody>
      </p:sp>
      <p:sp>
        <p:nvSpPr>
          <p:cNvPr id="5" name="TextBox 4">
            <a:extLst>
              <a:ext uri="{FF2B5EF4-FFF2-40B4-BE49-F238E27FC236}">
                <a16:creationId xmlns:a16="http://schemas.microsoft.com/office/drawing/2014/main" id="{060CB248-D29A-4E3A-B6ED-D8E2A9F3E249}"/>
              </a:ext>
            </a:extLst>
          </p:cNvPr>
          <p:cNvSpPr txBox="1"/>
          <p:nvPr/>
        </p:nvSpPr>
        <p:spPr>
          <a:xfrm>
            <a:off x="615204" y="1879484"/>
            <a:ext cx="9873502" cy="1569660"/>
          </a:xfrm>
          <a:prstGeom prst="rect">
            <a:avLst/>
          </a:prstGeom>
          <a:noFill/>
        </p:spPr>
        <p:txBody>
          <a:bodyPr wrap="square">
            <a:spAutoFit/>
          </a:bodyPr>
          <a:lstStyle/>
          <a:p>
            <a:r>
              <a:rPr lang="en-GB" sz="2400" b="0" i="0" dirty="0">
                <a:solidFill>
                  <a:srgbClr val="202124"/>
                </a:solidFill>
                <a:effectLst/>
              </a:rPr>
              <a:t>You can check if a key exists in a dictionary </a:t>
            </a:r>
            <a:r>
              <a:rPr lang="en-GB" sz="2400" b="1" i="0" dirty="0">
                <a:solidFill>
                  <a:srgbClr val="202124"/>
                </a:solidFill>
                <a:effectLst/>
              </a:rPr>
              <a:t>using the keys() method and IN operator</a:t>
            </a:r>
            <a:r>
              <a:rPr lang="en-GB" sz="2400" b="0" i="0" dirty="0">
                <a:solidFill>
                  <a:srgbClr val="202124"/>
                </a:solidFill>
                <a:effectLst/>
              </a:rPr>
              <a:t>. What is this? The keys() method will return a list of keys available in the dictionary and IF , IN statement will check if the passed key is available in the list. If the key exists, it returns True else, it returns False</a:t>
            </a:r>
            <a:endParaRPr lang="en-IN" sz="2400" dirty="0"/>
          </a:p>
        </p:txBody>
      </p:sp>
      <p:sp>
        <p:nvSpPr>
          <p:cNvPr id="6" name="TextBox 5">
            <a:extLst>
              <a:ext uri="{FF2B5EF4-FFF2-40B4-BE49-F238E27FC236}">
                <a16:creationId xmlns:a16="http://schemas.microsoft.com/office/drawing/2014/main" id="{7F50A832-3B6B-43D2-BED8-1398582B04F7}"/>
              </a:ext>
            </a:extLst>
          </p:cNvPr>
          <p:cNvSpPr txBox="1"/>
          <p:nvPr/>
        </p:nvSpPr>
        <p:spPr>
          <a:xfrm>
            <a:off x="507626" y="3873968"/>
            <a:ext cx="6694955" cy="461665"/>
          </a:xfrm>
          <a:prstGeom prst="rect">
            <a:avLst/>
          </a:prstGeom>
          <a:noFill/>
        </p:spPr>
        <p:txBody>
          <a:bodyPr wrap="square">
            <a:spAutoFit/>
          </a:bodyPr>
          <a:lstStyle/>
          <a:p>
            <a:r>
              <a:rPr lang="en-GB" sz="2400" b="1" dirty="0"/>
              <a:t>Q17:Why Do You Use The Zip() Method In Python?</a:t>
            </a:r>
            <a:endParaRPr lang="en-IN" sz="2400" b="1" dirty="0"/>
          </a:p>
        </p:txBody>
      </p:sp>
      <p:sp>
        <p:nvSpPr>
          <p:cNvPr id="7" name="TextBox 6">
            <a:extLst>
              <a:ext uri="{FF2B5EF4-FFF2-40B4-BE49-F238E27FC236}">
                <a16:creationId xmlns:a16="http://schemas.microsoft.com/office/drawing/2014/main" id="{5058E297-3453-442D-A262-69F15F7F3832}"/>
              </a:ext>
            </a:extLst>
          </p:cNvPr>
          <p:cNvSpPr txBox="1"/>
          <p:nvPr/>
        </p:nvSpPr>
        <p:spPr>
          <a:xfrm>
            <a:off x="141194" y="4760457"/>
            <a:ext cx="10908925" cy="1260345"/>
          </a:xfrm>
          <a:prstGeom prst="rect">
            <a:avLst/>
          </a:prstGeom>
          <a:noFill/>
        </p:spPr>
        <p:txBody>
          <a:bodyPr wrap="square">
            <a:spAutoFit/>
          </a:bodyPr>
          <a:lstStyle/>
          <a:p>
            <a:pPr marL="457200">
              <a:lnSpc>
                <a:spcPct val="107000"/>
              </a:lnSpc>
              <a:spcAft>
                <a:spcPts val="800"/>
              </a:spcAft>
            </a:pPr>
            <a:r>
              <a:rPr lang="en-US" sz="2400" dirty="0">
                <a:effectLst/>
                <a:ea typeface="Calibri" panose="020F0502020204030204" pitchFamily="34" charset="0"/>
                <a:cs typeface="Times New Roman" panose="02020603050405020304" pitchFamily="18" charset="0"/>
              </a:rPr>
              <a:t>Python zip method takes </a:t>
            </a:r>
            <a:r>
              <a:rPr lang="en-US" sz="2400" dirty="0" err="1">
                <a:effectLst/>
                <a:ea typeface="Calibri" panose="020F0502020204030204" pitchFamily="34" charset="0"/>
                <a:cs typeface="Times New Roman" panose="02020603050405020304" pitchFamily="18" charset="0"/>
              </a:rPr>
              <a:t>iterable</a:t>
            </a:r>
            <a:r>
              <a:rPr lang="en-US" sz="2400" dirty="0">
                <a:effectLst/>
                <a:ea typeface="Calibri" panose="020F0502020204030204" pitchFamily="34" charset="0"/>
                <a:cs typeface="Times New Roman" panose="02020603050405020304" pitchFamily="18" charset="0"/>
              </a:rPr>
              <a:t> or containers and returns a single iterator object, having mapped values from all the containers. It is used to map the similar index of multiple containers so that they can be used just using single entity.</a:t>
            </a:r>
            <a:endParaRPr lang="en-IN" sz="24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12988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9D553E-E3A6-4F68-853D-8FC0E4373027}"/>
              </a:ext>
            </a:extLst>
          </p:cNvPr>
          <p:cNvSpPr txBox="1"/>
          <p:nvPr/>
        </p:nvSpPr>
        <p:spPr>
          <a:xfrm>
            <a:off x="3684494" y="269424"/>
            <a:ext cx="4424083" cy="532903"/>
          </a:xfrm>
          <a:prstGeom prst="rect">
            <a:avLst/>
          </a:prstGeom>
          <a:noFill/>
        </p:spPr>
        <p:txBody>
          <a:bodyPr wrap="square">
            <a:spAutoFit/>
          </a:bodyPr>
          <a:lstStyle/>
          <a:p>
            <a:pPr marL="457200" algn="ctr">
              <a:lnSpc>
                <a:spcPct val="107000"/>
              </a:lnSpc>
              <a:spcAft>
                <a:spcPts val="800"/>
              </a:spcAft>
            </a:pPr>
            <a:r>
              <a:rPr lang="en-US" sz="2800" b="1" dirty="0">
                <a:effectLst/>
                <a:latin typeface="Calibri" panose="020F0502020204030204" pitchFamily="34" charset="0"/>
                <a:ea typeface="Calibri" panose="020F0502020204030204" pitchFamily="34" charset="0"/>
                <a:cs typeface="Times New Roman" panose="02020603050405020304" pitchFamily="18" charset="0"/>
              </a:rPr>
              <a:t>[</a:t>
            </a:r>
            <a:r>
              <a:rPr lang="en-US" sz="2800" b="1" dirty="0">
                <a:effectLst/>
                <a:ea typeface="Calibri" panose="020F0502020204030204" pitchFamily="34" charset="0"/>
                <a:cs typeface="Times New Roman" panose="02020603050405020304" pitchFamily="18" charset="0"/>
              </a:rPr>
              <a:t>Function</a:t>
            </a:r>
            <a:r>
              <a:rPr lang="en-US" sz="2800" b="1" dirty="0">
                <a:effectLst/>
                <a:latin typeface="Calibri" panose="020F0502020204030204" pitchFamily="34" charset="0"/>
                <a:ea typeface="Calibri" panose="020F0502020204030204" pitchFamily="34" charset="0"/>
                <a:cs typeface="Times New Roman" panose="02020603050405020304" pitchFamily="18" charset="0"/>
              </a:rPr>
              <a:t> and Method]</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2D321ED8-34F8-4E97-ADE0-C7E91A825D3D}"/>
              </a:ext>
            </a:extLst>
          </p:cNvPr>
          <p:cNvSpPr txBox="1"/>
          <p:nvPr/>
        </p:nvSpPr>
        <p:spPr>
          <a:xfrm>
            <a:off x="666749" y="1065911"/>
            <a:ext cx="7993155" cy="461665"/>
          </a:xfrm>
          <a:prstGeom prst="rect">
            <a:avLst/>
          </a:prstGeom>
          <a:noFill/>
        </p:spPr>
        <p:txBody>
          <a:bodyPr wrap="square">
            <a:spAutoFit/>
          </a:bodyPr>
          <a:lstStyle/>
          <a:p>
            <a:r>
              <a:rPr lang="en-GB" sz="2400" b="1" dirty="0"/>
              <a:t>Q5:How do you perform pattern matching in Python? Explain</a:t>
            </a:r>
            <a:endParaRPr lang="en-IN" sz="2400" b="1" dirty="0"/>
          </a:p>
        </p:txBody>
      </p:sp>
      <p:sp>
        <p:nvSpPr>
          <p:cNvPr id="7" name="TextBox 6">
            <a:extLst>
              <a:ext uri="{FF2B5EF4-FFF2-40B4-BE49-F238E27FC236}">
                <a16:creationId xmlns:a16="http://schemas.microsoft.com/office/drawing/2014/main" id="{DEB7A1FB-F280-4F1F-88A9-279EA81C80E6}"/>
              </a:ext>
            </a:extLst>
          </p:cNvPr>
          <p:cNvSpPr txBox="1"/>
          <p:nvPr/>
        </p:nvSpPr>
        <p:spPr>
          <a:xfrm>
            <a:off x="0" y="1670137"/>
            <a:ext cx="11120718" cy="968278"/>
          </a:xfrm>
          <a:prstGeom prst="rect">
            <a:avLst/>
          </a:prstGeom>
          <a:noFill/>
        </p:spPr>
        <p:txBody>
          <a:bodyPr wrap="square">
            <a:spAutoFit/>
          </a:bodyPr>
          <a:lstStyle/>
          <a:p>
            <a:pPr marL="685800">
              <a:lnSpc>
                <a:spcPct val="107000"/>
              </a:lnSpc>
            </a:pPr>
            <a:r>
              <a:rPr lang="en-US" sz="1800" dirty="0">
                <a:effectLst/>
                <a:latin typeface="Calibri" panose="020F0502020204030204" pitchFamily="34" charset="0"/>
                <a:ea typeface="Calibri" panose="020F0502020204030204" pitchFamily="34" charset="0"/>
                <a:cs typeface="Times New Roman" panose="02020603050405020304" pitchFamily="18" charset="0"/>
              </a:rPr>
              <a:t>In Python String matching is performed by The help of Regular Expression Module.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685800">
              <a:lnSpc>
                <a:spcPct val="107000"/>
              </a:lnSpc>
            </a:pPr>
            <a:r>
              <a:rPr lang="en-US" sz="1800" dirty="0">
                <a:effectLst/>
                <a:latin typeface="Calibri" panose="020F0502020204030204" pitchFamily="34" charset="0"/>
                <a:ea typeface="Calibri" panose="020F0502020204030204" pitchFamily="34" charset="0"/>
                <a:cs typeface="Times New Roman" panose="02020603050405020304" pitchFamily="18" charset="0"/>
              </a:rPr>
              <a:t>By importing module and using the function of re module we can easily perform string matching in python.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685800">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8FA646A7-5265-4B55-BEC8-1CE6589A3B26}"/>
              </a:ext>
            </a:extLst>
          </p:cNvPr>
          <p:cNvSpPr txBox="1"/>
          <p:nvPr/>
        </p:nvSpPr>
        <p:spPr>
          <a:xfrm>
            <a:off x="547967" y="2780976"/>
            <a:ext cx="11379574" cy="830997"/>
          </a:xfrm>
          <a:prstGeom prst="rect">
            <a:avLst/>
          </a:prstGeom>
          <a:noFill/>
        </p:spPr>
        <p:txBody>
          <a:bodyPr wrap="square">
            <a:spAutoFit/>
          </a:bodyPr>
          <a:lstStyle/>
          <a:p>
            <a:r>
              <a:rPr lang="en-GB" sz="2400" b="1" dirty="0"/>
              <a:t>Q6:What is lambda function in </a:t>
            </a:r>
            <a:r>
              <a:rPr lang="en-GB" sz="2400" b="1" dirty="0" err="1"/>
              <a:t>python?What</a:t>
            </a:r>
            <a:r>
              <a:rPr lang="en-GB" sz="2400" b="1" dirty="0"/>
              <a:t> we call a function which is incomplete version of a function?</a:t>
            </a:r>
            <a:endParaRPr lang="en-IN" sz="2400" b="1" dirty="0"/>
          </a:p>
        </p:txBody>
      </p:sp>
      <p:sp>
        <p:nvSpPr>
          <p:cNvPr id="9" name="TextBox 8">
            <a:extLst>
              <a:ext uri="{FF2B5EF4-FFF2-40B4-BE49-F238E27FC236}">
                <a16:creationId xmlns:a16="http://schemas.microsoft.com/office/drawing/2014/main" id="{EA82023E-FDB3-4695-8870-4F0062A3E1DE}"/>
              </a:ext>
            </a:extLst>
          </p:cNvPr>
          <p:cNvSpPr txBox="1"/>
          <p:nvPr/>
        </p:nvSpPr>
        <p:spPr>
          <a:xfrm>
            <a:off x="547966" y="3948824"/>
            <a:ext cx="11120717" cy="203132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555555"/>
                </a:solidFill>
                <a:effectLst/>
              </a:rPr>
              <a:t>In Python, we use the </a:t>
            </a:r>
            <a:r>
              <a:rPr kumimoji="0" lang="en-US" altLang="en-US" b="0" i="0" u="none" strike="noStrike" cap="none" normalizeH="0" baseline="0" dirty="0">
                <a:ln>
                  <a:noFill/>
                </a:ln>
                <a:solidFill>
                  <a:srgbClr val="C7254E"/>
                </a:solidFill>
                <a:effectLst/>
              </a:rPr>
              <a:t>lambda</a:t>
            </a:r>
            <a:r>
              <a:rPr kumimoji="0" lang="en-US" altLang="en-US" b="0" i="0" u="none" strike="noStrike" cap="none" normalizeH="0" baseline="0" dirty="0">
                <a:ln>
                  <a:noFill/>
                </a:ln>
                <a:solidFill>
                  <a:srgbClr val="555555"/>
                </a:solidFill>
                <a:effectLst/>
              </a:rPr>
              <a:t> keyword to declare an anonymous function, which is why we refer to them as "lambda functions".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555555"/>
                </a:solidFill>
                <a:effectLst/>
              </a:rPr>
              <a:t>An anonymous function refers to a function declared with no name. Although syntactically they look different, lambda functions behave in the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555555"/>
                </a:solidFill>
                <a:effectLst/>
              </a:rPr>
              <a:t>that are declared using the </a:t>
            </a:r>
            <a:r>
              <a:rPr kumimoji="0" lang="en-US" altLang="en-US" b="0" i="0" u="none" strike="noStrike" cap="none" normalizeH="0" baseline="0" dirty="0">
                <a:ln>
                  <a:noFill/>
                </a:ln>
                <a:solidFill>
                  <a:srgbClr val="C7254E"/>
                </a:solidFill>
                <a:effectLst/>
              </a:rPr>
              <a:t>def</a:t>
            </a:r>
            <a:r>
              <a:rPr kumimoji="0" lang="en-US" altLang="en-US" b="0" i="0" u="none" strike="noStrike" cap="none" normalizeH="0" baseline="0" dirty="0">
                <a:ln>
                  <a:noFill/>
                </a:ln>
                <a:solidFill>
                  <a:srgbClr val="555555"/>
                </a:solidFill>
                <a:effectLst/>
              </a:rPr>
              <a:t> keyword. The following are the characteristics of Python lambda functions: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555555"/>
                </a:solidFill>
                <a:effectLst/>
              </a:rPr>
              <a:t>same way as regular functions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555555"/>
              </a:solidFill>
              <a:effectLst/>
            </a:endParaRPr>
          </a:p>
        </p:txBody>
      </p:sp>
    </p:spTree>
    <p:extLst>
      <p:ext uri="{BB962C8B-B14F-4D97-AF65-F5344CB8AC3E}">
        <p14:creationId xmlns:p14="http://schemas.microsoft.com/office/powerpoint/2010/main" val="427964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BB1A1D-1DD1-4DA0-96DC-AD169414CC80}"/>
              </a:ext>
            </a:extLst>
          </p:cNvPr>
          <p:cNvSpPr txBox="1"/>
          <p:nvPr/>
        </p:nvSpPr>
        <p:spPr>
          <a:xfrm>
            <a:off x="534521" y="487687"/>
            <a:ext cx="8542244" cy="461665"/>
          </a:xfrm>
          <a:prstGeom prst="rect">
            <a:avLst/>
          </a:prstGeom>
          <a:noFill/>
        </p:spPr>
        <p:txBody>
          <a:bodyPr wrap="square">
            <a:spAutoFit/>
          </a:bodyPr>
          <a:lstStyle/>
          <a:p>
            <a:r>
              <a:rPr lang="en-IN" sz="2400" b="1" dirty="0"/>
              <a:t>Q7:how many basic types of functions are available in python?</a:t>
            </a:r>
          </a:p>
        </p:txBody>
      </p:sp>
      <p:sp>
        <p:nvSpPr>
          <p:cNvPr id="5" name="TextBox 4">
            <a:extLst>
              <a:ext uri="{FF2B5EF4-FFF2-40B4-BE49-F238E27FC236}">
                <a16:creationId xmlns:a16="http://schemas.microsoft.com/office/drawing/2014/main" id="{A05A0883-0295-48D8-A1AF-A04B2A4B9D77}"/>
              </a:ext>
            </a:extLst>
          </p:cNvPr>
          <p:cNvSpPr txBox="1"/>
          <p:nvPr/>
        </p:nvSpPr>
        <p:spPr>
          <a:xfrm>
            <a:off x="628651" y="1200381"/>
            <a:ext cx="6098240" cy="1200329"/>
          </a:xfrm>
          <a:prstGeom prst="rect">
            <a:avLst/>
          </a:prstGeom>
          <a:noFill/>
        </p:spPr>
        <p:txBody>
          <a:bodyPr wrap="square">
            <a:spAutoFit/>
          </a:bodyPr>
          <a:lstStyle/>
          <a:p>
            <a:r>
              <a:rPr lang="en-GB" b="0" i="0" dirty="0">
                <a:solidFill>
                  <a:srgbClr val="202124"/>
                </a:solidFill>
                <a:effectLst/>
              </a:rPr>
              <a:t>There are </a:t>
            </a:r>
            <a:r>
              <a:rPr lang="en-GB" i="0" dirty="0">
                <a:solidFill>
                  <a:srgbClr val="202124"/>
                </a:solidFill>
                <a:effectLst/>
              </a:rPr>
              <a:t>two</a:t>
            </a:r>
            <a:r>
              <a:rPr lang="en-GB" b="0" i="0" dirty="0">
                <a:solidFill>
                  <a:srgbClr val="202124"/>
                </a:solidFill>
                <a:effectLst/>
              </a:rPr>
              <a:t> types of functions in Python</a:t>
            </a:r>
          </a:p>
          <a:p>
            <a:endParaRPr lang="en-GB" dirty="0">
              <a:solidFill>
                <a:srgbClr val="202124"/>
              </a:solidFill>
            </a:endParaRPr>
          </a:p>
          <a:p>
            <a:pPr marL="342900" indent="-342900">
              <a:buAutoNum type="arabicParenR"/>
            </a:pPr>
            <a:r>
              <a:rPr lang="en-IN" b="0" i="0" dirty="0">
                <a:solidFill>
                  <a:srgbClr val="202124"/>
                </a:solidFill>
                <a:effectLst/>
                <a:latin typeface="arial" panose="020B0604020202020204" pitchFamily="34" charset="0"/>
              </a:rPr>
              <a:t>Built-in functions</a:t>
            </a:r>
            <a:endParaRPr lang="en-GB" b="0" i="0" dirty="0">
              <a:solidFill>
                <a:srgbClr val="202124"/>
              </a:solidFill>
              <a:effectLst/>
              <a:latin typeface="arial" panose="020B0604020202020204" pitchFamily="34" charset="0"/>
            </a:endParaRPr>
          </a:p>
          <a:p>
            <a:pPr marL="342900" indent="-342900">
              <a:buAutoNum type="arabicParenR"/>
            </a:pPr>
            <a:r>
              <a:rPr lang="en-GB" dirty="0">
                <a:solidFill>
                  <a:srgbClr val="202124"/>
                </a:solidFill>
                <a:latin typeface="arial" panose="020B0604020202020204" pitchFamily="34" charset="0"/>
              </a:rPr>
              <a:t>User define function</a:t>
            </a:r>
            <a:endParaRPr lang="en-IN" dirty="0"/>
          </a:p>
        </p:txBody>
      </p:sp>
      <p:sp>
        <p:nvSpPr>
          <p:cNvPr id="7" name="TextBox 6">
            <a:extLst>
              <a:ext uri="{FF2B5EF4-FFF2-40B4-BE49-F238E27FC236}">
                <a16:creationId xmlns:a16="http://schemas.microsoft.com/office/drawing/2014/main" id="{901D4F49-2D84-4659-B702-EEBCCD94996F}"/>
              </a:ext>
            </a:extLst>
          </p:cNvPr>
          <p:cNvSpPr txBox="1"/>
          <p:nvPr/>
        </p:nvSpPr>
        <p:spPr>
          <a:xfrm>
            <a:off x="534521" y="2967335"/>
            <a:ext cx="6098240" cy="461665"/>
          </a:xfrm>
          <a:prstGeom prst="rect">
            <a:avLst/>
          </a:prstGeom>
          <a:noFill/>
        </p:spPr>
        <p:txBody>
          <a:bodyPr wrap="square">
            <a:spAutoFit/>
          </a:bodyPr>
          <a:lstStyle/>
          <a:p>
            <a:r>
              <a:rPr lang="en-GB" sz="2400" b="1" dirty="0"/>
              <a:t>Q13:What is map function in Python?</a:t>
            </a:r>
            <a:endParaRPr lang="en-IN" sz="2400" b="1" dirty="0"/>
          </a:p>
        </p:txBody>
      </p:sp>
      <p:sp>
        <p:nvSpPr>
          <p:cNvPr id="9" name="TextBox 8">
            <a:extLst>
              <a:ext uri="{FF2B5EF4-FFF2-40B4-BE49-F238E27FC236}">
                <a16:creationId xmlns:a16="http://schemas.microsoft.com/office/drawing/2014/main" id="{A3552CA5-E04F-42B8-9707-FA88B211C187}"/>
              </a:ext>
            </a:extLst>
          </p:cNvPr>
          <p:cNvSpPr txBox="1"/>
          <p:nvPr/>
        </p:nvSpPr>
        <p:spPr>
          <a:xfrm>
            <a:off x="628651" y="3845041"/>
            <a:ext cx="10559302" cy="923330"/>
          </a:xfrm>
          <a:prstGeom prst="rect">
            <a:avLst/>
          </a:prstGeom>
          <a:noFill/>
        </p:spPr>
        <p:txBody>
          <a:bodyPr wrap="square">
            <a:spAutoFit/>
          </a:bodyPr>
          <a:lstStyle/>
          <a:p>
            <a:r>
              <a:rPr lang="en-GB" b="0" i="0" dirty="0">
                <a:solidFill>
                  <a:srgbClr val="202124"/>
                </a:solidFill>
                <a:effectLst/>
                <a:latin typeface="arial" panose="020B0604020202020204" pitchFamily="34" charset="0"/>
              </a:rPr>
              <a:t>Map in Python is </a:t>
            </a:r>
            <a:r>
              <a:rPr lang="en-GB" i="0" dirty="0">
                <a:solidFill>
                  <a:srgbClr val="202124"/>
                </a:solidFill>
                <a:effectLst/>
                <a:latin typeface="arial" panose="020B0604020202020204" pitchFamily="34" charset="0"/>
              </a:rPr>
              <a:t>a function that works as an iterator to return a result after applying a function to every item of an </a:t>
            </a:r>
            <a:r>
              <a:rPr lang="en-GB" i="0" dirty="0" err="1">
                <a:solidFill>
                  <a:srgbClr val="202124"/>
                </a:solidFill>
                <a:effectLst/>
                <a:latin typeface="arial" panose="020B0604020202020204" pitchFamily="34" charset="0"/>
              </a:rPr>
              <a:t>iterable</a:t>
            </a:r>
            <a:r>
              <a:rPr lang="en-GB" i="0" dirty="0">
                <a:solidFill>
                  <a:srgbClr val="202124"/>
                </a:solidFill>
                <a:effectLst/>
                <a:latin typeface="arial" panose="020B0604020202020204" pitchFamily="34" charset="0"/>
              </a:rPr>
              <a:t> (tuple, lists, etc.). </a:t>
            </a:r>
            <a:r>
              <a:rPr lang="en-GB" b="0" i="0" dirty="0">
                <a:solidFill>
                  <a:srgbClr val="202124"/>
                </a:solidFill>
                <a:effectLst/>
                <a:latin typeface="arial" panose="020B0604020202020204" pitchFamily="34" charset="0"/>
              </a:rPr>
              <a:t>It is used when you want to apply a single transformation function to all the </a:t>
            </a:r>
            <a:r>
              <a:rPr lang="en-GB" b="0" i="0" dirty="0" err="1">
                <a:solidFill>
                  <a:srgbClr val="202124"/>
                </a:solidFill>
                <a:effectLst/>
                <a:latin typeface="arial" panose="020B0604020202020204" pitchFamily="34" charset="0"/>
              </a:rPr>
              <a:t>iterable</a:t>
            </a:r>
            <a:r>
              <a:rPr lang="en-GB" b="0" i="0" dirty="0">
                <a:solidFill>
                  <a:srgbClr val="202124"/>
                </a:solidFill>
                <a:effectLst/>
                <a:latin typeface="arial" panose="020B0604020202020204" pitchFamily="34" charset="0"/>
              </a:rPr>
              <a:t> elements. The </a:t>
            </a:r>
            <a:r>
              <a:rPr lang="en-GB" b="0" i="0" dirty="0" err="1">
                <a:solidFill>
                  <a:srgbClr val="202124"/>
                </a:solidFill>
                <a:effectLst/>
                <a:latin typeface="arial" panose="020B0604020202020204" pitchFamily="34" charset="0"/>
              </a:rPr>
              <a:t>iterable</a:t>
            </a:r>
            <a:r>
              <a:rPr lang="en-GB" b="0" i="0" dirty="0">
                <a:solidFill>
                  <a:srgbClr val="202124"/>
                </a:solidFill>
                <a:effectLst/>
                <a:latin typeface="arial" panose="020B0604020202020204" pitchFamily="34" charset="0"/>
              </a:rPr>
              <a:t> and function are passed as arguments to the map in Python</a:t>
            </a:r>
            <a:endParaRPr lang="en-IN" dirty="0"/>
          </a:p>
        </p:txBody>
      </p:sp>
    </p:spTree>
    <p:extLst>
      <p:ext uri="{BB962C8B-B14F-4D97-AF65-F5344CB8AC3E}">
        <p14:creationId xmlns:p14="http://schemas.microsoft.com/office/powerpoint/2010/main" val="1167528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C2537A-1AA7-45BE-BA6C-02DFD14CFBFA}"/>
              </a:ext>
            </a:extLst>
          </p:cNvPr>
          <p:cNvSpPr txBox="1"/>
          <p:nvPr/>
        </p:nvSpPr>
        <p:spPr>
          <a:xfrm>
            <a:off x="467285" y="497105"/>
            <a:ext cx="10653433" cy="461665"/>
          </a:xfrm>
          <a:prstGeom prst="rect">
            <a:avLst/>
          </a:prstGeom>
          <a:noFill/>
        </p:spPr>
        <p:txBody>
          <a:bodyPr wrap="square">
            <a:spAutoFit/>
          </a:bodyPr>
          <a:lstStyle/>
          <a:p>
            <a:r>
              <a:rPr lang="en-GB" sz="2400" b="1" dirty="0"/>
              <a:t>Q16:What Does The Name Do In </a:t>
            </a:r>
            <a:r>
              <a:rPr lang="en-GB" sz="2400" b="1" dirty="0" err="1"/>
              <a:t>Python?What</a:t>
            </a:r>
            <a:r>
              <a:rPr lang="en-GB" sz="2400" b="1" dirty="0"/>
              <a:t> Is The Purpose Of “End” In Python?</a:t>
            </a:r>
            <a:endParaRPr lang="en-IN" sz="2400" b="1" dirty="0"/>
          </a:p>
        </p:txBody>
      </p:sp>
      <p:sp>
        <p:nvSpPr>
          <p:cNvPr id="5" name="TextBox 4">
            <a:extLst>
              <a:ext uri="{FF2B5EF4-FFF2-40B4-BE49-F238E27FC236}">
                <a16:creationId xmlns:a16="http://schemas.microsoft.com/office/drawing/2014/main" id="{F7FBFCBD-812F-4555-8CBF-BC0295E26246}"/>
              </a:ext>
            </a:extLst>
          </p:cNvPr>
          <p:cNvSpPr txBox="1"/>
          <p:nvPr/>
        </p:nvSpPr>
        <p:spPr>
          <a:xfrm>
            <a:off x="467285" y="1287814"/>
            <a:ext cx="11366127" cy="1015663"/>
          </a:xfrm>
          <a:prstGeom prst="rect">
            <a:avLst/>
          </a:prstGeom>
          <a:noFill/>
        </p:spPr>
        <p:txBody>
          <a:bodyPr wrap="square">
            <a:spAutoFit/>
          </a:bodyPr>
          <a:lstStyle/>
          <a:p>
            <a:r>
              <a:rPr lang="en-GB" sz="2000" b="0" i="0" dirty="0">
                <a:solidFill>
                  <a:srgbClr val="202124"/>
                </a:solidFill>
                <a:effectLst/>
              </a:rPr>
              <a:t>The end </a:t>
            </a:r>
            <a:r>
              <a:rPr lang="en-GB" sz="2000" dirty="0">
                <a:solidFill>
                  <a:srgbClr val="202124"/>
                </a:solidFill>
              </a:rPr>
              <a:t>keyword </a:t>
            </a:r>
            <a:r>
              <a:rPr lang="en-GB" sz="2000" b="0" i="0" dirty="0">
                <a:solidFill>
                  <a:srgbClr val="202124"/>
                </a:solidFill>
                <a:effectLst/>
              </a:rPr>
              <a:t>in the print function is used </a:t>
            </a:r>
            <a:r>
              <a:rPr lang="en-GB" sz="2000" b="1" i="0" dirty="0">
                <a:solidFill>
                  <a:srgbClr val="202124"/>
                </a:solidFill>
                <a:effectLst/>
              </a:rPr>
              <a:t>to add any string</a:t>
            </a:r>
            <a:r>
              <a:rPr lang="en-GB" sz="2000" b="0" i="0" dirty="0">
                <a:solidFill>
                  <a:srgbClr val="202124"/>
                </a:solidFill>
                <a:effectLst/>
              </a:rPr>
              <a:t>. At the end of the output of the print statement in python. By default, the print function ends with a newline. Passing the whitespace to the end keyword (end=' ') indicates that the end character has to be identified by whitespace and not a newline.</a:t>
            </a:r>
            <a:endParaRPr lang="en-IN" sz="2000" dirty="0"/>
          </a:p>
        </p:txBody>
      </p:sp>
      <p:sp>
        <p:nvSpPr>
          <p:cNvPr id="7" name="TextBox 6">
            <a:extLst>
              <a:ext uri="{FF2B5EF4-FFF2-40B4-BE49-F238E27FC236}">
                <a16:creationId xmlns:a16="http://schemas.microsoft.com/office/drawing/2014/main" id="{408CB40E-8B63-48E1-93FB-F11D018CBEE9}"/>
              </a:ext>
            </a:extLst>
          </p:cNvPr>
          <p:cNvSpPr txBox="1"/>
          <p:nvPr/>
        </p:nvSpPr>
        <p:spPr>
          <a:xfrm>
            <a:off x="-191622" y="2303477"/>
            <a:ext cx="11083739" cy="736355"/>
          </a:xfrm>
          <a:prstGeom prst="rect">
            <a:avLst/>
          </a:prstGeom>
          <a:noFill/>
        </p:spPr>
        <p:txBody>
          <a:bodyPr wrap="square">
            <a:spAutoFit/>
          </a:bodyPr>
          <a:lstStyle/>
          <a:p>
            <a:pPr marL="685800">
              <a:lnSpc>
                <a:spcPct val="107000"/>
              </a:lnSpc>
            </a:pPr>
            <a:r>
              <a:rPr lang="en-US" sz="2000" dirty="0">
                <a:effectLst/>
                <a:latin typeface="Calibri" panose="020F0502020204030204" pitchFamily="34" charset="0"/>
                <a:ea typeface="Calibri" panose="020F0502020204030204" pitchFamily="34" charset="0"/>
                <a:cs typeface="Times New Roman" panose="02020603050405020304" pitchFamily="18" charset="0"/>
              </a:rPr>
              <a:t>The “End” keyword in python puts a space instead of printing output in new line.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685800">
              <a:lnSpc>
                <a:spcPct val="107000"/>
              </a:lnSpc>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__name__ provides functionality of main character.</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9F7B547C-41AD-49AA-A8DD-33AA8AC92A8E}"/>
              </a:ext>
            </a:extLst>
          </p:cNvPr>
          <p:cNvSpPr txBox="1"/>
          <p:nvPr/>
        </p:nvSpPr>
        <p:spPr>
          <a:xfrm>
            <a:off x="595031" y="3319140"/>
            <a:ext cx="10848416" cy="830997"/>
          </a:xfrm>
          <a:prstGeom prst="rect">
            <a:avLst/>
          </a:prstGeom>
          <a:noFill/>
        </p:spPr>
        <p:txBody>
          <a:bodyPr wrap="square">
            <a:spAutoFit/>
          </a:bodyPr>
          <a:lstStyle/>
          <a:p>
            <a:r>
              <a:rPr lang="en-GB" sz="2400" b="1" dirty="0"/>
              <a:t>Q17:What Does The Len() Function Do In Python? What Does The Ord() Function Do In Python?</a:t>
            </a:r>
            <a:endParaRPr lang="en-IN" sz="2400" b="1" dirty="0"/>
          </a:p>
        </p:txBody>
      </p:sp>
      <p:sp>
        <p:nvSpPr>
          <p:cNvPr id="12" name="TextBox 11">
            <a:extLst>
              <a:ext uri="{FF2B5EF4-FFF2-40B4-BE49-F238E27FC236}">
                <a16:creationId xmlns:a16="http://schemas.microsoft.com/office/drawing/2014/main" id="{1D78C1B4-6E3D-4EE0-8AC2-E364809606F1}"/>
              </a:ext>
            </a:extLst>
          </p:cNvPr>
          <p:cNvSpPr txBox="1"/>
          <p:nvPr/>
        </p:nvSpPr>
        <p:spPr>
          <a:xfrm>
            <a:off x="595031" y="4331725"/>
            <a:ext cx="10555941" cy="1938992"/>
          </a:xfrm>
          <a:prstGeom prst="rect">
            <a:avLst/>
          </a:prstGeom>
          <a:noFill/>
        </p:spPr>
        <p:txBody>
          <a:bodyPr wrap="square">
            <a:spAutoFit/>
          </a:bodyPr>
          <a:lstStyle/>
          <a:p>
            <a:pPr eaLnBrk="0" fontAlgn="base" hangingPunct="0">
              <a:spcBef>
                <a:spcPct val="0"/>
              </a:spcBef>
              <a:spcAft>
                <a:spcPct val="0"/>
              </a:spcAft>
            </a:pPr>
            <a:r>
              <a:rPr kumimoji="0" lang="en-US" altLang="en-US" sz="1800" b="0" i="0" u="none" strike="noStrike" cap="none" normalizeH="0" baseline="0" dirty="0">
                <a:ln>
                  <a:noFill/>
                </a:ln>
                <a:solidFill>
                  <a:srgbClr val="000000"/>
                </a:solidFill>
                <a:effectLst/>
                <a:latin typeface="Verdana" panose="020B0604030504040204" pitchFamily="34" charset="0"/>
              </a:rPr>
              <a:t>The </a:t>
            </a:r>
            <a:r>
              <a:rPr kumimoji="0" lang="en-US" altLang="en-US" sz="1800" b="0" i="0" u="none" strike="noStrike" cap="none" normalizeH="0" baseline="0" dirty="0" err="1">
                <a:ln>
                  <a:noFill/>
                </a:ln>
                <a:solidFill>
                  <a:srgbClr val="DC143C"/>
                </a:solidFill>
                <a:effectLst/>
                <a:latin typeface="Consolas" panose="020B0609020204030204" pitchFamily="49" charset="0"/>
              </a:rPr>
              <a:t>len</a:t>
            </a:r>
            <a:r>
              <a:rPr kumimoji="0" lang="en-US" altLang="en-US" sz="1800" b="0" i="0" u="none" strike="noStrike" cap="none" normalizeH="0" baseline="0" dirty="0">
                <a:ln>
                  <a:noFill/>
                </a:ln>
                <a:solidFill>
                  <a:srgbClr val="DC143C"/>
                </a:solidFill>
                <a:effectLst/>
                <a:latin typeface="Consolas" panose="020B0609020204030204" pitchFamily="49" charset="0"/>
              </a:rPr>
              <a:t>()</a:t>
            </a:r>
            <a:r>
              <a:rPr kumimoji="0" lang="en-US" altLang="en-US" sz="1800" b="0" i="0" u="none" strike="noStrike" cap="none" normalizeH="0" baseline="0" dirty="0">
                <a:ln>
                  <a:noFill/>
                </a:ln>
                <a:solidFill>
                  <a:srgbClr val="000000"/>
                </a:solidFill>
                <a:effectLst/>
                <a:latin typeface="Verdana" panose="020B0604030504040204" pitchFamily="34" charset="0"/>
              </a:rPr>
              <a:t> function returns the number of items in an object.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Verdana" panose="020B0604030504040204" pitchFamily="34" charset="0"/>
              </a:rPr>
              <a:t>When the object is a string, the </a:t>
            </a:r>
            <a:r>
              <a:rPr kumimoji="0" lang="en-US" altLang="en-US" sz="1800" b="0" i="0" u="none" strike="noStrike" cap="none" normalizeH="0" baseline="0" dirty="0" err="1">
                <a:ln>
                  <a:noFill/>
                </a:ln>
                <a:solidFill>
                  <a:srgbClr val="DC143C"/>
                </a:solidFill>
                <a:effectLst/>
                <a:latin typeface="Consolas" panose="020B0609020204030204" pitchFamily="49" charset="0"/>
              </a:rPr>
              <a:t>len</a:t>
            </a:r>
            <a:r>
              <a:rPr kumimoji="0" lang="en-US" altLang="en-US" sz="1800" b="0" i="0" u="none" strike="noStrike" cap="none" normalizeH="0" baseline="0" dirty="0">
                <a:ln>
                  <a:noFill/>
                </a:ln>
                <a:solidFill>
                  <a:srgbClr val="DC143C"/>
                </a:solidFill>
                <a:effectLst/>
                <a:latin typeface="Consolas" panose="020B0609020204030204" pitchFamily="49" charset="0"/>
              </a:rPr>
              <a:t>()</a:t>
            </a:r>
            <a:r>
              <a:rPr kumimoji="0" lang="en-US" altLang="en-US" sz="1800" b="0" i="0" u="none" strike="noStrike" cap="none" normalizeH="0" baseline="0" dirty="0">
                <a:ln>
                  <a:noFill/>
                </a:ln>
                <a:solidFill>
                  <a:srgbClr val="000000"/>
                </a:solidFill>
                <a:effectLst/>
                <a:latin typeface="Verdana" panose="020B0604030504040204" pitchFamily="34" charset="0"/>
              </a:rPr>
              <a:t> function returns the number of characters in the string.</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000000"/>
                </a:solidFill>
                <a:effectLst/>
              </a:rPr>
              <a:t>Syntex</a:t>
            </a:r>
            <a:r>
              <a:rPr kumimoji="0" lang="en-US" altLang="en-US" sz="2400" b="0" i="0" u="none" strike="noStrike" cap="none" normalizeH="0" baseline="0" dirty="0">
                <a:ln>
                  <a:noFill/>
                </a:ln>
                <a:solidFill>
                  <a:srgbClr val="000000"/>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000000"/>
                </a:solidFill>
              </a:rPr>
              <a:t>             </a:t>
            </a:r>
            <a:r>
              <a:rPr lang="en-IN" sz="2000" b="0" i="0" dirty="0" err="1">
                <a:solidFill>
                  <a:srgbClr val="000000"/>
                </a:solidFill>
                <a:effectLst/>
              </a:rPr>
              <a:t>len</a:t>
            </a:r>
            <a:r>
              <a:rPr lang="en-IN" sz="2000" b="0" i="0" dirty="0">
                <a:solidFill>
                  <a:srgbClr val="000000"/>
                </a:solidFill>
                <a:effectLst/>
              </a:rPr>
              <a:t>(</a:t>
            </a:r>
            <a:r>
              <a:rPr lang="en-IN" sz="2000" b="0" i="1" dirty="0">
                <a:solidFill>
                  <a:srgbClr val="000000"/>
                </a:solidFill>
                <a:effectLst/>
              </a:rPr>
              <a:t>object</a:t>
            </a:r>
            <a:r>
              <a:rPr lang="en-IN" sz="2000" b="0" i="0" dirty="0">
                <a:solidFill>
                  <a:srgbClr val="000000"/>
                </a:solidFill>
                <a:effectLst/>
              </a:rPr>
              <a:t>)</a:t>
            </a:r>
            <a:endParaRPr kumimoji="0" lang="en-US" altLang="en-US"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197899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811B98F-2A4B-443C-8D74-B543FFA0B9D3}"/>
              </a:ext>
            </a:extLst>
          </p:cNvPr>
          <p:cNvSpPr>
            <a:spLocks noGrp="1"/>
          </p:cNvSpPr>
          <p:nvPr>
            <p:ph type="title"/>
          </p:nvPr>
        </p:nvSpPr>
        <p:spPr>
          <a:xfrm>
            <a:off x="381000" y="378572"/>
            <a:ext cx="11385175" cy="1167840"/>
          </a:xfrm>
        </p:spPr>
        <p:txBody>
          <a:bodyPr>
            <a:normAutofit fontScale="90000"/>
          </a:bodyPr>
          <a:lstStyle/>
          <a:p>
            <a:r>
              <a:rPr lang="en-GB" sz="2800" b="0" i="0" dirty="0">
                <a:solidFill>
                  <a:srgbClr val="222222"/>
                </a:solidFill>
                <a:effectLst/>
                <a:latin typeface="Inter"/>
              </a:rPr>
              <a:t>Some of your users would like to view the customer list so that the names are in reverse alphabetical order. </a:t>
            </a:r>
            <a:br>
              <a:rPr lang="en-GB" sz="2800" b="0" i="0" dirty="0">
                <a:solidFill>
                  <a:srgbClr val="222222"/>
                </a:solidFill>
                <a:effectLst/>
                <a:latin typeface="Inter"/>
              </a:rPr>
            </a:br>
            <a:endParaRPr lang="en-IN" sz="2800" dirty="0">
              <a:latin typeface="Inter"/>
            </a:endParaRPr>
          </a:p>
        </p:txBody>
      </p:sp>
      <p:sp>
        <p:nvSpPr>
          <p:cNvPr id="9" name="Rectangle 1">
            <a:extLst>
              <a:ext uri="{FF2B5EF4-FFF2-40B4-BE49-F238E27FC236}">
                <a16:creationId xmlns:a16="http://schemas.microsoft.com/office/drawing/2014/main" id="{42048C44-0E5D-46A7-A97C-0016F1D9AA30}"/>
              </a:ext>
            </a:extLst>
          </p:cNvPr>
          <p:cNvSpPr>
            <a:spLocks noChangeArrowheads="1"/>
          </p:cNvSpPr>
          <p:nvPr/>
        </p:nvSpPr>
        <p:spPr bwMode="auto">
          <a:xfrm>
            <a:off x="510990" y="1341966"/>
            <a:ext cx="8159926" cy="2087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380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GB" sz="2400" i="0" dirty="0">
                <a:solidFill>
                  <a:srgbClr val="222222"/>
                </a:solidFill>
                <a:effectLst/>
              </a:rPr>
              <a:t>The are three way to reverse the order of a list</a:t>
            </a:r>
            <a:endParaRPr kumimoji="0" lang="en-US" altLang="en-US" sz="24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0" i="0" u="none" strike="noStrike" cap="none" normalizeH="0" baseline="0" dirty="0">
                <a:ln>
                  <a:noFill/>
                </a:ln>
                <a:solidFill>
                  <a:srgbClr val="222222"/>
                </a:solidFill>
                <a:effectLst/>
                <a:latin typeface="Inter"/>
              </a:rPr>
              <a:t>Reversing a list in-place with the </a:t>
            </a:r>
            <a:r>
              <a:rPr kumimoji="0" lang="en-US" altLang="en-US" sz="2400" b="0" i="0" u="none" strike="noStrike" cap="none" normalizeH="0" baseline="0" dirty="0" err="1">
                <a:ln>
                  <a:noFill/>
                </a:ln>
                <a:solidFill>
                  <a:srgbClr val="222222"/>
                </a:solidFill>
                <a:effectLst/>
                <a:latin typeface="Inter"/>
              </a:rPr>
              <a:t>list.reverse</a:t>
            </a:r>
            <a:r>
              <a:rPr kumimoji="0" lang="en-US" altLang="en-US" sz="2400" b="0" i="0" u="none" strike="noStrike" cap="none" normalizeH="0" baseline="0" dirty="0">
                <a:ln>
                  <a:noFill/>
                </a:ln>
                <a:solidFill>
                  <a:srgbClr val="222222"/>
                </a:solidFill>
                <a:effectLst/>
                <a:latin typeface="Inter"/>
              </a:rPr>
              <a:t>() method</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b="0" i="0" u="none" strike="noStrike" cap="none" normalizeH="0" baseline="0" dirty="0">
                <a:ln>
                  <a:noFill/>
                </a:ln>
                <a:solidFill>
                  <a:srgbClr val="222222"/>
                </a:solidFill>
                <a:effectLst/>
                <a:latin typeface="Inter"/>
              </a:rPr>
              <a:t>Using the “[::-1]” list slicing trick to create a reversed copy</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400" b="0" i="0" u="none" strike="noStrike" cap="none" normalizeH="0" baseline="0" dirty="0">
                <a:ln>
                  <a:noFill/>
                </a:ln>
                <a:solidFill>
                  <a:srgbClr val="222222"/>
                </a:solidFill>
                <a:effectLst/>
                <a:latin typeface="Inter"/>
              </a:rPr>
              <a:t>Creating a reverse iterator with the reversed() built-in function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Inter"/>
            </a:endParaRPr>
          </a:p>
        </p:txBody>
      </p:sp>
    </p:spTree>
    <p:extLst>
      <p:ext uri="{BB962C8B-B14F-4D97-AF65-F5344CB8AC3E}">
        <p14:creationId xmlns:p14="http://schemas.microsoft.com/office/powerpoint/2010/main" val="131714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873C1-7E3A-4CF5-8DFC-230BF29FA4FD}"/>
              </a:ext>
            </a:extLst>
          </p:cNvPr>
          <p:cNvSpPr>
            <a:spLocks noGrp="1"/>
          </p:cNvSpPr>
          <p:nvPr>
            <p:ph type="title" idx="4294967295"/>
          </p:nvPr>
        </p:nvSpPr>
        <p:spPr>
          <a:xfrm>
            <a:off x="726141" y="393887"/>
            <a:ext cx="9124950" cy="819150"/>
          </a:xfrm>
        </p:spPr>
        <p:txBody>
          <a:bodyPr>
            <a:normAutofit/>
          </a:bodyPr>
          <a:lstStyle/>
          <a:p>
            <a:r>
              <a:rPr lang="en-GB" sz="3600" dirty="0">
                <a:latin typeface="+mn-lt"/>
              </a:rPr>
              <a:t>Q2:How will you remove last object from a list?</a:t>
            </a:r>
            <a:endParaRPr lang="en-IN" sz="3600" dirty="0">
              <a:latin typeface="+mn-lt"/>
            </a:endParaRPr>
          </a:p>
        </p:txBody>
      </p:sp>
      <p:sp>
        <p:nvSpPr>
          <p:cNvPr id="4" name="TextBox 3">
            <a:extLst>
              <a:ext uri="{FF2B5EF4-FFF2-40B4-BE49-F238E27FC236}">
                <a16:creationId xmlns:a16="http://schemas.microsoft.com/office/drawing/2014/main" id="{D82AEBCE-032E-4505-AA49-1367086B7C7E}"/>
              </a:ext>
            </a:extLst>
          </p:cNvPr>
          <p:cNvSpPr txBox="1"/>
          <p:nvPr/>
        </p:nvSpPr>
        <p:spPr>
          <a:xfrm>
            <a:off x="726141" y="1211636"/>
            <a:ext cx="7059706" cy="461665"/>
          </a:xfrm>
          <a:prstGeom prst="rect">
            <a:avLst/>
          </a:prstGeom>
          <a:noFill/>
        </p:spPr>
        <p:txBody>
          <a:bodyPr wrap="square" rtlCol="0">
            <a:spAutoFit/>
          </a:bodyPr>
          <a:lstStyle/>
          <a:p>
            <a:r>
              <a:rPr lang="en-GB" sz="2400" dirty="0"/>
              <a:t>-There are three way to remove last object form a list :</a:t>
            </a:r>
            <a:endParaRPr lang="en-IN" sz="2400" dirty="0"/>
          </a:p>
        </p:txBody>
      </p:sp>
      <p:sp>
        <p:nvSpPr>
          <p:cNvPr id="9" name="TextBox 8">
            <a:extLst>
              <a:ext uri="{FF2B5EF4-FFF2-40B4-BE49-F238E27FC236}">
                <a16:creationId xmlns:a16="http://schemas.microsoft.com/office/drawing/2014/main" id="{61FE2D6C-6484-4799-8920-891DE586B798}"/>
              </a:ext>
            </a:extLst>
          </p:cNvPr>
          <p:cNvSpPr txBox="1"/>
          <p:nvPr/>
        </p:nvSpPr>
        <p:spPr>
          <a:xfrm>
            <a:off x="841827" y="1703733"/>
            <a:ext cx="2583543" cy="461665"/>
          </a:xfrm>
          <a:prstGeom prst="rect">
            <a:avLst/>
          </a:prstGeom>
          <a:noFill/>
        </p:spPr>
        <p:txBody>
          <a:bodyPr wrap="square" rtlCol="0">
            <a:spAutoFit/>
          </a:bodyPr>
          <a:lstStyle/>
          <a:p>
            <a:r>
              <a:rPr lang="en-GB" sz="2400" dirty="0"/>
              <a:t>1. Using list. Pop() :</a:t>
            </a:r>
            <a:endParaRPr lang="en-IN" sz="2400" dirty="0"/>
          </a:p>
        </p:txBody>
      </p:sp>
      <p:sp>
        <p:nvSpPr>
          <p:cNvPr id="11" name="Rectangle 4">
            <a:extLst>
              <a:ext uri="{FF2B5EF4-FFF2-40B4-BE49-F238E27FC236}">
                <a16:creationId xmlns:a16="http://schemas.microsoft.com/office/drawing/2014/main" id="{4014501F-1BC4-4DFB-B754-4DBF23DA0D29}"/>
              </a:ext>
            </a:extLst>
          </p:cNvPr>
          <p:cNvSpPr>
            <a:spLocks noChangeArrowheads="1"/>
          </p:cNvSpPr>
          <p:nvPr/>
        </p:nvSpPr>
        <p:spPr bwMode="auto">
          <a:xfrm>
            <a:off x="841829" y="2029385"/>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A7D23306-867E-4A77-B158-08CDFBD63A1B}"/>
              </a:ext>
            </a:extLst>
          </p:cNvPr>
          <p:cNvSpPr txBox="1"/>
          <p:nvPr/>
        </p:nvSpPr>
        <p:spPr>
          <a:xfrm>
            <a:off x="841828" y="2075551"/>
            <a:ext cx="3280229" cy="830997"/>
          </a:xfrm>
          <a:prstGeom prst="rect">
            <a:avLst/>
          </a:prstGeom>
          <a:noFill/>
        </p:spPr>
        <p:txBody>
          <a:bodyPr wrap="square">
            <a:spAutoFit/>
          </a:bodyPr>
          <a:lstStyle/>
          <a:p>
            <a:r>
              <a:rPr lang="en-GB" sz="2400" dirty="0"/>
              <a:t>2. Using slicing:</a:t>
            </a:r>
          </a:p>
          <a:p>
            <a:r>
              <a:rPr lang="en-GB" sz="2400" dirty="0"/>
              <a:t>3. Using del statement:</a:t>
            </a:r>
            <a:endParaRPr lang="en-IN" sz="2400" dirty="0"/>
          </a:p>
        </p:txBody>
      </p:sp>
      <p:sp>
        <p:nvSpPr>
          <p:cNvPr id="14" name="Rectangle 5">
            <a:extLst>
              <a:ext uri="{FF2B5EF4-FFF2-40B4-BE49-F238E27FC236}">
                <a16:creationId xmlns:a16="http://schemas.microsoft.com/office/drawing/2014/main" id="{0BE49A93-A2DD-4D28-84A1-E3745EF64346}"/>
              </a:ext>
            </a:extLst>
          </p:cNvPr>
          <p:cNvSpPr>
            <a:spLocks noChangeArrowheads="1"/>
          </p:cNvSpPr>
          <p:nvPr/>
        </p:nvSpPr>
        <p:spPr bwMode="auto">
          <a:xfrm>
            <a:off x="508265" y="4546560"/>
            <a:ext cx="11683669" cy="1107996"/>
          </a:xfrm>
          <a:prstGeom prst="rect">
            <a:avLst/>
          </a:prstGeom>
          <a:solidFill>
            <a:srgbClr val="F7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44444"/>
                </a:solidFill>
                <a:effectLst/>
                <a:latin typeface="-apple-system"/>
              </a:rPr>
              <a:t>The simplest approach is to use the list’s </a:t>
            </a:r>
            <a:r>
              <a:rPr kumimoji="0" lang="en-US" altLang="en-US" sz="2400" b="0" i="0" u="none" strike="noStrike" cap="none" normalizeH="0" baseline="0" dirty="0">
                <a:ln>
                  <a:noFill/>
                </a:ln>
                <a:solidFill>
                  <a:srgbClr val="444444"/>
                </a:solidFill>
                <a:effectLst/>
                <a:latin typeface="SFMono-Regular"/>
              </a:rPr>
              <a:t>pop([</a:t>
            </a:r>
            <a:r>
              <a:rPr kumimoji="0" lang="en-US" altLang="en-US" sz="2400" b="0" i="0" u="none" strike="noStrike" cap="none" normalizeH="0" baseline="0" dirty="0" err="1">
                <a:ln>
                  <a:noFill/>
                </a:ln>
                <a:solidFill>
                  <a:srgbClr val="444444"/>
                </a:solidFill>
                <a:effectLst/>
                <a:latin typeface="SFMono-Regular"/>
              </a:rPr>
              <a:t>i</a:t>
            </a:r>
            <a:r>
              <a:rPr kumimoji="0" lang="en-US" altLang="en-US" sz="2400" b="0" i="0" u="none" strike="noStrike" cap="none" normalizeH="0" baseline="0" dirty="0">
                <a:ln>
                  <a:noFill/>
                </a:ln>
                <a:solidFill>
                  <a:srgbClr val="444444"/>
                </a:solidFill>
                <a:effectLst/>
                <a:latin typeface="SFMono-Regular"/>
              </a:rPr>
              <a:t>])</a:t>
            </a:r>
            <a:r>
              <a:rPr kumimoji="0" lang="en-US" altLang="en-US" sz="2400" b="0" i="0" u="none" strike="noStrike" cap="none" normalizeH="0" baseline="0" dirty="0">
                <a:ln>
                  <a:noFill/>
                </a:ln>
                <a:solidFill>
                  <a:srgbClr val="444444"/>
                </a:solidFill>
                <a:effectLst/>
                <a:latin typeface="-apple-system"/>
              </a:rPr>
              <a:t> function, which removes an element present at the specified position in the list.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44444"/>
                </a:solidFill>
                <a:effectLst/>
                <a:latin typeface="-apple-system"/>
              </a:rPr>
              <a:t>If we don’t specify any index, </a:t>
            </a:r>
            <a:r>
              <a:rPr kumimoji="0" lang="en-US" altLang="en-US" sz="2400" b="0" i="0" u="none" strike="noStrike" cap="none" normalizeH="0" baseline="0" dirty="0">
                <a:ln>
                  <a:noFill/>
                </a:ln>
                <a:solidFill>
                  <a:srgbClr val="444444"/>
                </a:solidFill>
                <a:effectLst/>
                <a:latin typeface="SFMono-Regular"/>
              </a:rPr>
              <a:t>pop()</a:t>
            </a:r>
            <a:r>
              <a:rPr kumimoji="0" lang="en-US" altLang="en-US" sz="2400" b="0" i="0" u="none" strike="noStrike" cap="none" normalizeH="0" baseline="0" dirty="0">
                <a:ln>
                  <a:noFill/>
                </a:ln>
                <a:solidFill>
                  <a:srgbClr val="444444"/>
                </a:solidFill>
                <a:effectLst/>
                <a:latin typeface="-apple-system"/>
              </a:rPr>
              <a:t> removes and returns the last element in the list.</a:t>
            </a:r>
            <a:r>
              <a:rPr kumimoji="0" lang="en-US" altLang="en-US" sz="2400" b="0" i="0" u="none" strike="noStrike" cap="none" normalizeH="0" baseline="0" dirty="0">
                <a:ln>
                  <a:noFill/>
                </a:ln>
                <a:solidFill>
                  <a:schemeClr val="tx1"/>
                </a:solidFill>
                <a:effectLst/>
              </a:rPr>
              <a:t> </a:t>
            </a:r>
          </a:p>
        </p:txBody>
      </p:sp>
      <p:sp>
        <p:nvSpPr>
          <p:cNvPr id="16" name="TextBox 15">
            <a:extLst>
              <a:ext uri="{FF2B5EF4-FFF2-40B4-BE49-F238E27FC236}">
                <a16:creationId xmlns:a16="http://schemas.microsoft.com/office/drawing/2014/main" id="{F714A9C9-040E-414E-ABE4-F6B7FC7CC813}"/>
              </a:ext>
            </a:extLst>
          </p:cNvPr>
          <p:cNvSpPr txBox="1"/>
          <p:nvPr/>
        </p:nvSpPr>
        <p:spPr>
          <a:xfrm>
            <a:off x="508265" y="3715563"/>
            <a:ext cx="2685143" cy="461665"/>
          </a:xfrm>
          <a:prstGeom prst="rect">
            <a:avLst/>
          </a:prstGeom>
          <a:noFill/>
        </p:spPr>
        <p:txBody>
          <a:bodyPr wrap="square">
            <a:spAutoFit/>
          </a:bodyPr>
          <a:lstStyle/>
          <a:p>
            <a:r>
              <a:rPr lang="en-GB" sz="2400" dirty="0"/>
              <a:t>1. Using list. Pop() :</a:t>
            </a:r>
            <a:endParaRPr lang="en-IN" sz="2400" dirty="0"/>
          </a:p>
        </p:txBody>
      </p:sp>
    </p:spTree>
    <p:extLst>
      <p:ext uri="{BB962C8B-B14F-4D97-AF65-F5344CB8AC3E}">
        <p14:creationId xmlns:p14="http://schemas.microsoft.com/office/powerpoint/2010/main" val="382255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B51F8C-3E22-461B-8A69-C570C9BBB4C6}"/>
              </a:ext>
            </a:extLst>
          </p:cNvPr>
          <p:cNvSpPr txBox="1"/>
          <p:nvPr/>
        </p:nvSpPr>
        <p:spPr>
          <a:xfrm>
            <a:off x="655767" y="620876"/>
            <a:ext cx="2235200" cy="461665"/>
          </a:xfrm>
          <a:prstGeom prst="rect">
            <a:avLst/>
          </a:prstGeom>
          <a:noFill/>
        </p:spPr>
        <p:txBody>
          <a:bodyPr wrap="square">
            <a:spAutoFit/>
          </a:bodyPr>
          <a:lstStyle/>
          <a:p>
            <a:r>
              <a:rPr lang="en-GB" sz="2400" dirty="0"/>
              <a:t>2. Using slicing:</a:t>
            </a:r>
          </a:p>
        </p:txBody>
      </p:sp>
      <p:sp>
        <p:nvSpPr>
          <p:cNvPr id="4" name="Rectangle 1">
            <a:extLst>
              <a:ext uri="{FF2B5EF4-FFF2-40B4-BE49-F238E27FC236}">
                <a16:creationId xmlns:a16="http://schemas.microsoft.com/office/drawing/2014/main" id="{1D2C7914-2660-4C4E-8BF8-19FF1973E2B4}"/>
              </a:ext>
            </a:extLst>
          </p:cNvPr>
          <p:cNvSpPr>
            <a:spLocks noChangeArrowheads="1"/>
          </p:cNvSpPr>
          <p:nvPr/>
        </p:nvSpPr>
        <p:spPr bwMode="auto">
          <a:xfrm>
            <a:off x="655767" y="1470247"/>
            <a:ext cx="11347547" cy="1846659"/>
          </a:xfrm>
          <a:prstGeom prst="rect">
            <a:avLst/>
          </a:prstGeom>
          <a:solidFill>
            <a:srgbClr val="F7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44444"/>
                </a:solidFill>
                <a:effectLst/>
                <a:latin typeface="+mn-lt"/>
              </a:rPr>
              <a:t> We can use slicing to remove the last element from a list.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44444"/>
                </a:solidFill>
                <a:effectLst/>
                <a:latin typeface="+mn-lt"/>
              </a:rPr>
              <a:t>The idea is to obtain a </a:t>
            </a:r>
            <a:r>
              <a:rPr kumimoji="0" lang="en-US" altLang="en-US" sz="2400" b="0" i="0" u="none" strike="noStrike" cap="none" normalizeH="0" baseline="0" dirty="0" err="1">
                <a:ln>
                  <a:noFill/>
                </a:ln>
                <a:solidFill>
                  <a:srgbClr val="444444"/>
                </a:solidFill>
                <a:effectLst/>
                <a:latin typeface="+mn-lt"/>
              </a:rPr>
              <a:t>sublist</a:t>
            </a:r>
            <a:r>
              <a:rPr kumimoji="0" lang="en-US" altLang="en-US" sz="2400" b="0" i="0" u="none" strike="noStrike" cap="none" normalizeH="0" baseline="0" dirty="0">
                <a:ln>
                  <a:noFill/>
                </a:ln>
                <a:solidFill>
                  <a:srgbClr val="444444"/>
                </a:solidFill>
                <a:effectLst/>
                <a:latin typeface="+mn-lt"/>
              </a:rPr>
              <a:t> containing all elements of the list except the last one.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44444"/>
                </a:solidFill>
                <a:effectLst/>
                <a:latin typeface="+mn-lt"/>
              </a:rPr>
              <a:t>Since slice operation returns a new list, we have to assign the new list to the original list.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44444"/>
                </a:solidFill>
                <a:effectLst/>
                <a:latin typeface="+mn-lt"/>
              </a:rPr>
              <a:t> This can be done using the expression l = l[:-1], where l is your list. l[:-1] is short for l[0:len(l)-1].</a:t>
            </a:r>
            <a:endParaRPr kumimoji="0" lang="en-US" altLang="en-US" sz="2400" b="0" i="0" u="none" strike="noStrike" cap="none" normalizeH="0" baseline="0" dirty="0">
              <a:ln>
                <a:noFill/>
              </a:ln>
              <a:solidFill>
                <a:schemeClr val="tx1"/>
              </a:solidFill>
              <a:effectLst/>
              <a:latin typeface="+mn-lt"/>
            </a:endParaRPr>
          </a:p>
        </p:txBody>
      </p:sp>
      <p:sp>
        <p:nvSpPr>
          <p:cNvPr id="6" name="TextBox 5">
            <a:extLst>
              <a:ext uri="{FF2B5EF4-FFF2-40B4-BE49-F238E27FC236}">
                <a16:creationId xmlns:a16="http://schemas.microsoft.com/office/drawing/2014/main" id="{FEE627BE-32FE-47C6-AC6C-EF3F98CBF628}"/>
              </a:ext>
            </a:extLst>
          </p:cNvPr>
          <p:cNvSpPr txBox="1"/>
          <p:nvPr/>
        </p:nvSpPr>
        <p:spPr>
          <a:xfrm>
            <a:off x="655767" y="3704612"/>
            <a:ext cx="3178629" cy="461665"/>
          </a:xfrm>
          <a:prstGeom prst="rect">
            <a:avLst/>
          </a:prstGeom>
          <a:noFill/>
        </p:spPr>
        <p:txBody>
          <a:bodyPr wrap="square">
            <a:spAutoFit/>
          </a:bodyPr>
          <a:lstStyle/>
          <a:p>
            <a:r>
              <a:rPr lang="en-GB" sz="2400" dirty="0"/>
              <a:t>3. Using del statement:</a:t>
            </a:r>
            <a:endParaRPr lang="en-IN" sz="2400" dirty="0"/>
          </a:p>
        </p:txBody>
      </p:sp>
      <p:sp>
        <p:nvSpPr>
          <p:cNvPr id="7" name="Rectangle 2">
            <a:extLst>
              <a:ext uri="{FF2B5EF4-FFF2-40B4-BE49-F238E27FC236}">
                <a16:creationId xmlns:a16="http://schemas.microsoft.com/office/drawing/2014/main" id="{9290E939-C3EB-426A-9D5C-46AD20A559D2}"/>
              </a:ext>
            </a:extLst>
          </p:cNvPr>
          <p:cNvSpPr>
            <a:spLocks noChangeArrowheads="1"/>
          </p:cNvSpPr>
          <p:nvPr/>
        </p:nvSpPr>
        <p:spPr bwMode="auto">
          <a:xfrm>
            <a:off x="655767" y="4649089"/>
            <a:ext cx="10278455" cy="738664"/>
          </a:xfrm>
          <a:prstGeom prst="rect">
            <a:avLst/>
          </a:prstGeom>
          <a:solidFill>
            <a:srgbClr val="F7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44444"/>
                </a:solidFill>
                <a:effectLst/>
                <a:latin typeface="-apple-system"/>
              </a:rPr>
              <a:t>Another way to remove an element from a list using its index is the </a:t>
            </a:r>
            <a:r>
              <a:rPr kumimoji="0" lang="en-US" altLang="en-US" sz="2400" b="0" i="0" u="none" strike="noStrike" cap="none" normalizeH="0" baseline="0" dirty="0">
                <a:ln>
                  <a:noFill/>
                </a:ln>
                <a:solidFill>
                  <a:srgbClr val="444444"/>
                </a:solidFill>
                <a:effectLst/>
                <a:latin typeface="SFMono-Regular"/>
              </a:rPr>
              <a:t>del</a:t>
            </a:r>
            <a:r>
              <a:rPr kumimoji="0" lang="en-US" altLang="en-US" sz="2400" b="0" i="0" u="none" strike="noStrike" cap="none" normalizeH="0" baseline="0" dirty="0">
                <a:ln>
                  <a:noFill/>
                </a:ln>
                <a:solidFill>
                  <a:srgbClr val="444444"/>
                </a:solidFill>
                <a:effectLst/>
                <a:latin typeface="-apple-system"/>
              </a:rPr>
              <a:t> statement.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44444"/>
                </a:solidFill>
                <a:effectLst/>
                <a:latin typeface="-apple-system"/>
              </a:rPr>
              <a:t>It differs from the </a:t>
            </a:r>
            <a:r>
              <a:rPr kumimoji="0" lang="en-US" altLang="en-US" sz="2400" b="0" i="0" u="none" strike="noStrike" cap="none" normalizeH="0" baseline="0" dirty="0">
                <a:ln>
                  <a:noFill/>
                </a:ln>
                <a:solidFill>
                  <a:srgbClr val="444444"/>
                </a:solidFill>
                <a:effectLst/>
                <a:latin typeface="SFMono-Regular"/>
              </a:rPr>
              <a:t>pop()</a:t>
            </a:r>
            <a:r>
              <a:rPr kumimoji="0" lang="en-US" altLang="en-US" sz="2400" b="0" i="0" u="none" strike="noStrike" cap="none" normalizeH="0" baseline="0" dirty="0">
                <a:ln>
                  <a:noFill/>
                </a:ln>
                <a:solidFill>
                  <a:srgbClr val="444444"/>
                </a:solidFill>
                <a:effectLst/>
                <a:latin typeface="-apple-system"/>
              </a:rPr>
              <a:t> function as it does not return the removed element.</a:t>
            </a:r>
            <a:r>
              <a:rPr kumimoji="0" lang="en-US" altLang="en-US" sz="2400"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2883236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D39D35-BD4A-4039-94CB-02F4FEF8B208}"/>
              </a:ext>
            </a:extLst>
          </p:cNvPr>
          <p:cNvSpPr txBox="1"/>
          <p:nvPr/>
        </p:nvSpPr>
        <p:spPr>
          <a:xfrm>
            <a:off x="406399" y="493486"/>
            <a:ext cx="10087429" cy="584775"/>
          </a:xfrm>
          <a:prstGeom prst="rect">
            <a:avLst/>
          </a:prstGeom>
          <a:noFill/>
        </p:spPr>
        <p:txBody>
          <a:bodyPr wrap="square">
            <a:spAutoFit/>
          </a:bodyPr>
          <a:lstStyle/>
          <a:p>
            <a:r>
              <a:rPr lang="en-GB" sz="3200" dirty="0"/>
              <a:t>Q4:Differentiate between append() and extend() methods</a:t>
            </a:r>
            <a:endParaRPr lang="en-IN" sz="3200" dirty="0"/>
          </a:p>
        </p:txBody>
      </p:sp>
      <p:sp>
        <p:nvSpPr>
          <p:cNvPr id="5" name="TextBox 4">
            <a:extLst>
              <a:ext uri="{FF2B5EF4-FFF2-40B4-BE49-F238E27FC236}">
                <a16:creationId xmlns:a16="http://schemas.microsoft.com/office/drawing/2014/main" id="{0812D348-BE40-447C-9E9F-8DE78161C701}"/>
              </a:ext>
            </a:extLst>
          </p:cNvPr>
          <p:cNvSpPr txBox="1"/>
          <p:nvPr/>
        </p:nvSpPr>
        <p:spPr>
          <a:xfrm>
            <a:off x="508000" y="1358650"/>
            <a:ext cx="10406743" cy="5632311"/>
          </a:xfrm>
          <a:prstGeom prst="rect">
            <a:avLst/>
          </a:prstGeom>
          <a:noFill/>
        </p:spPr>
        <p:txBody>
          <a:bodyPr wrap="square">
            <a:spAutoFit/>
          </a:bodyPr>
          <a:lstStyle/>
          <a:p>
            <a:pPr algn="l" fontAlgn="base"/>
            <a:r>
              <a:rPr lang="en-GB" sz="2400" b="1" i="0" dirty="0">
                <a:solidFill>
                  <a:srgbClr val="273239"/>
                </a:solidFill>
                <a:effectLst/>
                <a:latin typeface="urw-din"/>
              </a:rPr>
              <a:t>Append :</a:t>
            </a:r>
          </a:p>
          <a:p>
            <a:pPr algn="l" fontAlgn="base"/>
            <a:endParaRPr lang="en-GB" sz="2400" b="0" i="0" dirty="0">
              <a:solidFill>
                <a:srgbClr val="273239"/>
              </a:solidFill>
              <a:effectLst/>
              <a:latin typeface="urw-din"/>
            </a:endParaRPr>
          </a:p>
          <a:p>
            <a:pPr algn="l" fontAlgn="base"/>
            <a:r>
              <a:rPr lang="en-GB" sz="2400" b="0" i="0" dirty="0">
                <a:solidFill>
                  <a:srgbClr val="273239"/>
                </a:solidFill>
                <a:effectLst/>
                <a:latin typeface="urw-din"/>
              </a:rPr>
              <a:t>It adds an element at the end of the list. The argument passed in the append function is added as a single element at end of the list and the length of the list is increased by 1.</a:t>
            </a:r>
          </a:p>
          <a:p>
            <a:endParaRPr lang="en-IN" sz="2400" dirty="0"/>
          </a:p>
          <a:p>
            <a:r>
              <a:rPr lang="en-IN" sz="2400" dirty="0" err="1"/>
              <a:t>Syntex</a:t>
            </a:r>
            <a:r>
              <a:rPr lang="en-IN" sz="2400" dirty="0"/>
              <a:t>: </a:t>
            </a:r>
          </a:p>
          <a:p>
            <a:r>
              <a:rPr kumimoji="0" lang="en-IN" altLang="en-US" sz="2400" b="0" i="0" u="none" strike="noStrike" cap="none" normalizeH="0" baseline="0" dirty="0">
                <a:ln>
                  <a:noFill/>
                </a:ln>
                <a:solidFill>
                  <a:srgbClr val="273239"/>
                </a:solidFill>
                <a:effectLst/>
                <a:latin typeface="Consolas" panose="020B0609020204030204" pitchFamily="49" charset="0"/>
              </a:rPr>
              <a:t>      </a:t>
            </a:r>
            <a:r>
              <a:rPr kumimoji="0" lang="en-US" altLang="en-US" sz="2400" b="0" i="0" u="none" strike="noStrike" cap="none" normalizeH="0" baseline="0" dirty="0" err="1">
                <a:ln>
                  <a:noFill/>
                </a:ln>
                <a:solidFill>
                  <a:srgbClr val="273239"/>
                </a:solidFill>
                <a:effectLst/>
                <a:latin typeface="Consolas" panose="020B0609020204030204" pitchFamily="49" charset="0"/>
              </a:rPr>
              <a:t>list_name.append</a:t>
            </a:r>
            <a:r>
              <a:rPr kumimoji="0" lang="en-US" altLang="en-US" sz="2400" b="0" i="0" u="none" strike="noStrike" cap="none" normalizeH="0" baseline="0" dirty="0">
                <a:ln>
                  <a:noFill/>
                </a:ln>
                <a:solidFill>
                  <a:srgbClr val="273239"/>
                </a:solidFill>
                <a:effectLst/>
                <a:latin typeface="Consolas" panose="020B0609020204030204" pitchFamily="49" charset="0"/>
              </a:rPr>
              <a:t>(element)</a:t>
            </a:r>
            <a:r>
              <a:rPr kumimoji="0" lang="en-US" altLang="en-US" sz="20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a:p>
            <a:endParaRPr lang="en-IN" sz="2400" dirty="0"/>
          </a:p>
          <a:p>
            <a:pPr algn="l" fontAlgn="base"/>
            <a:r>
              <a:rPr lang="en-GB" sz="2400" b="1" i="0" dirty="0">
                <a:solidFill>
                  <a:srgbClr val="273239"/>
                </a:solidFill>
                <a:effectLst/>
                <a:latin typeface="urw-din"/>
              </a:rPr>
              <a:t>Extend :</a:t>
            </a:r>
          </a:p>
          <a:p>
            <a:pPr algn="l" fontAlgn="base"/>
            <a:endParaRPr lang="en-GB" sz="2400" b="1" i="0" dirty="0">
              <a:solidFill>
                <a:srgbClr val="273239"/>
              </a:solidFill>
              <a:effectLst/>
              <a:latin typeface="urw-din"/>
            </a:endParaRPr>
          </a:p>
          <a:p>
            <a:pPr algn="l" fontAlgn="base"/>
            <a:r>
              <a:rPr lang="en-GB" sz="2400" b="0" i="0" dirty="0">
                <a:solidFill>
                  <a:srgbClr val="273239"/>
                </a:solidFill>
                <a:effectLst/>
                <a:latin typeface="urw-din"/>
              </a:rPr>
              <a:t>This method appends each element of the </a:t>
            </a:r>
            <a:r>
              <a:rPr lang="en-GB" sz="2400" b="0" i="0" dirty="0" err="1">
                <a:solidFill>
                  <a:srgbClr val="273239"/>
                </a:solidFill>
                <a:effectLst/>
                <a:latin typeface="urw-din"/>
              </a:rPr>
              <a:t>iterable</a:t>
            </a:r>
            <a:r>
              <a:rPr lang="en-GB" sz="2400" b="0" i="0" dirty="0">
                <a:solidFill>
                  <a:srgbClr val="273239"/>
                </a:solidFill>
                <a:effectLst/>
                <a:latin typeface="urw-din"/>
              </a:rPr>
              <a:t> (tuple, string, or list) to the end of the list and increases the length of the list by the number of elements of the </a:t>
            </a:r>
            <a:r>
              <a:rPr lang="en-GB" sz="2400" b="0" i="0" dirty="0" err="1">
                <a:solidFill>
                  <a:srgbClr val="273239"/>
                </a:solidFill>
                <a:effectLst/>
                <a:latin typeface="urw-din"/>
              </a:rPr>
              <a:t>iterable</a:t>
            </a:r>
            <a:r>
              <a:rPr lang="en-GB" sz="2400" b="0" i="0" dirty="0">
                <a:solidFill>
                  <a:srgbClr val="273239"/>
                </a:solidFill>
                <a:effectLst/>
                <a:latin typeface="urw-din"/>
              </a:rPr>
              <a:t> passed as an argument.</a:t>
            </a:r>
          </a:p>
          <a:p>
            <a:endParaRPr lang="en-IN" sz="2400" dirty="0"/>
          </a:p>
        </p:txBody>
      </p:sp>
    </p:spTree>
    <p:extLst>
      <p:ext uri="{BB962C8B-B14F-4D97-AF65-F5344CB8AC3E}">
        <p14:creationId xmlns:p14="http://schemas.microsoft.com/office/powerpoint/2010/main" val="1170162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7C6A82-959F-4A29-A1AE-403FEEEDEEDA}"/>
              </a:ext>
            </a:extLst>
          </p:cNvPr>
          <p:cNvSpPr txBox="1"/>
          <p:nvPr/>
        </p:nvSpPr>
        <p:spPr>
          <a:xfrm>
            <a:off x="1032062" y="552253"/>
            <a:ext cx="10626538" cy="4154984"/>
          </a:xfrm>
          <a:prstGeom prst="rect">
            <a:avLst/>
          </a:prstGeom>
          <a:noFill/>
        </p:spPr>
        <p:txBody>
          <a:bodyPr wrap="square">
            <a:spAutoFit/>
          </a:bodyPr>
          <a:lstStyle/>
          <a:p>
            <a:pPr algn="l" fontAlgn="base"/>
            <a:r>
              <a:rPr lang="en-GB" sz="2400" b="1" i="0" dirty="0">
                <a:solidFill>
                  <a:srgbClr val="273239"/>
                </a:solidFill>
                <a:effectLst/>
              </a:rPr>
              <a:t>Syntax :</a:t>
            </a:r>
          </a:p>
          <a:p>
            <a:pPr fontAlgn="base"/>
            <a:r>
              <a:rPr lang="en-GB" sz="2400" b="1" dirty="0">
                <a:solidFill>
                  <a:srgbClr val="273239"/>
                </a:solidFill>
              </a:rPr>
              <a:t>              </a:t>
            </a:r>
            <a:r>
              <a:rPr kumimoji="0" lang="en-US" altLang="en-US" sz="2400" b="0" i="0" u="none" strike="noStrike" cap="none" normalizeH="0" baseline="0" dirty="0" err="1">
                <a:ln>
                  <a:noFill/>
                </a:ln>
                <a:solidFill>
                  <a:srgbClr val="273239"/>
                </a:solidFill>
                <a:effectLst/>
              </a:rPr>
              <a:t>list_name.extend</a:t>
            </a:r>
            <a:r>
              <a:rPr kumimoji="0" lang="en-US" altLang="en-US" sz="2400" b="0" i="0" u="none" strike="noStrike" cap="none" normalizeH="0" baseline="0" dirty="0">
                <a:ln>
                  <a:noFill/>
                </a:ln>
                <a:solidFill>
                  <a:srgbClr val="273239"/>
                </a:solidFill>
                <a:effectLst/>
              </a:rPr>
              <a:t>(</a:t>
            </a:r>
            <a:r>
              <a:rPr kumimoji="0" lang="en-US" altLang="en-US" sz="2400" b="0" i="0" u="none" strike="noStrike" cap="none" normalizeH="0" baseline="0" dirty="0" err="1">
                <a:ln>
                  <a:noFill/>
                </a:ln>
                <a:solidFill>
                  <a:srgbClr val="273239"/>
                </a:solidFill>
                <a:effectLst/>
              </a:rPr>
              <a:t>iterable</a:t>
            </a:r>
            <a:r>
              <a:rPr kumimoji="0" lang="en-US" altLang="en-US" sz="2400" b="0" i="0" u="none" strike="noStrike" cap="none" normalizeH="0" baseline="0" dirty="0">
                <a:ln>
                  <a:noFill/>
                </a:ln>
                <a:solidFill>
                  <a:srgbClr val="273239"/>
                </a:solidFill>
                <a:effectLst/>
              </a:rPr>
              <a:t>)</a:t>
            </a:r>
            <a:r>
              <a:rPr kumimoji="0" lang="en-US" altLang="en-US" sz="2400" b="0" i="0" u="none" strike="noStrike" cap="none" normalizeH="0" baseline="0" dirty="0">
                <a:ln>
                  <a:noFill/>
                </a:ln>
                <a:solidFill>
                  <a:schemeClr val="tx1"/>
                </a:solidFill>
                <a:effectLst/>
              </a:rPr>
              <a:t> </a:t>
            </a:r>
          </a:p>
          <a:p>
            <a:pPr fontAlgn="base"/>
            <a:endParaRPr lang="en-US" altLang="en-US" sz="2400" dirty="0"/>
          </a:p>
          <a:p>
            <a:pPr algn="l" fontAlgn="base"/>
            <a:r>
              <a:rPr lang="en-GB" sz="2400" b="1" i="0" dirty="0">
                <a:solidFill>
                  <a:srgbClr val="273239"/>
                </a:solidFill>
                <a:effectLst/>
                <a:latin typeface="urw-din"/>
              </a:rPr>
              <a:t>Insert :</a:t>
            </a:r>
          </a:p>
          <a:p>
            <a:pPr algn="l" fontAlgn="base"/>
            <a:endParaRPr lang="en-GB" sz="2400" b="0" i="0" dirty="0">
              <a:solidFill>
                <a:srgbClr val="273239"/>
              </a:solidFill>
              <a:effectLst/>
              <a:latin typeface="urw-din"/>
            </a:endParaRPr>
          </a:p>
          <a:p>
            <a:pPr algn="l" fontAlgn="base"/>
            <a:r>
              <a:rPr lang="en-GB" sz="2400" b="0" i="0" dirty="0">
                <a:solidFill>
                  <a:srgbClr val="273239"/>
                </a:solidFill>
                <a:effectLst/>
                <a:latin typeface="urw-din"/>
              </a:rPr>
              <a:t>This method can be used to insert a value at any desired position. It takes two arguments-element and the index at which the element has to be inserted.</a:t>
            </a:r>
          </a:p>
          <a:p>
            <a:pPr fontAlgn="base"/>
            <a:r>
              <a:rPr kumimoji="0" lang="en-US" altLang="en-US" sz="24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273239"/>
                </a:solidFill>
                <a:effectLst/>
                <a:latin typeface="urw-din"/>
              </a:rPr>
              <a:t>Syntax:</a:t>
            </a:r>
            <a:endParaRPr kumimoji="0" lang="en-US" altLang="en-US" sz="2400" b="0" i="0" u="none" strike="noStrike" cap="none" normalizeH="0" baseline="0" dirty="0">
              <a:ln>
                <a:noFill/>
              </a:ln>
              <a:solidFill>
                <a:srgbClr val="27323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     </a:t>
            </a:r>
            <a:r>
              <a:rPr kumimoji="0" lang="en-US" altLang="en-US" sz="2400" b="0" i="0" u="none" strike="noStrike" cap="none" normalizeH="0" baseline="0" dirty="0" err="1">
                <a:ln>
                  <a:noFill/>
                </a:ln>
                <a:solidFill>
                  <a:srgbClr val="273239"/>
                </a:solidFill>
                <a:effectLst/>
                <a:latin typeface="Consolas" panose="020B0609020204030204" pitchFamily="49" charset="0"/>
              </a:rPr>
              <a:t>list_name</a:t>
            </a:r>
            <a:r>
              <a:rPr kumimoji="0" lang="en-US" altLang="en-US" sz="2400" b="0" i="0" u="none" strike="noStrike" cap="none" normalizeH="0" baseline="0" dirty="0">
                <a:ln>
                  <a:noFill/>
                </a:ln>
                <a:solidFill>
                  <a:srgbClr val="273239"/>
                </a:solidFill>
                <a:effectLst/>
                <a:latin typeface="Consolas" panose="020B0609020204030204" pitchFamily="49" charset="0"/>
              </a:rPr>
              <a:t>(</a:t>
            </a:r>
            <a:r>
              <a:rPr kumimoji="0" lang="en-US" altLang="en-US" sz="2400" b="0" i="0" u="none" strike="noStrike" cap="none" normalizeH="0" baseline="0" dirty="0" err="1">
                <a:ln>
                  <a:noFill/>
                </a:ln>
                <a:solidFill>
                  <a:srgbClr val="273239"/>
                </a:solidFill>
                <a:effectLst/>
                <a:latin typeface="Consolas" panose="020B0609020204030204" pitchFamily="49" charset="0"/>
              </a:rPr>
              <a:t>index,element</a:t>
            </a:r>
            <a:r>
              <a:rPr kumimoji="0" lang="en-US" altLang="en-US" sz="2400" b="0" i="0" u="none" strike="noStrike" cap="none" normalizeH="0" baseline="0" dirty="0">
                <a:ln>
                  <a:noFill/>
                </a:ln>
                <a:solidFill>
                  <a:srgbClr val="273239"/>
                </a:solidFill>
                <a:effectLst/>
                <a:latin typeface="Consolas" panose="020B0609020204030204" pitchFamily="49" charset="0"/>
              </a:rPr>
              <a:t>)</a:t>
            </a:r>
            <a:r>
              <a:rPr kumimoji="0" lang="en-US" altLang="en-US" sz="20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a:p>
            <a:pPr algn="l" fontAlgn="base"/>
            <a:endParaRPr lang="en-GB" sz="2400" b="0" i="0" dirty="0">
              <a:solidFill>
                <a:srgbClr val="273239"/>
              </a:solidFill>
              <a:effectLst/>
            </a:endParaRPr>
          </a:p>
        </p:txBody>
      </p:sp>
      <p:sp>
        <p:nvSpPr>
          <p:cNvPr id="5" name="Rectangle 2">
            <a:extLst>
              <a:ext uri="{FF2B5EF4-FFF2-40B4-BE49-F238E27FC236}">
                <a16:creationId xmlns:a16="http://schemas.microsoft.com/office/drawing/2014/main" id="{6A11F402-5767-43E1-8E64-F341A00F440E}"/>
              </a:ext>
            </a:extLst>
          </p:cNvPr>
          <p:cNvSpPr>
            <a:spLocks noChangeArrowheads="1"/>
          </p:cNvSpPr>
          <p:nvPr/>
        </p:nvSpPr>
        <p:spPr bwMode="auto">
          <a:xfrm>
            <a:off x="0" y="45230"/>
            <a:ext cx="65" cy="3667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03231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806B4-3728-40C3-9EF6-8FCE55495793}"/>
              </a:ext>
            </a:extLst>
          </p:cNvPr>
          <p:cNvSpPr>
            <a:spLocks noGrp="1"/>
          </p:cNvSpPr>
          <p:nvPr>
            <p:ph type="title"/>
          </p:nvPr>
        </p:nvSpPr>
        <p:spPr>
          <a:xfrm>
            <a:off x="434788" y="284442"/>
            <a:ext cx="8588188" cy="670299"/>
          </a:xfrm>
        </p:spPr>
        <p:txBody>
          <a:bodyPr>
            <a:normAutofit fontScale="90000"/>
          </a:bodyPr>
          <a:lstStyle/>
          <a:p>
            <a:r>
              <a:rPr lang="en-GB" b="0" i="0" dirty="0">
                <a:effectLst/>
                <a:latin typeface="erdana"/>
              </a:rPr>
              <a:t>Q6: How to compare two lists in Python</a:t>
            </a:r>
            <a:endParaRPr lang="en-IN" dirty="0"/>
          </a:p>
        </p:txBody>
      </p:sp>
      <p:sp>
        <p:nvSpPr>
          <p:cNvPr id="4" name="TextBox 3">
            <a:extLst>
              <a:ext uri="{FF2B5EF4-FFF2-40B4-BE49-F238E27FC236}">
                <a16:creationId xmlns:a16="http://schemas.microsoft.com/office/drawing/2014/main" id="{F983CAAF-78A1-4A6F-A713-02AD42DB4539}"/>
              </a:ext>
            </a:extLst>
          </p:cNvPr>
          <p:cNvSpPr txBox="1"/>
          <p:nvPr/>
        </p:nvSpPr>
        <p:spPr>
          <a:xfrm>
            <a:off x="569259" y="1067271"/>
            <a:ext cx="10954870" cy="5632311"/>
          </a:xfrm>
          <a:prstGeom prst="rect">
            <a:avLst/>
          </a:prstGeom>
          <a:noFill/>
        </p:spPr>
        <p:txBody>
          <a:bodyPr wrap="square">
            <a:spAutoFit/>
          </a:bodyPr>
          <a:lstStyle/>
          <a:p>
            <a:r>
              <a:rPr lang="en-GB" sz="2400" b="0" i="0" dirty="0">
                <a:solidFill>
                  <a:srgbClr val="333333"/>
                </a:solidFill>
                <a:effectLst/>
              </a:rPr>
              <a:t>Python provides multiple ways to compare the two lists. Comparison is the process when the data items of are checked against another data item of list, whether they are the same or not.</a:t>
            </a:r>
          </a:p>
          <a:p>
            <a:endParaRPr lang="en-GB" sz="2400" b="0" i="0" dirty="0">
              <a:solidFill>
                <a:srgbClr val="333333"/>
              </a:solidFill>
              <a:effectLst/>
            </a:endParaRPr>
          </a:p>
          <a:p>
            <a:r>
              <a:rPr lang="en-GB" sz="2400" dirty="0">
                <a:solidFill>
                  <a:srgbClr val="333333"/>
                </a:solidFill>
              </a:rPr>
              <a:t>Example:</a:t>
            </a:r>
          </a:p>
          <a:p>
            <a:pPr algn="just"/>
            <a:r>
              <a:rPr lang="en-GB" sz="2400" b="0" i="0" dirty="0">
                <a:solidFill>
                  <a:srgbClr val="000000"/>
                </a:solidFill>
                <a:effectLst/>
                <a:latin typeface="inter-regular"/>
              </a:rPr>
              <a:t>list1 - [11, 12, 13, 14, 15]  </a:t>
            </a:r>
          </a:p>
          <a:p>
            <a:pPr algn="just"/>
            <a:r>
              <a:rPr lang="en-GB" sz="2400" b="0" i="0" dirty="0">
                <a:solidFill>
                  <a:srgbClr val="000000"/>
                </a:solidFill>
                <a:effectLst/>
                <a:latin typeface="inter-regular"/>
              </a:rPr>
              <a:t>list2 - [11, 12, 13, 14, 15]  </a:t>
            </a:r>
          </a:p>
          <a:p>
            <a:pPr algn="just"/>
            <a:r>
              <a:rPr lang="en-GB" sz="2400" b="0" i="0" dirty="0">
                <a:solidFill>
                  <a:srgbClr val="000000"/>
                </a:solidFill>
                <a:effectLst/>
                <a:latin typeface="inter-regular"/>
              </a:rPr>
              <a:t>Output - The lists are equal  </a:t>
            </a:r>
          </a:p>
          <a:p>
            <a:endParaRPr lang="en-IN" sz="2400" dirty="0"/>
          </a:p>
          <a:p>
            <a:pPr algn="just"/>
            <a:r>
              <a:rPr lang="en-GB" sz="2000" b="0" i="0" dirty="0">
                <a:solidFill>
                  <a:srgbClr val="333333"/>
                </a:solidFill>
                <a:effectLst/>
                <a:latin typeface="inter-regular"/>
              </a:rPr>
              <a:t>The methods of comparing two lists are given below.</a:t>
            </a:r>
          </a:p>
          <a:p>
            <a:pPr algn="just">
              <a:buFont typeface="Arial" panose="020B0604020202020204" pitchFamily="34" charset="0"/>
              <a:buChar char="•"/>
            </a:pPr>
            <a:r>
              <a:rPr lang="en-GB" sz="2000" b="0" i="0" dirty="0">
                <a:solidFill>
                  <a:srgbClr val="000000"/>
                </a:solidFill>
                <a:effectLst/>
                <a:latin typeface="inter-regular"/>
              </a:rPr>
              <a:t>The </a:t>
            </a:r>
            <a:r>
              <a:rPr lang="en-GB" sz="2000" b="0" i="0" dirty="0" err="1">
                <a:solidFill>
                  <a:srgbClr val="000000"/>
                </a:solidFill>
                <a:effectLst/>
                <a:latin typeface="inter-regular"/>
              </a:rPr>
              <a:t>cmp</a:t>
            </a:r>
            <a:r>
              <a:rPr lang="en-GB" sz="2000" b="0" i="0" dirty="0">
                <a:solidFill>
                  <a:srgbClr val="000000"/>
                </a:solidFill>
                <a:effectLst/>
                <a:latin typeface="inter-regular"/>
              </a:rPr>
              <a:t>() function</a:t>
            </a:r>
          </a:p>
          <a:p>
            <a:pPr algn="just">
              <a:buFont typeface="Arial" panose="020B0604020202020204" pitchFamily="34" charset="0"/>
              <a:buChar char="•"/>
            </a:pPr>
            <a:r>
              <a:rPr lang="en-GB" sz="2000" b="0" i="0" dirty="0">
                <a:solidFill>
                  <a:srgbClr val="000000"/>
                </a:solidFill>
                <a:effectLst/>
                <a:latin typeface="inter-regular"/>
              </a:rPr>
              <a:t>The set() function and == operator</a:t>
            </a:r>
          </a:p>
          <a:p>
            <a:pPr algn="just">
              <a:buFont typeface="Arial" panose="020B0604020202020204" pitchFamily="34" charset="0"/>
              <a:buChar char="•"/>
            </a:pPr>
            <a:r>
              <a:rPr lang="en-GB" sz="2000" b="0" i="0" dirty="0">
                <a:solidFill>
                  <a:srgbClr val="000000"/>
                </a:solidFill>
                <a:effectLst/>
                <a:latin typeface="inter-regular"/>
              </a:rPr>
              <a:t>The sort() function and == operator</a:t>
            </a:r>
          </a:p>
          <a:p>
            <a:pPr algn="just">
              <a:buFont typeface="Arial" panose="020B0604020202020204" pitchFamily="34" charset="0"/>
              <a:buChar char="•"/>
            </a:pPr>
            <a:r>
              <a:rPr lang="en-GB" sz="2000" b="0" i="0" dirty="0">
                <a:solidFill>
                  <a:srgbClr val="000000"/>
                </a:solidFill>
                <a:effectLst/>
                <a:latin typeface="inter-regular"/>
              </a:rPr>
              <a:t>The </a:t>
            </a:r>
            <a:r>
              <a:rPr lang="en-GB" sz="2000" b="0" i="0" dirty="0" err="1">
                <a:solidFill>
                  <a:srgbClr val="000000"/>
                </a:solidFill>
                <a:effectLst/>
                <a:latin typeface="inter-regular"/>
              </a:rPr>
              <a:t>collection.counter</a:t>
            </a:r>
            <a:r>
              <a:rPr lang="en-GB" sz="2000" b="0" i="0" dirty="0">
                <a:solidFill>
                  <a:srgbClr val="000000"/>
                </a:solidFill>
                <a:effectLst/>
                <a:latin typeface="inter-regular"/>
              </a:rPr>
              <a:t>() function</a:t>
            </a:r>
          </a:p>
          <a:p>
            <a:pPr algn="just">
              <a:buFont typeface="Arial" panose="020B0604020202020204" pitchFamily="34" charset="0"/>
              <a:buChar char="•"/>
            </a:pPr>
            <a:r>
              <a:rPr lang="en-GB" sz="2000" b="0" i="0" dirty="0">
                <a:solidFill>
                  <a:srgbClr val="000000"/>
                </a:solidFill>
                <a:effectLst/>
                <a:latin typeface="inter-regular"/>
              </a:rPr>
              <a:t>The reduce() and map() function</a:t>
            </a:r>
          </a:p>
          <a:p>
            <a:endParaRPr lang="en-IN" sz="2400" dirty="0"/>
          </a:p>
        </p:txBody>
      </p:sp>
    </p:spTree>
    <p:extLst>
      <p:ext uri="{BB962C8B-B14F-4D97-AF65-F5344CB8AC3E}">
        <p14:creationId xmlns:p14="http://schemas.microsoft.com/office/powerpoint/2010/main" val="3147822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B8B63-6E23-4228-A7FF-731C785CA93A}"/>
              </a:ext>
            </a:extLst>
          </p:cNvPr>
          <p:cNvSpPr>
            <a:spLocks noGrp="1"/>
          </p:cNvSpPr>
          <p:nvPr>
            <p:ph type="title"/>
          </p:nvPr>
        </p:nvSpPr>
        <p:spPr>
          <a:xfrm>
            <a:off x="5020236" y="295836"/>
            <a:ext cx="1676399" cy="561135"/>
          </a:xfrm>
        </p:spPr>
        <p:txBody>
          <a:bodyPr>
            <a:noAutofit/>
          </a:bodyPr>
          <a:lstStyle/>
          <a:p>
            <a:r>
              <a:rPr lang="en-IN" sz="4000" dirty="0">
                <a:latin typeface="+mn-lt"/>
              </a:rPr>
              <a:t>[Tuple]</a:t>
            </a:r>
          </a:p>
        </p:txBody>
      </p:sp>
      <p:sp>
        <p:nvSpPr>
          <p:cNvPr id="4" name="TextBox 3">
            <a:extLst>
              <a:ext uri="{FF2B5EF4-FFF2-40B4-BE49-F238E27FC236}">
                <a16:creationId xmlns:a16="http://schemas.microsoft.com/office/drawing/2014/main" id="{F9661644-44EC-4728-982A-1264098C7453}"/>
              </a:ext>
            </a:extLst>
          </p:cNvPr>
          <p:cNvSpPr txBox="1"/>
          <p:nvPr/>
        </p:nvSpPr>
        <p:spPr>
          <a:xfrm>
            <a:off x="574861" y="1149099"/>
            <a:ext cx="7210985" cy="461665"/>
          </a:xfrm>
          <a:prstGeom prst="rect">
            <a:avLst/>
          </a:prstGeom>
          <a:noFill/>
        </p:spPr>
        <p:txBody>
          <a:bodyPr wrap="square">
            <a:spAutoFit/>
          </a:bodyPr>
          <a:lstStyle/>
          <a:p>
            <a:r>
              <a:rPr lang="en-GB" sz="2400" b="1" dirty="0"/>
              <a:t>Q1: What is tuple ? Difference between list and tuple</a:t>
            </a:r>
            <a:endParaRPr lang="en-IN" sz="2400" b="1" dirty="0"/>
          </a:p>
        </p:txBody>
      </p:sp>
      <p:sp>
        <p:nvSpPr>
          <p:cNvPr id="6" name="TextBox 5">
            <a:extLst>
              <a:ext uri="{FF2B5EF4-FFF2-40B4-BE49-F238E27FC236}">
                <a16:creationId xmlns:a16="http://schemas.microsoft.com/office/drawing/2014/main" id="{4C6C7732-85C8-4E4E-8E4A-525168259E92}"/>
              </a:ext>
            </a:extLst>
          </p:cNvPr>
          <p:cNvSpPr txBox="1"/>
          <p:nvPr/>
        </p:nvSpPr>
        <p:spPr>
          <a:xfrm>
            <a:off x="574861" y="1610764"/>
            <a:ext cx="11177868" cy="1477328"/>
          </a:xfrm>
          <a:prstGeom prst="rect">
            <a:avLst/>
          </a:prstGeom>
          <a:noFill/>
        </p:spPr>
        <p:txBody>
          <a:bodyPr wrap="square">
            <a:spAutoFit/>
          </a:bodyPr>
          <a:lstStyle/>
          <a:p>
            <a:pPr algn="just"/>
            <a:r>
              <a:rPr lang="en-GB" b="0" i="0" dirty="0">
                <a:solidFill>
                  <a:srgbClr val="000000"/>
                </a:solidFill>
                <a:effectLst/>
                <a:latin typeface="Arial" panose="020B0604020202020204" pitchFamily="34" charset="0"/>
              </a:rPr>
              <a:t>A tuple is a collection of objects which ordered and immutable. Tuples are sequences, just like lists. The differences between tuples and lists are, the tuples cannot be changed unlike lists and tuples use parentheses, whereas lists use square brackets.</a:t>
            </a:r>
          </a:p>
          <a:p>
            <a:pPr algn="just"/>
            <a:r>
              <a:rPr lang="en-GB" b="0" i="0" dirty="0">
                <a:solidFill>
                  <a:srgbClr val="000000"/>
                </a:solidFill>
                <a:effectLst/>
                <a:latin typeface="Arial" panose="020B0604020202020204" pitchFamily="34" charset="0"/>
              </a:rPr>
              <a:t>Creating a tuple is as simple as putting different comma-separated values. Optionally you can put these comma-separated values between parentheses also</a:t>
            </a:r>
          </a:p>
        </p:txBody>
      </p:sp>
      <p:sp>
        <p:nvSpPr>
          <p:cNvPr id="8" name="TextBox 7">
            <a:extLst>
              <a:ext uri="{FF2B5EF4-FFF2-40B4-BE49-F238E27FC236}">
                <a16:creationId xmlns:a16="http://schemas.microsoft.com/office/drawing/2014/main" id="{25BE294A-9609-4A4B-B4BB-E55B3CACEA2E}"/>
              </a:ext>
            </a:extLst>
          </p:cNvPr>
          <p:cNvSpPr txBox="1"/>
          <p:nvPr/>
        </p:nvSpPr>
        <p:spPr>
          <a:xfrm>
            <a:off x="573179" y="3088092"/>
            <a:ext cx="3514727" cy="369332"/>
          </a:xfrm>
          <a:prstGeom prst="rect">
            <a:avLst/>
          </a:prstGeom>
          <a:noFill/>
        </p:spPr>
        <p:txBody>
          <a:bodyPr wrap="square">
            <a:spAutoFit/>
          </a:bodyPr>
          <a:lstStyle/>
          <a:p>
            <a:r>
              <a:rPr lang="en-GB" b="1" i="0" dirty="0">
                <a:solidFill>
                  <a:srgbClr val="273239"/>
                </a:solidFill>
                <a:effectLst/>
                <a:latin typeface="urw-din"/>
              </a:rPr>
              <a:t>Difference Between List and Tuple </a:t>
            </a:r>
            <a:endParaRPr lang="en-IN" dirty="0"/>
          </a:p>
        </p:txBody>
      </p:sp>
      <p:sp>
        <p:nvSpPr>
          <p:cNvPr id="9" name="TextBox 8">
            <a:extLst>
              <a:ext uri="{FF2B5EF4-FFF2-40B4-BE49-F238E27FC236}">
                <a16:creationId xmlns:a16="http://schemas.microsoft.com/office/drawing/2014/main" id="{60E61A5B-CB47-4D90-888F-CA9328414907}"/>
              </a:ext>
            </a:extLst>
          </p:cNvPr>
          <p:cNvSpPr txBox="1"/>
          <p:nvPr/>
        </p:nvSpPr>
        <p:spPr>
          <a:xfrm>
            <a:off x="574861" y="3549757"/>
            <a:ext cx="11177868" cy="2308324"/>
          </a:xfrm>
          <a:prstGeom prst="rect">
            <a:avLst/>
          </a:prstGeom>
          <a:noFill/>
        </p:spPr>
        <p:txBody>
          <a:bodyPr wrap="square">
            <a:spAutoFit/>
          </a:bodyPr>
          <a:lstStyle/>
          <a:p>
            <a:pPr algn="just"/>
            <a:r>
              <a:rPr lang="en-IN" b="1" i="0" dirty="0">
                <a:solidFill>
                  <a:srgbClr val="273239"/>
                </a:solidFill>
                <a:effectLst/>
                <a:latin typeface="urw-din"/>
              </a:rPr>
              <a:t>LIST</a:t>
            </a:r>
          </a:p>
          <a:p>
            <a:pPr algn="just"/>
            <a:endParaRPr lang="en-IN" b="1" i="0" dirty="0">
              <a:solidFill>
                <a:srgbClr val="273239"/>
              </a:solidFill>
              <a:effectLst/>
              <a:latin typeface="urw-din"/>
            </a:endParaRPr>
          </a:p>
          <a:p>
            <a:pPr algn="just"/>
            <a:r>
              <a:rPr lang="en-IN" b="0" i="0" dirty="0">
                <a:solidFill>
                  <a:srgbClr val="273239"/>
                </a:solidFill>
                <a:effectLst/>
                <a:latin typeface="urw-din"/>
              </a:rPr>
              <a:t>-Lists are mutable</a:t>
            </a:r>
          </a:p>
          <a:p>
            <a:pPr algn="just"/>
            <a:r>
              <a:rPr lang="en-GB" b="0" i="0" dirty="0">
                <a:solidFill>
                  <a:srgbClr val="273239"/>
                </a:solidFill>
                <a:effectLst/>
                <a:latin typeface="urw-din"/>
              </a:rPr>
              <a:t>-Implication of iterations is Time-consuming</a:t>
            </a:r>
            <a:endParaRPr lang="en-IN" dirty="0">
              <a:solidFill>
                <a:srgbClr val="273239"/>
              </a:solidFill>
              <a:latin typeface="urw-din"/>
            </a:endParaRPr>
          </a:p>
          <a:p>
            <a:pPr algn="just"/>
            <a:r>
              <a:rPr lang="en-IN" b="0" i="0" dirty="0">
                <a:solidFill>
                  <a:srgbClr val="273239"/>
                </a:solidFill>
                <a:effectLst/>
                <a:latin typeface="urw-din"/>
              </a:rPr>
              <a:t>-</a:t>
            </a:r>
            <a:r>
              <a:rPr lang="en-GB" b="0" i="0" dirty="0">
                <a:solidFill>
                  <a:srgbClr val="273239"/>
                </a:solidFill>
                <a:effectLst/>
                <a:latin typeface="urw-din"/>
              </a:rPr>
              <a:t>The list is better for performing operations, such as insertion and deletion.</a:t>
            </a:r>
          </a:p>
          <a:p>
            <a:pPr algn="just"/>
            <a:r>
              <a:rPr lang="en-GB" dirty="0">
                <a:solidFill>
                  <a:srgbClr val="273239"/>
                </a:solidFill>
                <a:latin typeface="urw-din"/>
              </a:rPr>
              <a:t>-</a:t>
            </a:r>
            <a:r>
              <a:rPr lang="en-IN" b="0" i="0" dirty="0">
                <a:solidFill>
                  <a:srgbClr val="273239"/>
                </a:solidFill>
                <a:effectLst/>
                <a:latin typeface="urw-din"/>
              </a:rPr>
              <a:t>Lists consume more memory</a:t>
            </a:r>
            <a:endParaRPr lang="en-GB" b="0" i="0" dirty="0">
              <a:solidFill>
                <a:srgbClr val="273239"/>
              </a:solidFill>
              <a:effectLst/>
              <a:latin typeface="urw-din"/>
            </a:endParaRPr>
          </a:p>
          <a:p>
            <a:pPr algn="just"/>
            <a:r>
              <a:rPr lang="en-GB" dirty="0">
                <a:solidFill>
                  <a:srgbClr val="273239"/>
                </a:solidFill>
                <a:latin typeface="urw-din"/>
              </a:rPr>
              <a:t>-</a:t>
            </a:r>
            <a:r>
              <a:rPr lang="en-IN" b="0" i="0" dirty="0">
                <a:solidFill>
                  <a:srgbClr val="273239"/>
                </a:solidFill>
                <a:effectLst/>
                <a:latin typeface="urw-din"/>
              </a:rPr>
              <a:t>Lists consume more memory</a:t>
            </a:r>
          </a:p>
          <a:p>
            <a:pPr algn="just"/>
            <a:endParaRPr lang="en-GB"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3918108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C9E6E6-8AB1-472F-BEB0-EA26414100B1}"/>
              </a:ext>
            </a:extLst>
          </p:cNvPr>
          <p:cNvSpPr txBox="1"/>
          <p:nvPr/>
        </p:nvSpPr>
        <p:spPr>
          <a:xfrm>
            <a:off x="1005167" y="944887"/>
            <a:ext cx="6861362" cy="3046988"/>
          </a:xfrm>
          <a:prstGeom prst="rect">
            <a:avLst/>
          </a:prstGeom>
          <a:noFill/>
        </p:spPr>
        <p:txBody>
          <a:bodyPr wrap="square">
            <a:spAutoFit/>
          </a:bodyPr>
          <a:lstStyle/>
          <a:p>
            <a:r>
              <a:rPr lang="en-GB" sz="2400" b="1" dirty="0">
                <a:solidFill>
                  <a:srgbClr val="273239"/>
                </a:solidFill>
                <a:latin typeface="urw-din"/>
              </a:rPr>
              <a:t>T</a:t>
            </a:r>
            <a:r>
              <a:rPr lang="en-IN" sz="2400" b="1" dirty="0" err="1">
                <a:solidFill>
                  <a:srgbClr val="273239"/>
                </a:solidFill>
                <a:latin typeface="urw-din"/>
              </a:rPr>
              <a:t>uple</a:t>
            </a:r>
            <a:endParaRPr lang="en-IN" sz="2400" b="1" dirty="0">
              <a:solidFill>
                <a:srgbClr val="273239"/>
              </a:solidFill>
              <a:latin typeface="urw-din"/>
            </a:endParaRPr>
          </a:p>
          <a:p>
            <a:endParaRPr lang="en-IN" sz="2400" dirty="0">
              <a:solidFill>
                <a:srgbClr val="273239"/>
              </a:solidFill>
              <a:latin typeface="urw-din"/>
            </a:endParaRPr>
          </a:p>
          <a:p>
            <a:r>
              <a:rPr lang="en-IN" sz="2400" dirty="0">
                <a:solidFill>
                  <a:srgbClr val="273239"/>
                </a:solidFill>
                <a:latin typeface="urw-din"/>
              </a:rPr>
              <a:t>-</a:t>
            </a:r>
            <a:r>
              <a:rPr lang="en-IN" sz="2400" b="0" i="0" dirty="0">
                <a:solidFill>
                  <a:srgbClr val="273239"/>
                </a:solidFill>
                <a:effectLst/>
                <a:latin typeface="urw-din"/>
              </a:rPr>
              <a:t>Tuples are immutable</a:t>
            </a:r>
          </a:p>
          <a:p>
            <a:r>
              <a:rPr lang="en-IN" sz="2400" dirty="0">
                <a:solidFill>
                  <a:srgbClr val="273239"/>
                </a:solidFill>
                <a:latin typeface="urw-din"/>
              </a:rPr>
              <a:t>-</a:t>
            </a:r>
            <a:r>
              <a:rPr lang="en-GB" sz="2400" b="0" i="0" dirty="0">
                <a:solidFill>
                  <a:srgbClr val="273239"/>
                </a:solidFill>
                <a:effectLst/>
                <a:latin typeface="urw-din"/>
              </a:rPr>
              <a:t>The implication of iterations is comparatively Faster</a:t>
            </a:r>
            <a:endParaRPr lang="en-IN" sz="2400" dirty="0">
              <a:solidFill>
                <a:srgbClr val="273239"/>
              </a:solidFill>
              <a:latin typeface="urw-din"/>
            </a:endParaRPr>
          </a:p>
          <a:p>
            <a:r>
              <a:rPr lang="en-IN" sz="2400" dirty="0">
                <a:solidFill>
                  <a:srgbClr val="273239"/>
                </a:solidFill>
                <a:latin typeface="urw-din"/>
              </a:rPr>
              <a:t>-</a:t>
            </a:r>
            <a:r>
              <a:rPr lang="en-GB" sz="2400" b="0" i="0" dirty="0">
                <a:solidFill>
                  <a:srgbClr val="273239"/>
                </a:solidFill>
                <a:effectLst/>
                <a:latin typeface="urw-din"/>
              </a:rPr>
              <a:t>Tuple data type is appropriate for accessing the elements</a:t>
            </a:r>
            <a:endParaRPr lang="en-IN" sz="2400" b="0" i="0" dirty="0">
              <a:solidFill>
                <a:srgbClr val="273239"/>
              </a:solidFill>
              <a:effectLst/>
              <a:latin typeface="urw-din"/>
            </a:endParaRPr>
          </a:p>
          <a:p>
            <a:r>
              <a:rPr lang="en-IN" sz="2400" dirty="0">
                <a:solidFill>
                  <a:srgbClr val="273239"/>
                </a:solidFill>
                <a:latin typeface="urw-din"/>
              </a:rPr>
              <a:t>-</a:t>
            </a:r>
            <a:r>
              <a:rPr lang="en-GB" sz="2400" b="0" i="0" dirty="0">
                <a:solidFill>
                  <a:srgbClr val="273239"/>
                </a:solidFill>
                <a:effectLst/>
                <a:latin typeface="urw-din"/>
              </a:rPr>
              <a:t>Tuple consume less memory as compared to the list</a:t>
            </a:r>
            <a:endParaRPr lang="en-IN" sz="2400" dirty="0">
              <a:solidFill>
                <a:srgbClr val="273239"/>
              </a:solidFill>
              <a:latin typeface="urw-din"/>
            </a:endParaRPr>
          </a:p>
          <a:p>
            <a:r>
              <a:rPr lang="en-IN" sz="2400" dirty="0">
                <a:solidFill>
                  <a:srgbClr val="273239"/>
                </a:solidFill>
                <a:latin typeface="urw-din"/>
              </a:rPr>
              <a:t>-</a:t>
            </a:r>
            <a:r>
              <a:rPr lang="en-GB" sz="2400" b="0" i="0" dirty="0">
                <a:solidFill>
                  <a:srgbClr val="273239"/>
                </a:solidFill>
                <a:effectLst/>
                <a:latin typeface="urw-din"/>
              </a:rPr>
              <a:t>Tuple does not have many built-in methods.</a:t>
            </a:r>
            <a:endParaRPr lang="en-IN" sz="2400" dirty="0"/>
          </a:p>
        </p:txBody>
      </p:sp>
    </p:spTree>
    <p:extLst>
      <p:ext uri="{BB962C8B-B14F-4D97-AF65-F5344CB8AC3E}">
        <p14:creationId xmlns:p14="http://schemas.microsoft.com/office/powerpoint/2010/main" val="10889485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TotalTime>
  <Words>1927</Words>
  <Application>Microsoft Office PowerPoint</Application>
  <PresentationFormat>Widescreen</PresentationFormat>
  <Paragraphs>145</Paragraphs>
  <Slides>17</Slides>
  <Notes>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17</vt:i4>
      </vt:variant>
    </vt:vector>
  </HeadingPairs>
  <TitlesOfParts>
    <vt:vector size="34" baseType="lpstr">
      <vt:lpstr>-apple-system</vt:lpstr>
      <vt:lpstr>Arial</vt:lpstr>
      <vt:lpstr>Arial</vt:lpstr>
      <vt:lpstr>Calibri</vt:lpstr>
      <vt:lpstr>Calibri Light</vt:lpstr>
      <vt:lpstr>Consolas</vt:lpstr>
      <vt:lpstr>Courier New</vt:lpstr>
      <vt:lpstr>erdana</vt:lpstr>
      <vt:lpstr>Inter</vt:lpstr>
      <vt:lpstr>inter-regular</vt:lpstr>
      <vt:lpstr>JetBrains Mono</vt:lpstr>
      <vt:lpstr>Muli</vt:lpstr>
      <vt:lpstr>SFMono-Regular</vt:lpstr>
      <vt:lpstr>Source Sans Pro</vt:lpstr>
      <vt:lpstr>urw-din</vt:lpstr>
      <vt:lpstr>Verdana</vt:lpstr>
      <vt:lpstr>Office Theme</vt:lpstr>
      <vt:lpstr>Q1:What is List ? How will you reverse a list?</vt:lpstr>
      <vt:lpstr>Some of your users would like to view the customer list so that the names are in reverse alphabetical order.  </vt:lpstr>
      <vt:lpstr>Q2:How will you remove last object from a list?</vt:lpstr>
      <vt:lpstr>PowerPoint Presentation</vt:lpstr>
      <vt:lpstr>PowerPoint Presentation</vt:lpstr>
      <vt:lpstr>PowerPoint Presentation</vt:lpstr>
      <vt:lpstr>Q6: How to compare two lists in Python</vt:lpstr>
      <vt:lpstr>[Tuple]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orion</dc:creator>
  <cp:lastModifiedBy>orion</cp:lastModifiedBy>
  <cp:revision>29</cp:revision>
  <dcterms:created xsi:type="dcterms:W3CDTF">2022-04-05T15:33:45Z</dcterms:created>
  <dcterms:modified xsi:type="dcterms:W3CDTF">2022-04-15T13:18:19Z</dcterms:modified>
</cp:coreProperties>
</file>