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04AC-DC4F-428C-8ED9-710BCA53CAED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A8DF-68DA-4A08-8739-486A6C4D761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97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04AC-DC4F-428C-8ED9-710BCA53CAED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A8DF-68DA-4A08-8739-486A6C4D7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02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04AC-DC4F-428C-8ED9-710BCA53CAED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A8DF-68DA-4A08-8739-486A6C4D7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13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04AC-DC4F-428C-8ED9-710BCA53CAED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A8DF-68DA-4A08-8739-486A6C4D7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64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04AC-DC4F-428C-8ED9-710BCA53CAED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A8DF-68DA-4A08-8739-486A6C4D761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59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04AC-DC4F-428C-8ED9-710BCA53CAED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A8DF-68DA-4A08-8739-486A6C4D7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49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04AC-DC4F-428C-8ED9-710BCA53CAED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A8DF-68DA-4A08-8739-486A6C4D7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68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04AC-DC4F-428C-8ED9-710BCA53CAED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A8DF-68DA-4A08-8739-486A6C4D7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24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04AC-DC4F-428C-8ED9-710BCA53CAED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A8DF-68DA-4A08-8739-486A6C4D7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23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2704AC-DC4F-428C-8ED9-710BCA53CAED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16A8DF-68DA-4A08-8739-486A6C4D7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98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04AC-DC4F-428C-8ED9-710BCA53CAED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A8DF-68DA-4A08-8739-486A6C4D7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80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2704AC-DC4F-428C-8ED9-710BCA53CAED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16A8DF-68DA-4A08-8739-486A6C4D761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50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9166-BD0D-B40E-43BD-B6DFB1797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339244"/>
            <a:ext cx="10058400" cy="3566160"/>
          </a:xfrm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7200" b="1" u="sng" dirty="0"/>
              <a:t>DATA BANK ANALYSIS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7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D7846E-EE4E-B9F2-02C4-EBC7CF3F377E}"/>
              </a:ext>
            </a:extLst>
          </p:cNvPr>
          <p:cNvSpPr txBox="1"/>
          <p:nvPr/>
        </p:nvSpPr>
        <p:spPr>
          <a:xfrm>
            <a:off x="899746" y="1536174"/>
            <a:ext cx="10392508" cy="378565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" panose="020B0502040204020203" pitchFamily="34" charset="0"/>
              </a:rPr>
              <a:t>THERE ARE </a:t>
            </a:r>
            <a:r>
              <a:rPr lang="en-US" sz="2000" b="1" dirty="0">
                <a:solidFill>
                  <a:srgbClr val="FF0000"/>
                </a:solidFill>
                <a:latin typeface="Bahnschrift" panose="020B0502040204020203" pitchFamily="34" charset="0"/>
              </a:rPr>
              <a:t>5 UNIQUE </a:t>
            </a:r>
            <a:r>
              <a:rPr lang="en-US" sz="2000" b="1" dirty="0">
                <a:latin typeface="Bahnschrift" panose="020B0502040204020203" pitchFamily="34" charset="0"/>
              </a:rPr>
              <a:t>NODES IN DATA BANK SYSTEM.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latin typeface="Bahnschrift" panose="020B0502040204020203" pitchFamily="34" charset="0"/>
            </a:endParaRPr>
          </a:p>
          <a:p>
            <a: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" panose="020B0502040204020203" pitchFamily="34" charset="0"/>
              </a:rPr>
              <a:t>MOST CUSTOMERS ARE ALLOCATED IN </a:t>
            </a:r>
            <a:r>
              <a:rPr lang="en-US" sz="2000" b="1" dirty="0">
                <a:solidFill>
                  <a:srgbClr val="FF0000"/>
                </a:solidFill>
                <a:latin typeface="Bahnschrift" panose="020B0502040204020203" pitchFamily="34" charset="0"/>
              </a:rPr>
              <a:t>AUSTRALIA</a:t>
            </a:r>
            <a:r>
              <a:rPr lang="en-US" sz="2000" b="1" dirty="0">
                <a:latin typeface="Bahnschrift" panose="020B0502040204020203" pitchFamily="34" charset="0"/>
              </a:rPr>
              <a:t> REGION FOLLOWED BY </a:t>
            </a:r>
            <a:r>
              <a:rPr lang="en-US" sz="2000" b="1" dirty="0">
                <a:solidFill>
                  <a:srgbClr val="FF0000"/>
                </a:solidFill>
                <a:latin typeface="Bahnschrift" panose="020B0502040204020203" pitchFamily="34" charset="0"/>
              </a:rPr>
              <a:t>AMERICA </a:t>
            </a:r>
            <a:r>
              <a:rPr lang="en-US" sz="2000" b="1" dirty="0">
                <a:latin typeface="Bahnschrift" panose="020B0502040204020203" pitchFamily="34" charset="0"/>
              </a:rPr>
              <a:t>AND </a:t>
            </a:r>
            <a:r>
              <a:rPr lang="en-US" sz="2000" b="1" dirty="0">
                <a:solidFill>
                  <a:srgbClr val="FF0000"/>
                </a:solidFill>
                <a:latin typeface="Bahnschrift" panose="020B0502040204020203" pitchFamily="34" charset="0"/>
              </a:rPr>
              <a:t>AFRICA</a:t>
            </a:r>
            <a:r>
              <a:rPr lang="en-US" sz="2000" b="1" dirty="0">
                <a:latin typeface="Bahnschrift" panose="020B0502040204020203" pitchFamily="34" charset="0"/>
              </a:rPr>
              <a:t> .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latin typeface="Bahnschrift" panose="020B0502040204020203" pitchFamily="34" charset="0"/>
            </a:endParaRPr>
          </a:p>
          <a:p>
            <a: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Bahnschrift" panose="020B0502040204020203" pitchFamily="34" charset="0"/>
              </a:rPr>
              <a:t>ASIA AND EUROPE </a:t>
            </a:r>
            <a:r>
              <a:rPr lang="en-US" sz="2000" b="1" dirty="0">
                <a:latin typeface="Bahnschrift" panose="020B0502040204020203" pitchFamily="34" charset="0"/>
              </a:rPr>
              <a:t>ARE </a:t>
            </a:r>
            <a:r>
              <a:rPr lang="en-US" sz="2000" b="1" dirty="0">
                <a:solidFill>
                  <a:srgbClr val="FF0000"/>
                </a:solidFill>
                <a:latin typeface="Bahnschrift" panose="020B0502040204020203" pitchFamily="34" charset="0"/>
              </a:rPr>
              <a:t>POTENTIAL</a:t>
            </a:r>
            <a:r>
              <a:rPr lang="en-US" sz="2000" b="1" dirty="0">
                <a:latin typeface="Bahnschrift" panose="020B0502040204020203" pitchFamily="34" charset="0"/>
              </a:rPr>
              <a:t> MARKETS FOR </a:t>
            </a:r>
            <a:r>
              <a:rPr lang="en-US" sz="2000" b="1" dirty="0">
                <a:solidFill>
                  <a:srgbClr val="FF0000"/>
                </a:solidFill>
                <a:latin typeface="Bahnschrift" panose="020B0502040204020203" pitchFamily="34" charset="0"/>
              </a:rPr>
              <a:t>GROWTH</a:t>
            </a:r>
            <a:r>
              <a:rPr lang="en-US" sz="2000" b="1" dirty="0">
                <a:latin typeface="Bahnschrift" panose="020B0502040204020203" pitchFamily="34" charset="0"/>
              </a:rPr>
              <a:t> .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latin typeface="Bahnschrift" panose="020B0502040204020203" pitchFamily="34" charset="0"/>
            </a:endParaRPr>
          </a:p>
          <a:p>
            <a: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" panose="020B0502040204020203" pitchFamily="34" charset="0"/>
              </a:rPr>
              <a:t>AROUND </a:t>
            </a:r>
            <a:r>
              <a:rPr lang="en-US" sz="2000" b="1" dirty="0">
                <a:solidFill>
                  <a:srgbClr val="FF0000"/>
                </a:solidFill>
                <a:latin typeface="Bahnschrift" panose="020B0502040204020203" pitchFamily="34" charset="0"/>
              </a:rPr>
              <a:t>81 %</a:t>
            </a:r>
            <a:r>
              <a:rPr lang="en-US" sz="2000" b="1" dirty="0">
                <a:latin typeface="Bahnschrift" panose="020B0502040204020203" pitchFamily="34" charset="0"/>
              </a:rPr>
              <a:t> CUSTOMERS ARE </a:t>
            </a:r>
            <a:r>
              <a:rPr lang="en-US" sz="2000" b="1" dirty="0">
                <a:solidFill>
                  <a:srgbClr val="FF0000"/>
                </a:solidFill>
                <a:latin typeface="Bahnschrift" panose="020B0502040204020203" pitchFamily="34" charset="0"/>
              </a:rPr>
              <a:t>REALLOCATED </a:t>
            </a:r>
            <a:r>
              <a:rPr lang="en-US" sz="2000" b="1" dirty="0">
                <a:latin typeface="Bahnschrift" panose="020B0502040204020203" pitchFamily="34" charset="0"/>
              </a:rPr>
              <a:t>WHICH 2830.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latin typeface="Bahnschrift" panose="020B0502040204020203" pitchFamily="34" charset="0"/>
            </a:endParaRPr>
          </a:p>
          <a:p>
            <a: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Bahnschrift" panose="020B0502040204020203" pitchFamily="34" charset="0"/>
              </a:rPr>
              <a:t>AVERAGE REALLOCATION</a:t>
            </a:r>
            <a:r>
              <a:rPr lang="en-US" sz="2000" b="1" dirty="0">
                <a:latin typeface="Bahnschrift" panose="020B0502040204020203" pitchFamily="34" charset="0"/>
              </a:rPr>
              <a:t> DAYS ARE </a:t>
            </a:r>
            <a:r>
              <a:rPr lang="en-US" sz="2000" b="1" dirty="0">
                <a:solidFill>
                  <a:srgbClr val="FF0000"/>
                </a:solidFill>
                <a:latin typeface="Bahnschrift" panose="020B0502040204020203" pitchFamily="34" charset="0"/>
              </a:rPr>
              <a:t>50</a:t>
            </a:r>
            <a:r>
              <a:rPr lang="en-US" sz="2000" b="1" dirty="0">
                <a:latin typeface="Bahnschrift" panose="020B0502040204020203" pitchFamily="34" charset="0"/>
              </a:rPr>
              <a:t>.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latin typeface="Bahnschrift" panose="020B0502040204020203" pitchFamily="34" charset="0"/>
            </a:endParaRPr>
          </a:p>
          <a:p>
            <a: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Bahnschrift" panose="020B0502040204020203" pitchFamily="34" charset="0"/>
              </a:rPr>
              <a:t>REALLOCATION</a:t>
            </a:r>
            <a:r>
              <a:rPr lang="en-US" sz="2000" b="1" dirty="0">
                <a:latin typeface="Bahnschrift" panose="020B0502040204020203" pitchFamily="34" charset="0"/>
              </a:rPr>
              <a:t> FOR </a:t>
            </a:r>
            <a:r>
              <a:rPr lang="en-US" sz="2000" b="1" dirty="0">
                <a:solidFill>
                  <a:srgbClr val="FF0000"/>
                </a:solidFill>
                <a:latin typeface="Bahnschrift" panose="020B0502040204020203" pitchFamily="34" charset="0"/>
              </a:rPr>
              <a:t>80%</a:t>
            </a:r>
            <a:r>
              <a:rPr lang="en-US" sz="2000" b="1" dirty="0">
                <a:latin typeface="Bahnschrift" panose="020B0502040204020203" pitchFamily="34" charset="0"/>
              </a:rPr>
              <a:t> OF CUSTOMER IS JUST </a:t>
            </a:r>
            <a:r>
              <a:rPr lang="en-US" sz="2000" b="1" dirty="0">
                <a:solidFill>
                  <a:srgbClr val="FF0000"/>
                </a:solidFill>
                <a:latin typeface="Bahnschrift" panose="020B0502040204020203" pitchFamily="34" charset="0"/>
              </a:rPr>
              <a:t>28 DAYS</a:t>
            </a:r>
            <a:r>
              <a:rPr lang="en-US" sz="2000" b="1" dirty="0">
                <a:latin typeface="Bahnschrift" panose="020B0502040204020203" pitchFamily="34" charset="0"/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1474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4B2E050-44F1-F406-6B61-66FDA7E79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106159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383352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730083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9364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UNIQUES 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AMOUNT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1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DEPOSIT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1359168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5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WITHDRAWAL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793003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2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PURCHASE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806537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9788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B88BFF2-0FAA-F316-EABD-7BC3B8296170}"/>
              </a:ext>
            </a:extLst>
          </p:cNvPr>
          <p:cNvSpPr txBox="1"/>
          <p:nvPr/>
        </p:nvSpPr>
        <p:spPr>
          <a:xfrm>
            <a:off x="1187116" y="2598821"/>
            <a:ext cx="9464842" cy="25545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TOTAL TRANSACTION </a:t>
            </a:r>
            <a:r>
              <a:rPr lang="en-US" sz="2000" b="1" dirty="0">
                <a:solidFill>
                  <a:srgbClr val="FF0000"/>
                </a:solidFill>
              </a:rPr>
              <a:t>5868</a:t>
            </a:r>
            <a:r>
              <a:rPr lang="en-US" sz="2000" b="1" dirty="0"/>
              <a:t> AVERAGE TRANSACTION AMOUNT </a:t>
            </a:r>
            <a:r>
              <a:rPr lang="en-US" sz="2000" b="1" dirty="0">
                <a:solidFill>
                  <a:srgbClr val="FF0000"/>
                </a:solidFill>
              </a:rPr>
              <a:t>504</a:t>
            </a:r>
            <a:r>
              <a:rPr lang="en-US" sz="2000" b="1" dirty="0"/>
              <a:t>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AVERAGE DEPOSIT </a:t>
            </a:r>
            <a:r>
              <a:rPr lang="en-US" sz="2000" b="1" dirty="0"/>
              <a:t>PER CUSTOMER ARE </a:t>
            </a:r>
            <a:r>
              <a:rPr lang="en-US" sz="2000" b="1" dirty="0">
                <a:solidFill>
                  <a:srgbClr val="FF0000"/>
                </a:solidFill>
              </a:rPr>
              <a:t>5</a:t>
            </a:r>
            <a:r>
              <a:rPr lang="en-US" sz="2000" b="1" dirty="0"/>
              <a:t>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AVERAGE </a:t>
            </a:r>
            <a:r>
              <a:rPr lang="en-US" sz="2000" b="1" dirty="0">
                <a:solidFill>
                  <a:srgbClr val="FF0000"/>
                </a:solidFill>
              </a:rPr>
              <a:t>DEPOSIT AMOUNT </a:t>
            </a:r>
            <a:r>
              <a:rPr lang="en-US" sz="2000" b="1" dirty="0"/>
              <a:t>PER CUSTOMER IS </a:t>
            </a:r>
            <a:r>
              <a:rPr lang="en-US" sz="2000" b="1" dirty="0">
                <a:solidFill>
                  <a:srgbClr val="FF0000"/>
                </a:solidFill>
              </a:rPr>
              <a:t>2718</a:t>
            </a:r>
            <a:r>
              <a:rPr lang="en-US" sz="2000" b="1" dirty="0"/>
              <a:t>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151</a:t>
            </a:r>
            <a:r>
              <a:rPr lang="en-US" sz="2000" b="1" dirty="0"/>
              <a:t> CUSTOMERS CLOSING BALANCE </a:t>
            </a:r>
            <a:r>
              <a:rPr lang="en-US" sz="2000" b="1" dirty="0">
                <a:solidFill>
                  <a:srgbClr val="FF0000"/>
                </a:solidFill>
              </a:rPr>
              <a:t>INCREASED</a:t>
            </a:r>
            <a:r>
              <a:rPr lang="en-US" sz="2000" b="1" dirty="0"/>
              <a:t> BY MORE THEN </a:t>
            </a:r>
            <a:r>
              <a:rPr lang="en-US" sz="2000" b="1" dirty="0">
                <a:solidFill>
                  <a:srgbClr val="FF0000"/>
                </a:solidFill>
              </a:rPr>
              <a:t>5 %</a:t>
            </a:r>
            <a:r>
              <a:rPr lang="en-US" sz="2000" b="1" dirty="0"/>
              <a:t> FROM JANUARY TO APRIL END.</a:t>
            </a:r>
          </a:p>
        </p:txBody>
      </p:sp>
    </p:spTree>
    <p:extLst>
      <p:ext uri="{BB962C8B-B14F-4D97-AF65-F5344CB8AC3E}">
        <p14:creationId xmlns:p14="http://schemas.microsoft.com/office/powerpoint/2010/main" val="21017332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71</TotalTime>
  <Words>116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</vt:lpstr>
      <vt:lpstr>Calibri</vt:lpstr>
      <vt:lpstr>Calibri Light</vt:lpstr>
      <vt:lpstr>Retrospect</vt:lpstr>
      <vt:lpstr>DATA BANK ANALYSIS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BANK ANALYSIS </dc:title>
  <dc:creator>harshit dubey</dc:creator>
  <cp:lastModifiedBy>harshit dubey</cp:lastModifiedBy>
  <cp:revision>3</cp:revision>
  <dcterms:created xsi:type="dcterms:W3CDTF">2023-06-10T08:46:36Z</dcterms:created>
  <dcterms:modified xsi:type="dcterms:W3CDTF">2023-06-10T09:58:04Z</dcterms:modified>
</cp:coreProperties>
</file>