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80405C-B2C7-4A07-94B6-D67C4E380BFA}"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78C47-574F-4DB7-B86C-9048DE309012}" type="slidenum">
              <a:rPr lang="en-US" smtClean="0"/>
              <a:t>‹#›</a:t>
            </a:fld>
            <a:endParaRPr lang="en-US"/>
          </a:p>
        </p:txBody>
      </p:sp>
    </p:spTree>
    <p:extLst>
      <p:ext uri="{BB962C8B-B14F-4D97-AF65-F5344CB8AC3E}">
        <p14:creationId xmlns:p14="http://schemas.microsoft.com/office/powerpoint/2010/main" val="502642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80405C-B2C7-4A07-94B6-D67C4E380BFA}"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78C47-574F-4DB7-B86C-9048DE309012}" type="slidenum">
              <a:rPr lang="en-US" smtClean="0"/>
              <a:t>‹#›</a:t>
            </a:fld>
            <a:endParaRPr lang="en-US"/>
          </a:p>
        </p:txBody>
      </p:sp>
    </p:spTree>
    <p:extLst>
      <p:ext uri="{BB962C8B-B14F-4D97-AF65-F5344CB8AC3E}">
        <p14:creationId xmlns:p14="http://schemas.microsoft.com/office/powerpoint/2010/main" val="436860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80405C-B2C7-4A07-94B6-D67C4E380BFA}"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78C47-574F-4DB7-B86C-9048DE309012}" type="slidenum">
              <a:rPr lang="en-US" smtClean="0"/>
              <a:t>‹#›</a:t>
            </a:fld>
            <a:endParaRPr lang="en-US"/>
          </a:p>
        </p:txBody>
      </p:sp>
    </p:spTree>
    <p:extLst>
      <p:ext uri="{BB962C8B-B14F-4D97-AF65-F5344CB8AC3E}">
        <p14:creationId xmlns:p14="http://schemas.microsoft.com/office/powerpoint/2010/main" val="2552579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80405C-B2C7-4A07-94B6-D67C4E380BFA}"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78C47-574F-4DB7-B86C-9048DE309012}" type="slidenum">
              <a:rPr lang="en-US" smtClean="0"/>
              <a:t>‹#›</a:t>
            </a:fld>
            <a:endParaRPr lang="en-US"/>
          </a:p>
        </p:txBody>
      </p:sp>
    </p:spTree>
    <p:extLst>
      <p:ext uri="{BB962C8B-B14F-4D97-AF65-F5344CB8AC3E}">
        <p14:creationId xmlns:p14="http://schemas.microsoft.com/office/powerpoint/2010/main" val="3932408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80405C-B2C7-4A07-94B6-D67C4E380BFA}"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78C47-574F-4DB7-B86C-9048DE309012}" type="slidenum">
              <a:rPr lang="en-US" smtClean="0"/>
              <a:t>‹#›</a:t>
            </a:fld>
            <a:endParaRPr lang="en-US"/>
          </a:p>
        </p:txBody>
      </p:sp>
    </p:spTree>
    <p:extLst>
      <p:ext uri="{BB962C8B-B14F-4D97-AF65-F5344CB8AC3E}">
        <p14:creationId xmlns:p14="http://schemas.microsoft.com/office/powerpoint/2010/main" val="219341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80405C-B2C7-4A07-94B6-D67C4E380BFA}" type="datetimeFigureOut">
              <a:rPr lang="en-US" smtClean="0"/>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D78C47-574F-4DB7-B86C-9048DE309012}" type="slidenum">
              <a:rPr lang="en-US" smtClean="0"/>
              <a:t>‹#›</a:t>
            </a:fld>
            <a:endParaRPr lang="en-US"/>
          </a:p>
        </p:txBody>
      </p:sp>
    </p:spTree>
    <p:extLst>
      <p:ext uri="{BB962C8B-B14F-4D97-AF65-F5344CB8AC3E}">
        <p14:creationId xmlns:p14="http://schemas.microsoft.com/office/powerpoint/2010/main" val="1718805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80405C-B2C7-4A07-94B6-D67C4E380BFA}" type="datetimeFigureOut">
              <a:rPr lang="en-US" smtClean="0"/>
              <a:t>5/26/2024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D78C47-574F-4DB7-B86C-9048DE309012}" type="slidenum">
              <a:rPr lang="en-US" smtClean="0"/>
              <a:t>‹#›</a:t>
            </a:fld>
            <a:endParaRPr lang="en-US"/>
          </a:p>
        </p:txBody>
      </p:sp>
    </p:spTree>
    <p:extLst>
      <p:ext uri="{BB962C8B-B14F-4D97-AF65-F5344CB8AC3E}">
        <p14:creationId xmlns:p14="http://schemas.microsoft.com/office/powerpoint/2010/main" val="119381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80405C-B2C7-4A07-94B6-D67C4E380BFA}" type="datetimeFigureOut">
              <a:rPr lang="en-US" smtClean="0"/>
              <a:t>5/26/2024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D78C47-574F-4DB7-B86C-9048DE309012}" type="slidenum">
              <a:rPr lang="en-US" smtClean="0"/>
              <a:t>‹#›</a:t>
            </a:fld>
            <a:endParaRPr lang="en-US"/>
          </a:p>
        </p:txBody>
      </p:sp>
    </p:spTree>
    <p:extLst>
      <p:ext uri="{BB962C8B-B14F-4D97-AF65-F5344CB8AC3E}">
        <p14:creationId xmlns:p14="http://schemas.microsoft.com/office/powerpoint/2010/main" val="4196553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80405C-B2C7-4A07-94B6-D67C4E380BFA}" type="datetimeFigureOut">
              <a:rPr lang="en-US" smtClean="0"/>
              <a:t>5/26/2024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D78C47-574F-4DB7-B86C-9048DE309012}" type="slidenum">
              <a:rPr lang="en-US" smtClean="0"/>
              <a:t>‹#›</a:t>
            </a:fld>
            <a:endParaRPr lang="en-US"/>
          </a:p>
        </p:txBody>
      </p:sp>
    </p:spTree>
    <p:extLst>
      <p:ext uri="{BB962C8B-B14F-4D97-AF65-F5344CB8AC3E}">
        <p14:creationId xmlns:p14="http://schemas.microsoft.com/office/powerpoint/2010/main" val="3319626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80405C-B2C7-4A07-94B6-D67C4E380BFA}" type="datetimeFigureOut">
              <a:rPr lang="en-US" smtClean="0"/>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D78C47-574F-4DB7-B86C-9048DE309012}" type="slidenum">
              <a:rPr lang="en-US" smtClean="0"/>
              <a:t>‹#›</a:t>
            </a:fld>
            <a:endParaRPr lang="en-US"/>
          </a:p>
        </p:txBody>
      </p:sp>
    </p:spTree>
    <p:extLst>
      <p:ext uri="{BB962C8B-B14F-4D97-AF65-F5344CB8AC3E}">
        <p14:creationId xmlns:p14="http://schemas.microsoft.com/office/powerpoint/2010/main" val="1204392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80405C-B2C7-4A07-94B6-D67C4E380BFA}" type="datetimeFigureOut">
              <a:rPr lang="en-US" smtClean="0"/>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D78C47-574F-4DB7-B86C-9048DE309012}" type="slidenum">
              <a:rPr lang="en-US" smtClean="0"/>
              <a:t>‹#›</a:t>
            </a:fld>
            <a:endParaRPr lang="en-US"/>
          </a:p>
        </p:txBody>
      </p:sp>
    </p:spTree>
    <p:extLst>
      <p:ext uri="{BB962C8B-B14F-4D97-AF65-F5344CB8AC3E}">
        <p14:creationId xmlns:p14="http://schemas.microsoft.com/office/powerpoint/2010/main" val="803105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80405C-B2C7-4A07-94B6-D67C4E380BFA}" type="datetimeFigureOut">
              <a:rPr lang="en-US" smtClean="0"/>
              <a:t>5/26/2024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D78C47-574F-4DB7-B86C-9048DE309012}" type="slidenum">
              <a:rPr lang="en-US" smtClean="0"/>
              <a:t>‹#›</a:t>
            </a:fld>
            <a:endParaRPr lang="en-US"/>
          </a:p>
        </p:txBody>
      </p:sp>
    </p:spTree>
    <p:extLst>
      <p:ext uri="{BB962C8B-B14F-4D97-AF65-F5344CB8AC3E}">
        <p14:creationId xmlns:p14="http://schemas.microsoft.com/office/powerpoint/2010/main" val="3438373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9634"/>
            <a:ext cx="9144000" cy="2259875"/>
          </a:xfrm>
        </p:spPr>
        <p:txBody>
          <a:bodyPr>
            <a:noAutofit/>
          </a:bodyPr>
          <a:lstStyle/>
          <a:p>
            <a:r>
              <a:rPr lang="en-US" sz="8000" dirty="0" err="1" smtClean="0"/>
              <a:t>Simutech</a:t>
            </a:r>
            <a:r>
              <a:rPr lang="en-US" sz="8000" dirty="0" smtClean="0"/>
              <a:t> Project</a:t>
            </a:r>
            <a:r>
              <a:rPr lang="en-US" sz="6000" dirty="0" smtClean="0"/>
              <a:t/>
            </a:r>
            <a:br>
              <a:rPr lang="en-US" sz="6000" dirty="0" smtClean="0"/>
            </a:br>
            <a:r>
              <a:rPr lang="en-US" sz="6000" dirty="0" smtClean="0"/>
              <a:t>                       </a:t>
            </a:r>
            <a:endParaRPr lang="en-US" sz="6000" dirty="0"/>
          </a:p>
        </p:txBody>
      </p:sp>
      <p:sp>
        <p:nvSpPr>
          <p:cNvPr id="4" name="Subtitle 3"/>
          <p:cNvSpPr>
            <a:spLocks noGrp="1"/>
          </p:cNvSpPr>
          <p:nvPr>
            <p:ph type="subTitle" idx="1"/>
          </p:nvPr>
        </p:nvSpPr>
        <p:spPr>
          <a:xfrm>
            <a:off x="130629" y="1672045"/>
            <a:ext cx="11782697" cy="4885509"/>
          </a:xfrm>
        </p:spPr>
        <p:txBody>
          <a:bodyPr/>
          <a:lstStyle/>
          <a:p>
            <a:endParaRPr lang="en-US" dirty="0" smtClean="0"/>
          </a:p>
          <a:p>
            <a:endParaRPr lang="en-US" dirty="0" smtClean="0"/>
          </a:p>
          <a:p>
            <a:r>
              <a:rPr lang="en-US" sz="5400" dirty="0" err="1" smtClean="0"/>
              <a:t>Computaions</a:t>
            </a:r>
            <a:r>
              <a:rPr lang="en-US" sz="5400" dirty="0" smtClean="0"/>
              <a:t> in Chemical Engineering:</a:t>
            </a:r>
          </a:p>
          <a:p>
            <a:r>
              <a:rPr lang="en-US" sz="5400" dirty="0" smtClean="0"/>
              <a:t>Graph Theory And Monte Carlo Simulations</a:t>
            </a:r>
            <a:endParaRPr lang="en-US" sz="5400" dirty="0"/>
          </a:p>
        </p:txBody>
      </p:sp>
    </p:spTree>
    <p:extLst>
      <p:ext uri="{BB962C8B-B14F-4D97-AF65-F5344CB8AC3E}">
        <p14:creationId xmlns:p14="http://schemas.microsoft.com/office/powerpoint/2010/main" val="4048348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988629"/>
          </a:xfrm>
        </p:spPr>
        <p:txBody>
          <a:bodyPr>
            <a:normAutofit/>
          </a:bodyPr>
          <a:lstStyle/>
          <a:p>
            <a:pPr marL="0" indent="0">
              <a:buNone/>
            </a:pPr>
            <a:r>
              <a:rPr lang="en-US" sz="2400" dirty="0" smtClean="0"/>
              <a:t>The major limitations are:</a:t>
            </a:r>
          </a:p>
          <a:p>
            <a:r>
              <a:rPr lang="en-US" sz="2400" dirty="0" smtClean="0"/>
              <a:t>The </a:t>
            </a:r>
            <a:r>
              <a:rPr lang="en-US" sz="2400" dirty="0"/>
              <a:t>study assumes linear relationships between rate coefficients and electron energy or gas temperature, which may not always hold true in real-world </a:t>
            </a:r>
            <a:r>
              <a:rPr lang="en-US" sz="2400" dirty="0" smtClean="0"/>
              <a:t>scenarios.</a:t>
            </a:r>
          </a:p>
          <a:p>
            <a:r>
              <a:rPr lang="en-US" sz="2400" dirty="0" smtClean="0"/>
              <a:t>The </a:t>
            </a:r>
            <a:r>
              <a:rPr lang="en-US" sz="2400" dirty="0"/>
              <a:t>complexity of plasma chemical systems poses challenges in visualizing and interpreting large networks, especially when considering numerous reactions and </a:t>
            </a:r>
            <a:r>
              <a:rPr lang="en-US" sz="2400" dirty="0" smtClean="0"/>
              <a:t>species.</a:t>
            </a:r>
          </a:p>
          <a:p>
            <a:r>
              <a:rPr lang="en-US" sz="2400" dirty="0" smtClean="0"/>
              <a:t>The </a:t>
            </a:r>
            <a:r>
              <a:rPr lang="en-US" sz="2400" dirty="0"/>
              <a:t>research focuses on forward reactions without considering equilibrium reactions. </a:t>
            </a:r>
            <a:endParaRPr lang="en-US" sz="2400" dirty="0" smtClean="0"/>
          </a:p>
          <a:p>
            <a:r>
              <a:rPr lang="en-US" sz="2400" dirty="0" smtClean="0"/>
              <a:t>It </a:t>
            </a:r>
            <a:r>
              <a:rPr lang="en-US" sz="2400" dirty="0"/>
              <a:t>overlooks the potential impact of reversible reactions and dynamic </a:t>
            </a:r>
            <a:r>
              <a:rPr lang="en-US" sz="2400" dirty="0" err="1"/>
              <a:t>equilibria</a:t>
            </a:r>
            <a:r>
              <a:rPr lang="en-US" sz="2400" dirty="0"/>
              <a:t> on the overall behavior of the system. Ignoring equilibrium reactions may lead to incomplete or inaccurate insights into reaction pathways and kinetics.</a:t>
            </a:r>
          </a:p>
          <a:p>
            <a:endParaRPr lang="en-US" sz="2400" dirty="0"/>
          </a:p>
        </p:txBody>
      </p:sp>
    </p:spTree>
    <p:extLst>
      <p:ext uri="{BB962C8B-B14F-4D97-AF65-F5344CB8AC3E}">
        <p14:creationId xmlns:p14="http://schemas.microsoft.com/office/powerpoint/2010/main" val="1741872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214845"/>
          </a:xfrm>
        </p:spPr>
        <p:txBody>
          <a:bodyPr/>
          <a:lstStyle/>
          <a:p>
            <a:r>
              <a:rPr lang="en-US" dirty="0" smtClean="0">
                <a:latin typeface="+mn-lt"/>
              </a:rPr>
              <a:t>Monte Carlo Simulations</a:t>
            </a:r>
            <a:endParaRPr lang="en-US" dirty="0">
              <a:latin typeface="+mn-lt"/>
            </a:endParaRPr>
          </a:p>
        </p:txBody>
      </p:sp>
      <p:sp>
        <p:nvSpPr>
          <p:cNvPr id="3" name="Content Placeholder 2"/>
          <p:cNvSpPr>
            <a:spLocks noGrp="1"/>
          </p:cNvSpPr>
          <p:nvPr>
            <p:ph idx="1"/>
          </p:nvPr>
        </p:nvSpPr>
        <p:spPr>
          <a:xfrm>
            <a:off x="838200" y="1214846"/>
            <a:ext cx="10515600" cy="5643154"/>
          </a:xfrm>
        </p:spPr>
        <p:txBody>
          <a:bodyPr/>
          <a:lstStyle/>
          <a:p>
            <a:r>
              <a:rPr lang="en-US" b="1" dirty="0"/>
              <a:t>Monte Carlo simulations</a:t>
            </a:r>
            <a:r>
              <a:rPr lang="en-US" dirty="0"/>
              <a:t> are a class of computational algorithms that use repeated random sampling to obtain numerical results.</a:t>
            </a:r>
          </a:p>
          <a:p>
            <a:r>
              <a:rPr lang="en-US" dirty="0"/>
              <a:t>They are used to model the probability of different outcomes in processes that are difficult to predict due to the intervention of random variables.</a:t>
            </a:r>
          </a:p>
          <a:p>
            <a:r>
              <a:rPr lang="en-US" dirty="0" smtClean="0"/>
              <a:t>The major three steps involved in Monte Carlo Simulations are:</a:t>
            </a:r>
          </a:p>
          <a:p>
            <a:pPr marL="0" indent="0">
              <a:buNone/>
            </a:pPr>
            <a:r>
              <a:rPr lang="en-US" dirty="0" smtClean="0"/>
              <a:t>1.Identify a distribution that requires sampling</a:t>
            </a:r>
          </a:p>
          <a:p>
            <a:pPr marL="0" indent="0">
              <a:buNone/>
            </a:pPr>
            <a:r>
              <a:rPr lang="en-US" dirty="0" smtClean="0"/>
              <a:t>2.Draw some random samples from this distribution</a:t>
            </a:r>
          </a:p>
          <a:p>
            <a:pPr marL="0" indent="0">
              <a:buNone/>
            </a:pPr>
            <a:r>
              <a:rPr lang="en-US" dirty="0" smtClean="0"/>
              <a:t>3.Calculate mean of some particular function of interest</a:t>
            </a:r>
          </a:p>
          <a:p>
            <a:pPr marL="0" indent="0">
              <a:buNone/>
            </a:pPr>
            <a:r>
              <a:rPr lang="en-US" dirty="0" smtClean="0"/>
              <a:t>We have looked at three examples of Monty Hall </a:t>
            </a:r>
            <a:r>
              <a:rPr lang="en-US" dirty="0" err="1" smtClean="0"/>
              <a:t>Problem,Toy</a:t>
            </a:r>
            <a:r>
              <a:rPr lang="en-US" dirty="0" smtClean="0"/>
              <a:t> Collector Problem and Integral.</a:t>
            </a:r>
            <a:endParaRPr lang="en-US" dirty="0"/>
          </a:p>
        </p:txBody>
      </p:sp>
    </p:spTree>
    <p:extLst>
      <p:ext uri="{BB962C8B-B14F-4D97-AF65-F5344CB8AC3E}">
        <p14:creationId xmlns:p14="http://schemas.microsoft.com/office/powerpoint/2010/main" val="858779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71600"/>
          </a:xfrm>
        </p:spPr>
        <p:txBody>
          <a:bodyPr>
            <a:normAutofit/>
          </a:bodyPr>
          <a:lstStyle/>
          <a:p>
            <a:r>
              <a:rPr lang="en-US" sz="3600" dirty="0" smtClean="0">
                <a:latin typeface="+mn-lt"/>
              </a:rPr>
              <a:t>Simulating a Multicomponent Batch Distillation</a:t>
            </a:r>
            <a:endParaRPr lang="en-US" sz="3600" dirty="0">
              <a:latin typeface="+mn-lt"/>
            </a:endParaRPr>
          </a:p>
        </p:txBody>
      </p:sp>
      <p:sp>
        <p:nvSpPr>
          <p:cNvPr id="3" name="Content Placeholder 2"/>
          <p:cNvSpPr>
            <a:spLocks noGrp="1"/>
          </p:cNvSpPr>
          <p:nvPr>
            <p:ph idx="1"/>
          </p:nvPr>
        </p:nvSpPr>
        <p:spPr>
          <a:xfrm>
            <a:off x="838200" y="1005840"/>
            <a:ext cx="10515600" cy="5852160"/>
          </a:xfrm>
        </p:spPr>
        <p:txBody>
          <a:bodyPr>
            <a:normAutofit fontScale="85000" lnSpcReduction="20000"/>
          </a:bodyPr>
          <a:lstStyle/>
          <a:p>
            <a:pPr marL="0" indent="0">
              <a:buNone/>
            </a:pPr>
            <a:r>
              <a:rPr lang="en-US" sz="2400" dirty="0" err="1" smtClean="0"/>
              <a:t>Now,we</a:t>
            </a:r>
            <a:r>
              <a:rPr lang="en-US" sz="2400" dirty="0" smtClean="0"/>
              <a:t> will use the Monte Carlo Simulations to obtain the ternary diagram or residual </a:t>
            </a:r>
            <a:r>
              <a:rPr lang="en-US" sz="2400" dirty="0" err="1" smtClean="0"/>
              <a:t>curve.Initial</a:t>
            </a:r>
            <a:r>
              <a:rPr lang="en-US" sz="2400" dirty="0" smtClean="0"/>
              <a:t> number of molecules are 10000 and we will calculate it for 220 times and taking 38 as number of molecules of each type.</a:t>
            </a:r>
          </a:p>
          <a:p>
            <a:pPr marL="0" indent="0">
              <a:buNone/>
            </a:pPr>
            <a:r>
              <a:rPr lang="en-US" sz="2400" dirty="0" smtClean="0"/>
              <a:t>Steps:</a:t>
            </a:r>
            <a:endParaRPr lang="en-US" dirty="0"/>
          </a:p>
          <a:p>
            <a:r>
              <a:rPr lang="en-US" b="1" dirty="0"/>
              <a:t>Distillation Probability</a:t>
            </a:r>
            <a:r>
              <a:rPr lang="en-US" dirty="0"/>
              <a:t>:</a:t>
            </a:r>
          </a:p>
          <a:p>
            <a:pPr marL="457200" lvl="1" indent="0">
              <a:buNone/>
            </a:pPr>
            <a:r>
              <a:rPr lang="en-US" dirty="0"/>
              <a:t>Probability of a molecule vaporizing depends on:</a:t>
            </a:r>
          </a:p>
          <a:p>
            <a:pPr lvl="1"/>
            <a:r>
              <a:rPr lang="en-US" dirty="0"/>
              <a:t>Number of molecules of the substance, </a:t>
            </a:r>
            <a:r>
              <a:rPr lang="en-US" dirty="0" err="1" smtClean="0"/>
              <a:t>Mi</a:t>
            </a:r>
            <a:endParaRPr lang="en-US" dirty="0"/>
          </a:p>
          <a:p>
            <a:pPr lvl="1"/>
            <a:r>
              <a:rPr lang="en-US" dirty="0"/>
              <a:t>Relative </a:t>
            </a:r>
            <a:r>
              <a:rPr lang="en-US" dirty="0" smtClean="0"/>
              <a:t>volatility,</a:t>
            </a:r>
            <a:r>
              <a:rPr lang="el-GR" i="1" dirty="0" smtClean="0"/>
              <a:t>α</a:t>
            </a:r>
            <a:r>
              <a:rPr lang="en-US" i="1" dirty="0" err="1"/>
              <a:t>i</a:t>
            </a:r>
            <a:r>
              <a:rPr lang="en-US" dirty="0"/>
              <a:t>​</a:t>
            </a:r>
          </a:p>
          <a:p>
            <a:pPr marL="0" indent="0">
              <a:buNone/>
            </a:pPr>
            <a:r>
              <a:rPr lang="en-US" sz="2400" dirty="0" smtClean="0"/>
              <a:t>     Expressed </a:t>
            </a:r>
            <a:r>
              <a:rPr lang="en-US" sz="2400" dirty="0"/>
              <a:t>as: 𝑝𝑖=</a:t>
            </a:r>
            <a:r>
              <a:rPr lang="en-US" sz="2400" dirty="0" smtClean="0"/>
              <a:t>𝛼𝑖𝑀𝑖</a:t>
            </a:r>
            <a:endParaRPr lang="en-US" sz="2400" i="1" dirty="0"/>
          </a:p>
          <a:p>
            <a:r>
              <a:rPr lang="en-US" b="1" dirty="0"/>
              <a:t>Monte Carlo Simulation</a:t>
            </a:r>
            <a:r>
              <a:rPr lang="en-US" dirty="0" smtClean="0"/>
              <a:t>:</a:t>
            </a:r>
          </a:p>
          <a:p>
            <a:pPr marL="0" indent="0">
              <a:buNone/>
            </a:pPr>
            <a:r>
              <a:rPr lang="en-US" sz="2600" dirty="0" smtClean="0"/>
              <a:t>      Calculate </a:t>
            </a:r>
            <a:r>
              <a:rPr lang="en-US" sz="2600" dirty="0"/>
              <a:t>expectation values 𝑝𝑖=</a:t>
            </a:r>
            <a:r>
              <a:rPr lang="en-US" sz="2600" dirty="0" smtClean="0"/>
              <a:t>𝛼𝑖𝑀𝑖​</a:t>
            </a:r>
            <a:r>
              <a:rPr lang="en-US" sz="2600" dirty="0"/>
              <a:t>.</a:t>
            </a:r>
          </a:p>
          <a:p>
            <a:pPr marL="0" indent="0">
              <a:buNone/>
            </a:pPr>
            <a:r>
              <a:rPr lang="en-US" sz="2600" dirty="0" smtClean="0"/>
              <a:t>      Compute </a:t>
            </a:r>
            <a:r>
              <a:rPr lang="en-US" sz="2600" dirty="0"/>
              <a:t>ratios 𝑟𝑖=𝑝𝑖/max(𝑝𝑖</a:t>
            </a:r>
            <a:r>
              <a:rPr lang="en-US" sz="2600" dirty="0" smtClean="0"/>
              <a:t>)</a:t>
            </a:r>
            <a:endParaRPr lang="en-US" sz="2600" dirty="0"/>
          </a:p>
          <a:p>
            <a:pPr marL="0" indent="0">
              <a:buNone/>
            </a:pPr>
            <a:r>
              <a:rPr lang="en-US" sz="2600" dirty="0" smtClean="0"/>
              <a:t>      Compare </a:t>
            </a:r>
            <a:r>
              <a:rPr lang="en-US" sz="2600" dirty="0"/>
              <a:t>𝑟𝑖</a:t>
            </a:r>
            <a:r>
              <a:rPr lang="en-US" sz="2600" i="1" dirty="0" err="1"/>
              <a:t>ri</a:t>
            </a:r>
            <a:r>
              <a:rPr lang="en-US" sz="2600" dirty="0"/>
              <a:t>​ with random numbers between 0 and 1.</a:t>
            </a:r>
          </a:p>
          <a:p>
            <a:pPr marL="457200" lvl="1" indent="0">
              <a:buNone/>
            </a:pPr>
            <a:r>
              <a:rPr lang="en-US" sz="2600" dirty="0" smtClean="0"/>
              <a:t>  If 𝑟𝑖&gt; </a:t>
            </a:r>
            <a:r>
              <a:rPr lang="en-US" sz="2600" dirty="0"/>
              <a:t>random number, decrease </a:t>
            </a:r>
            <a:r>
              <a:rPr lang="en-US" sz="2600" dirty="0" smtClean="0"/>
              <a:t>𝑀𝑖 by </a:t>
            </a:r>
            <a:r>
              <a:rPr lang="en-US" sz="2600" dirty="0"/>
              <a:t>1.</a:t>
            </a:r>
          </a:p>
          <a:p>
            <a:pPr marL="457200" lvl="1" indent="0">
              <a:buNone/>
            </a:pPr>
            <a:r>
              <a:rPr lang="en-US" sz="2600" dirty="0" smtClean="0"/>
              <a:t>  Else</a:t>
            </a:r>
            <a:r>
              <a:rPr lang="en-US" sz="2600" dirty="0"/>
              <a:t>, </a:t>
            </a:r>
            <a:r>
              <a:rPr lang="en-US" sz="2600" dirty="0" smtClean="0"/>
              <a:t>𝑀𝑖 remains </a:t>
            </a:r>
            <a:r>
              <a:rPr lang="en-US" sz="2600" dirty="0"/>
              <a:t>the same</a:t>
            </a:r>
            <a:r>
              <a:rPr lang="en-US" sz="2600" dirty="0" smtClean="0"/>
              <a:t>.</a:t>
            </a:r>
          </a:p>
          <a:p>
            <a:pPr marL="457200" lvl="1" indent="0">
              <a:buNone/>
            </a:pPr>
            <a:endParaRPr lang="en-US" sz="2600" dirty="0"/>
          </a:p>
          <a:p>
            <a:pPr marL="0" indent="0">
              <a:buNone/>
            </a:pPr>
            <a:r>
              <a:rPr lang="en-US" dirty="0"/>
              <a:t/>
            </a:r>
            <a:br>
              <a:rPr lang="en-US" dirty="0"/>
            </a:br>
            <a:endParaRPr lang="en-US" sz="2400" dirty="0" smtClean="0"/>
          </a:p>
          <a:p>
            <a:endParaRPr lang="en-US" sz="2400" dirty="0"/>
          </a:p>
        </p:txBody>
      </p:sp>
    </p:spTree>
    <p:extLst>
      <p:ext uri="{BB962C8B-B14F-4D97-AF65-F5344CB8AC3E}">
        <p14:creationId xmlns:p14="http://schemas.microsoft.com/office/powerpoint/2010/main" val="3070061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84217"/>
          </a:xfrm>
        </p:spPr>
        <p:txBody>
          <a:bodyPr/>
          <a:lstStyle/>
          <a:p>
            <a:r>
              <a:rPr lang="en-US" dirty="0" smtClean="0">
                <a:latin typeface="+mn-lt"/>
              </a:rPr>
              <a:t>Results</a:t>
            </a:r>
            <a:endParaRPr lang="en-US" dirty="0">
              <a:latin typeface="+mn-lt"/>
            </a:endParaRPr>
          </a:p>
        </p:txBody>
      </p:sp>
      <p:sp>
        <p:nvSpPr>
          <p:cNvPr id="3" name="Content Placeholder 2"/>
          <p:cNvSpPr>
            <a:spLocks noGrp="1"/>
          </p:cNvSpPr>
          <p:nvPr>
            <p:ph idx="1"/>
          </p:nvPr>
        </p:nvSpPr>
        <p:spPr>
          <a:xfrm>
            <a:off x="838200" y="1084217"/>
            <a:ext cx="10515600" cy="5092746"/>
          </a:xfrm>
        </p:spPr>
        <p:txBody>
          <a:bodyPr>
            <a:normAutofit/>
          </a:bodyPr>
          <a:lstStyle/>
          <a:p>
            <a:r>
              <a:rPr lang="en-US" sz="2400" dirty="0" smtClean="0"/>
              <a:t>The ternary diagram and diagram representing change in mole fraction at each step are given below:</a:t>
            </a:r>
          </a:p>
          <a:p>
            <a:pPr marL="0" indent="0">
              <a:buNone/>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09098"/>
            <a:ext cx="5734850" cy="484890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3050" y="2009099"/>
            <a:ext cx="5618950" cy="4666022"/>
          </a:xfrm>
          <a:prstGeom prst="rect">
            <a:avLst/>
          </a:prstGeom>
        </p:spPr>
      </p:pic>
    </p:spTree>
    <p:extLst>
      <p:ext uri="{BB962C8B-B14F-4D97-AF65-F5344CB8AC3E}">
        <p14:creationId xmlns:p14="http://schemas.microsoft.com/office/powerpoint/2010/main" val="176446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10342"/>
          </a:xfrm>
        </p:spPr>
        <p:txBody>
          <a:bodyPr>
            <a:normAutofit/>
          </a:bodyPr>
          <a:lstStyle/>
          <a:p>
            <a:r>
              <a:rPr lang="en-US" sz="3200" dirty="0" smtClean="0"/>
              <a:t>Code</a:t>
            </a:r>
            <a:endParaRPr lang="en-US" sz="3200" dirty="0"/>
          </a:p>
        </p:txBody>
      </p:sp>
      <p:sp>
        <p:nvSpPr>
          <p:cNvPr id="3" name="Content Placeholder 2"/>
          <p:cNvSpPr>
            <a:spLocks noGrp="1"/>
          </p:cNvSpPr>
          <p:nvPr>
            <p:ph idx="1"/>
          </p:nvPr>
        </p:nvSpPr>
        <p:spPr>
          <a:xfrm>
            <a:off x="838200" y="731520"/>
            <a:ext cx="10515600" cy="6126480"/>
          </a:xfrm>
        </p:spPr>
        <p:txBody>
          <a:bodyPr>
            <a:normAutofit fontScale="85000" lnSpcReduction="20000"/>
          </a:bodyPr>
          <a:lstStyle/>
          <a:p>
            <a:pPr marL="0" indent="0">
              <a:buNone/>
            </a:pPr>
            <a:r>
              <a:rPr lang="en-US" sz="1600" dirty="0" smtClean="0"/>
              <a:t>import pandas as </a:t>
            </a:r>
            <a:r>
              <a:rPr lang="en-US" sz="1600" dirty="0" err="1" smtClean="0"/>
              <a:t>pd</a:t>
            </a:r>
            <a:endParaRPr lang="en-US" sz="1600" dirty="0" smtClean="0"/>
          </a:p>
          <a:p>
            <a:pPr marL="0" indent="0">
              <a:buNone/>
            </a:pPr>
            <a:r>
              <a:rPr lang="en-US" sz="1600" dirty="0" smtClean="0"/>
              <a:t>import </a:t>
            </a:r>
            <a:r>
              <a:rPr lang="en-US" sz="1600" dirty="0" err="1" smtClean="0"/>
              <a:t>numpy</a:t>
            </a:r>
            <a:r>
              <a:rPr lang="en-US" sz="1600" dirty="0" smtClean="0"/>
              <a:t> as </a:t>
            </a:r>
            <a:r>
              <a:rPr lang="en-US" sz="1600" dirty="0" err="1" smtClean="0"/>
              <a:t>np</a:t>
            </a:r>
            <a:endParaRPr lang="en-US" sz="1600" dirty="0" smtClean="0"/>
          </a:p>
          <a:p>
            <a:pPr marL="0" indent="0">
              <a:buNone/>
            </a:pPr>
            <a:r>
              <a:rPr lang="en-US" sz="1600" dirty="0" smtClean="0"/>
              <a:t>import </a:t>
            </a:r>
            <a:r>
              <a:rPr lang="en-US" sz="1600" dirty="0" err="1" smtClean="0"/>
              <a:t>matplotlib.pyplot</a:t>
            </a:r>
            <a:r>
              <a:rPr lang="en-US" sz="1600" dirty="0" smtClean="0"/>
              <a:t> as </a:t>
            </a:r>
            <a:r>
              <a:rPr lang="en-US" sz="1600" dirty="0" err="1" smtClean="0"/>
              <a:t>plt</a:t>
            </a:r>
            <a:endParaRPr lang="en-US" sz="1600" dirty="0" smtClean="0"/>
          </a:p>
          <a:p>
            <a:pPr marL="0" indent="0">
              <a:buNone/>
            </a:pPr>
            <a:r>
              <a:rPr lang="en-US" sz="1600" dirty="0" smtClean="0"/>
              <a:t>import ternary</a:t>
            </a:r>
          </a:p>
          <a:p>
            <a:pPr marL="0" indent="0">
              <a:buNone/>
            </a:pPr>
            <a:r>
              <a:rPr lang="en-US" sz="1600" dirty="0" smtClean="0"/>
              <a:t>import random</a:t>
            </a:r>
          </a:p>
          <a:p>
            <a:pPr marL="0" indent="0">
              <a:buNone/>
            </a:pPr>
            <a:r>
              <a:rPr lang="en-US" sz="1600" dirty="0" smtClean="0"/>
              <a:t># Initial parameters</a:t>
            </a:r>
          </a:p>
          <a:p>
            <a:pPr marL="0" indent="0">
              <a:buNone/>
            </a:pPr>
            <a:r>
              <a:rPr lang="en-US" sz="1600" dirty="0" err="1" smtClean="0"/>
              <a:t>x_B</a:t>
            </a:r>
            <a:r>
              <a:rPr lang="en-US" sz="1600" dirty="0" smtClean="0"/>
              <a:t> = 0.85</a:t>
            </a:r>
          </a:p>
          <a:p>
            <a:pPr marL="0" indent="0">
              <a:buNone/>
            </a:pPr>
            <a:r>
              <a:rPr lang="en-US" sz="1600" dirty="0" err="1" smtClean="0"/>
              <a:t>x_T</a:t>
            </a:r>
            <a:r>
              <a:rPr lang="en-US" sz="1600" dirty="0" smtClean="0"/>
              <a:t> = 0.12</a:t>
            </a:r>
          </a:p>
          <a:p>
            <a:pPr marL="0" indent="0">
              <a:buNone/>
            </a:pPr>
            <a:r>
              <a:rPr lang="en-US" sz="1600" dirty="0" err="1" smtClean="0"/>
              <a:t>x_C</a:t>
            </a:r>
            <a:r>
              <a:rPr lang="en-US" sz="1600" dirty="0" smtClean="0"/>
              <a:t> = 0.03</a:t>
            </a:r>
          </a:p>
          <a:p>
            <a:pPr marL="0" indent="0">
              <a:buNone/>
            </a:pPr>
            <a:endParaRPr lang="en-US" sz="1600" dirty="0" smtClean="0"/>
          </a:p>
          <a:p>
            <a:pPr marL="0" indent="0">
              <a:buNone/>
            </a:pPr>
            <a:r>
              <a:rPr lang="en-US" sz="1600" dirty="0" err="1" smtClean="0"/>
              <a:t>alpha_B</a:t>
            </a:r>
            <a:r>
              <a:rPr lang="en-US" sz="1600" dirty="0" smtClean="0"/>
              <a:t> = 2.4</a:t>
            </a:r>
          </a:p>
          <a:p>
            <a:pPr marL="0" indent="0">
              <a:buNone/>
            </a:pPr>
            <a:r>
              <a:rPr lang="en-US" sz="1600" dirty="0" err="1" smtClean="0"/>
              <a:t>alpha_T</a:t>
            </a:r>
            <a:r>
              <a:rPr lang="en-US" sz="1600" dirty="0" smtClean="0"/>
              <a:t> = 1</a:t>
            </a:r>
          </a:p>
          <a:p>
            <a:pPr marL="0" indent="0">
              <a:buNone/>
            </a:pPr>
            <a:r>
              <a:rPr lang="en-US" sz="1600" dirty="0" err="1" smtClean="0"/>
              <a:t>alpha_C</a:t>
            </a:r>
            <a:r>
              <a:rPr lang="en-US" sz="1600" dirty="0" smtClean="0"/>
              <a:t> = 0.21</a:t>
            </a:r>
          </a:p>
          <a:p>
            <a:pPr marL="0" indent="0">
              <a:buNone/>
            </a:pPr>
            <a:endParaRPr lang="en-US" sz="1600" dirty="0" smtClean="0"/>
          </a:p>
          <a:p>
            <a:pPr marL="0" indent="0">
              <a:buNone/>
            </a:pPr>
            <a:r>
              <a:rPr lang="en-US" sz="1600" dirty="0" err="1" smtClean="0"/>
              <a:t>M_total</a:t>
            </a:r>
            <a:r>
              <a:rPr lang="en-US" sz="1600" dirty="0" smtClean="0"/>
              <a:t> = 10000</a:t>
            </a:r>
          </a:p>
          <a:p>
            <a:pPr marL="0" indent="0">
              <a:buNone/>
            </a:pPr>
            <a:r>
              <a:rPr lang="en-US" sz="1600" dirty="0" smtClean="0"/>
              <a:t>n = 38  # Number of iterations per step</a:t>
            </a:r>
          </a:p>
          <a:p>
            <a:pPr marL="0" indent="0">
              <a:buNone/>
            </a:pPr>
            <a:r>
              <a:rPr lang="en-US" sz="1600" dirty="0" smtClean="0"/>
              <a:t>m = 220  # Number of steps</a:t>
            </a:r>
          </a:p>
          <a:p>
            <a:pPr marL="0" indent="0">
              <a:buNone/>
            </a:pPr>
            <a:endParaRPr lang="en-US" sz="1600" dirty="0" smtClean="0"/>
          </a:p>
          <a:p>
            <a:pPr marL="0" indent="0">
              <a:buNone/>
            </a:pPr>
            <a:r>
              <a:rPr lang="en-US" sz="1600" dirty="0" smtClean="0"/>
              <a:t># Initial number of molecules for each type</a:t>
            </a:r>
          </a:p>
          <a:p>
            <a:pPr marL="0" indent="0">
              <a:buNone/>
            </a:pPr>
            <a:r>
              <a:rPr lang="en-US" sz="1600" dirty="0" smtClean="0"/>
              <a:t>M_B = </a:t>
            </a:r>
            <a:r>
              <a:rPr lang="en-US" sz="1600" dirty="0" err="1" smtClean="0"/>
              <a:t>int</a:t>
            </a:r>
            <a:r>
              <a:rPr lang="en-US" sz="1600" dirty="0" smtClean="0"/>
              <a:t>(</a:t>
            </a:r>
            <a:r>
              <a:rPr lang="en-US" sz="1600" dirty="0" err="1" smtClean="0"/>
              <a:t>x_B</a:t>
            </a:r>
            <a:r>
              <a:rPr lang="en-US" sz="1600" dirty="0" smtClean="0"/>
              <a:t> * </a:t>
            </a:r>
            <a:r>
              <a:rPr lang="en-US" sz="1600" dirty="0" err="1" smtClean="0"/>
              <a:t>M_total</a:t>
            </a:r>
            <a:r>
              <a:rPr lang="en-US" sz="1600" dirty="0" smtClean="0"/>
              <a:t>)</a:t>
            </a:r>
          </a:p>
          <a:p>
            <a:pPr marL="0" indent="0">
              <a:buNone/>
            </a:pPr>
            <a:r>
              <a:rPr lang="en-US" sz="1600" dirty="0" smtClean="0"/>
              <a:t>M_T = </a:t>
            </a:r>
            <a:r>
              <a:rPr lang="en-US" sz="1600" dirty="0" err="1" smtClean="0"/>
              <a:t>int</a:t>
            </a:r>
            <a:r>
              <a:rPr lang="en-US" sz="1600" dirty="0" smtClean="0"/>
              <a:t>(</a:t>
            </a:r>
            <a:r>
              <a:rPr lang="en-US" sz="1600" dirty="0" err="1" smtClean="0"/>
              <a:t>x_T</a:t>
            </a:r>
            <a:r>
              <a:rPr lang="en-US" sz="1600" dirty="0" smtClean="0"/>
              <a:t> * </a:t>
            </a:r>
            <a:r>
              <a:rPr lang="en-US" sz="1600" dirty="0" err="1" smtClean="0"/>
              <a:t>M_total</a:t>
            </a:r>
            <a:r>
              <a:rPr lang="en-US" sz="1600" dirty="0" smtClean="0"/>
              <a:t>)</a:t>
            </a:r>
          </a:p>
          <a:p>
            <a:pPr marL="0" indent="0">
              <a:buNone/>
            </a:pPr>
            <a:r>
              <a:rPr lang="en-US" sz="1600" dirty="0" smtClean="0"/>
              <a:t>M_C = </a:t>
            </a:r>
            <a:r>
              <a:rPr lang="en-US" sz="1600" dirty="0" err="1" smtClean="0"/>
              <a:t>int</a:t>
            </a:r>
            <a:r>
              <a:rPr lang="en-US" sz="1600" dirty="0" smtClean="0"/>
              <a:t>(</a:t>
            </a:r>
            <a:r>
              <a:rPr lang="en-US" sz="1600" dirty="0" err="1" smtClean="0"/>
              <a:t>x_C</a:t>
            </a:r>
            <a:r>
              <a:rPr lang="en-US" sz="1600" dirty="0" smtClean="0"/>
              <a:t> * </a:t>
            </a:r>
            <a:r>
              <a:rPr lang="en-US" sz="1600" dirty="0" err="1" smtClean="0"/>
              <a:t>M_total</a:t>
            </a:r>
            <a:r>
              <a:rPr lang="en-US" sz="1600" dirty="0" smtClean="0"/>
              <a:t>)</a:t>
            </a:r>
          </a:p>
          <a:p>
            <a:pPr marL="0" indent="0">
              <a:buNone/>
            </a:pPr>
            <a:endParaRPr lang="en-US" sz="1600" dirty="0"/>
          </a:p>
        </p:txBody>
      </p:sp>
    </p:spTree>
    <p:extLst>
      <p:ext uri="{BB962C8B-B14F-4D97-AF65-F5344CB8AC3E}">
        <p14:creationId xmlns:p14="http://schemas.microsoft.com/office/powerpoint/2010/main" val="2236178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fontScale="77500" lnSpcReduction="20000"/>
          </a:bodyPr>
          <a:lstStyle/>
          <a:p>
            <a:pPr marL="0" indent="0">
              <a:buNone/>
            </a:pPr>
            <a:r>
              <a:rPr lang="en-US" sz="1600" dirty="0" smtClean="0"/>
              <a:t># Store initial values</a:t>
            </a:r>
          </a:p>
          <a:p>
            <a:pPr marL="0" indent="0">
              <a:buNone/>
            </a:pPr>
            <a:r>
              <a:rPr lang="en-US" sz="1600" dirty="0" err="1" smtClean="0"/>
              <a:t>initial_values</a:t>
            </a:r>
            <a:r>
              <a:rPr lang="en-US" sz="1600" dirty="0" smtClean="0"/>
              <a:t> = [M_B, M_T, M_C]</a:t>
            </a:r>
          </a:p>
          <a:p>
            <a:pPr marL="0" indent="0">
              <a:buNone/>
            </a:pPr>
            <a:r>
              <a:rPr lang="en-US" sz="1600" dirty="0" err="1" smtClean="0"/>
              <a:t>molecule_counts</a:t>
            </a:r>
            <a:r>
              <a:rPr lang="en-US" sz="1600" dirty="0" smtClean="0"/>
              <a:t> = [</a:t>
            </a:r>
            <a:r>
              <a:rPr lang="en-US" sz="1600" dirty="0" err="1" smtClean="0"/>
              <a:t>initial_values</a:t>
            </a:r>
            <a:r>
              <a:rPr lang="en-US" sz="1600" dirty="0" smtClean="0"/>
              <a:t>]</a:t>
            </a:r>
          </a:p>
          <a:p>
            <a:pPr marL="0" indent="0">
              <a:buNone/>
            </a:pPr>
            <a:endParaRPr lang="en-US" sz="1600" dirty="0" smtClean="0"/>
          </a:p>
          <a:p>
            <a:pPr marL="0" indent="0">
              <a:buNone/>
            </a:pPr>
            <a:r>
              <a:rPr lang="en-US" sz="1600" dirty="0" smtClean="0"/>
              <a:t># Function to perform one simulation step</a:t>
            </a:r>
          </a:p>
          <a:p>
            <a:pPr marL="0" indent="0">
              <a:buNone/>
            </a:pPr>
            <a:r>
              <a:rPr lang="en-US" sz="1600" dirty="0" err="1" smtClean="0"/>
              <a:t>def</a:t>
            </a:r>
            <a:r>
              <a:rPr lang="en-US" sz="1600" dirty="0" smtClean="0"/>
              <a:t> </a:t>
            </a:r>
            <a:r>
              <a:rPr lang="en-US" sz="1600" dirty="0" err="1" smtClean="0"/>
              <a:t>simulation_step</a:t>
            </a:r>
            <a:r>
              <a:rPr lang="en-US" sz="1600" dirty="0" smtClean="0"/>
              <a:t>(</a:t>
            </a:r>
            <a:r>
              <a:rPr lang="en-US" sz="1600" dirty="0" err="1" smtClean="0"/>
              <a:t>M,M_total</a:t>
            </a:r>
            <a:r>
              <a:rPr lang="en-US" sz="1600" dirty="0" smtClean="0"/>
              <a:t>):</a:t>
            </a:r>
          </a:p>
          <a:p>
            <a:pPr marL="0" indent="0">
              <a:buNone/>
            </a:pPr>
            <a:r>
              <a:rPr lang="en-US" sz="1600" dirty="0" smtClean="0"/>
              <a:t>    </a:t>
            </a:r>
            <a:r>
              <a:rPr lang="en-US" sz="1600" dirty="0" err="1" smtClean="0"/>
              <a:t>ai</a:t>
            </a:r>
            <a:r>
              <a:rPr lang="en-US" sz="1600" dirty="0" smtClean="0"/>
              <a:t> = [</a:t>
            </a:r>
            <a:r>
              <a:rPr lang="en-US" sz="1600" dirty="0" err="1" smtClean="0"/>
              <a:t>alpha_B</a:t>
            </a:r>
            <a:r>
              <a:rPr lang="en-US" sz="1600" dirty="0" smtClean="0"/>
              <a:t>, </a:t>
            </a:r>
            <a:r>
              <a:rPr lang="en-US" sz="1600" dirty="0" err="1" smtClean="0"/>
              <a:t>alpha_T</a:t>
            </a:r>
            <a:r>
              <a:rPr lang="en-US" sz="1600" dirty="0" smtClean="0"/>
              <a:t>, </a:t>
            </a:r>
            <a:r>
              <a:rPr lang="en-US" sz="1600" dirty="0" err="1" smtClean="0"/>
              <a:t>alpha_C</a:t>
            </a:r>
            <a:r>
              <a:rPr lang="en-US" sz="1600" dirty="0" smtClean="0"/>
              <a:t>]</a:t>
            </a:r>
          </a:p>
          <a:p>
            <a:pPr marL="0" indent="0">
              <a:buNone/>
            </a:pPr>
            <a:r>
              <a:rPr lang="en-US" sz="1600" dirty="0" smtClean="0"/>
              <a:t>    Pi = [</a:t>
            </a:r>
            <a:r>
              <a:rPr lang="en-US" sz="1600" dirty="0" err="1" smtClean="0"/>
              <a:t>ai</a:t>
            </a:r>
            <a:r>
              <a:rPr lang="en-US" sz="1600" dirty="0" smtClean="0"/>
              <a:t>[</a:t>
            </a:r>
            <a:r>
              <a:rPr lang="en-US" sz="1600" dirty="0" err="1" smtClean="0"/>
              <a:t>i</a:t>
            </a:r>
            <a:r>
              <a:rPr lang="en-US" sz="1600" dirty="0" smtClean="0"/>
              <a:t>] * M[</a:t>
            </a:r>
            <a:r>
              <a:rPr lang="en-US" sz="1600" dirty="0" err="1" smtClean="0"/>
              <a:t>i</a:t>
            </a:r>
            <a:r>
              <a:rPr lang="en-US" sz="1600" dirty="0" smtClean="0"/>
              <a:t>] for </a:t>
            </a:r>
            <a:r>
              <a:rPr lang="en-US" sz="1600" dirty="0" err="1" smtClean="0"/>
              <a:t>i</a:t>
            </a:r>
            <a:r>
              <a:rPr lang="en-US" sz="1600" dirty="0" smtClean="0"/>
              <a:t> in range(</a:t>
            </a:r>
            <a:r>
              <a:rPr lang="en-US" sz="1600" dirty="0" err="1" smtClean="0"/>
              <a:t>len</a:t>
            </a:r>
            <a:r>
              <a:rPr lang="en-US" sz="1600" dirty="0" smtClean="0"/>
              <a:t>(M))]</a:t>
            </a:r>
          </a:p>
          <a:p>
            <a:pPr marL="0" indent="0">
              <a:buNone/>
            </a:pPr>
            <a:r>
              <a:rPr lang="en-US" sz="1600" dirty="0" smtClean="0"/>
              <a:t>    </a:t>
            </a:r>
            <a:r>
              <a:rPr lang="en-US" sz="1600" dirty="0" err="1" smtClean="0"/>
              <a:t>max_Pi</a:t>
            </a:r>
            <a:r>
              <a:rPr lang="en-US" sz="1600" dirty="0" smtClean="0"/>
              <a:t> = max(Pi)</a:t>
            </a:r>
          </a:p>
          <a:p>
            <a:pPr marL="0" indent="0">
              <a:buNone/>
            </a:pPr>
            <a:r>
              <a:rPr lang="en-US" sz="1600" dirty="0" smtClean="0"/>
              <a:t>    </a:t>
            </a:r>
            <a:r>
              <a:rPr lang="en-US" sz="1600" dirty="0" err="1" smtClean="0"/>
              <a:t>ri</a:t>
            </a:r>
            <a:r>
              <a:rPr lang="en-US" sz="1600" dirty="0" smtClean="0"/>
              <a:t> = [Pi[</a:t>
            </a:r>
            <a:r>
              <a:rPr lang="en-US" sz="1600" dirty="0" err="1" smtClean="0"/>
              <a:t>i</a:t>
            </a:r>
            <a:r>
              <a:rPr lang="en-US" sz="1600" dirty="0" smtClean="0"/>
              <a:t>] / </a:t>
            </a:r>
            <a:r>
              <a:rPr lang="en-US" sz="1600" dirty="0" err="1" smtClean="0"/>
              <a:t>max_Pi</a:t>
            </a:r>
            <a:r>
              <a:rPr lang="en-US" sz="1600" dirty="0" smtClean="0"/>
              <a:t> for </a:t>
            </a:r>
            <a:r>
              <a:rPr lang="en-US" sz="1600" dirty="0" err="1" smtClean="0"/>
              <a:t>i</a:t>
            </a:r>
            <a:r>
              <a:rPr lang="en-US" sz="1600" dirty="0" smtClean="0"/>
              <a:t> in range(</a:t>
            </a:r>
            <a:r>
              <a:rPr lang="en-US" sz="1600" dirty="0" err="1" smtClean="0"/>
              <a:t>len</a:t>
            </a:r>
            <a:r>
              <a:rPr lang="en-US" sz="1600" dirty="0" smtClean="0"/>
              <a:t>(M))]</a:t>
            </a:r>
          </a:p>
          <a:p>
            <a:pPr marL="0" indent="0">
              <a:buNone/>
            </a:pPr>
            <a:r>
              <a:rPr lang="en-US" sz="1600" dirty="0" smtClean="0"/>
              <a:t>    </a:t>
            </a:r>
          </a:p>
          <a:p>
            <a:pPr marL="0" indent="0">
              <a:buNone/>
            </a:pPr>
            <a:r>
              <a:rPr lang="en-US" sz="1600" dirty="0" smtClean="0"/>
              <a:t>    for </a:t>
            </a:r>
            <a:r>
              <a:rPr lang="en-US" sz="1600" dirty="0" err="1" smtClean="0"/>
              <a:t>i</a:t>
            </a:r>
            <a:r>
              <a:rPr lang="en-US" sz="1600" dirty="0" smtClean="0"/>
              <a:t> in range(</a:t>
            </a:r>
            <a:r>
              <a:rPr lang="en-US" sz="1600" dirty="0" err="1" smtClean="0"/>
              <a:t>len</a:t>
            </a:r>
            <a:r>
              <a:rPr lang="en-US" sz="1600" dirty="0" smtClean="0"/>
              <a:t>(M)):</a:t>
            </a:r>
          </a:p>
          <a:p>
            <a:pPr marL="0" indent="0">
              <a:buNone/>
            </a:pPr>
            <a:r>
              <a:rPr lang="en-US" sz="1600" dirty="0" smtClean="0"/>
              <a:t>        if </a:t>
            </a:r>
            <a:r>
              <a:rPr lang="en-US" sz="1600" dirty="0" err="1" smtClean="0"/>
              <a:t>random.random</a:t>
            </a:r>
            <a:r>
              <a:rPr lang="en-US" sz="1600" dirty="0" smtClean="0"/>
              <a:t>() &lt; </a:t>
            </a:r>
            <a:r>
              <a:rPr lang="en-US" sz="1600" dirty="0" err="1" smtClean="0"/>
              <a:t>ri</a:t>
            </a:r>
            <a:r>
              <a:rPr lang="en-US" sz="1600" dirty="0" smtClean="0"/>
              <a:t>[</a:t>
            </a:r>
            <a:r>
              <a:rPr lang="en-US" sz="1600" dirty="0" err="1" smtClean="0"/>
              <a:t>i</a:t>
            </a:r>
            <a:r>
              <a:rPr lang="en-US" sz="1600" dirty="0" smtClean="0"/>
              <a:t>]:</a:t>
            </a:r>
          </a:p>
          <a:p>
            <a:pPr marL="0" indent="0">
              <a:buNone/>
            </a:pPr>
            <a:r>
              <a:rPr lang="en-US" sz="1600" dirty="0" smtClean="0"/>
              <a:t>            M[</a:t>
            </a:r>
            <a:r>
              <a:rPr lang="en-US" sz="1600" dirty="0" err="1" smtClean="0"/>
              <a:t>i</a:t>
            </a:r>
            <a:r>
              <a:rPr lang="en-US" sz="1600" dirty="0" smtClean="0"/>
              <a:t>] -= 1</a:t>
            </a:r>
          </a:p>
          <a:p>
            <a:pPr marL="0" indent="0">
              <a:buNone/>
            </a:pPr>
            <a:r>
              <a:rPr lang="en-US" sz="1600" dirty="0" smtClean="0"/>
              <a:t>            </a:t>
            </a:r>
            <a:r>
              <a:rPr lang="en-US" sz="1600" dirty="0" err="1" smtClean="0"/>
              <a:t>M_total</a:t>
            </a:r>
            <a:r>
              <a:rPr lang="en-US" sz="1600" dirty="0" smtClean="0"/>
              <a:t>-=1</a:t>
            </a:r>
          </a:p>
          <a:p>
            <a:pPr marL="0" indent="0">
              <a:buNone/>
            </a:pPr>
            <a:r>
              <a:rPr lang="en-US" sz="1600" dirty="0" smtClean="0"/>
              <a:t>    </a:t>
            </a:r>
          </a:p>
          <a:p>
            <a:pPr marL="0" indent="0">
              <a:buNone/>
            </a:pPr>
            <a:r>
              <a:rPr lang="en-US" sz="1600" dirty="0" smtClean="0"/>
              <a:t>    return M</a:t>
            </a:r>
          </a:p>
          <a:p>
            <a:pPr marL="0" indent="0">
              <a:buNone/>
            </a:pPr>
            <a:endParaRPr lang="en-US" sz="1600" dirty="0" smtClean="0"/>
          </a:p>
          <a:p>
            <a:pPr marL="0" indent="0">
              <a:buNone/>
            </a:pPr>
            <a:r>
              <a:rPr lang="en-US" sz="1600" dirty="0" smtClean="0"/>
              <a:t>x=[] </a:t>
            </a:r>
          </a:p>
          <a:p>
            <a:pPr marL="0" indent="0">
              <a:buNone/>
            </a:pPr>
            <a:r>
              <a:rPr lang="en-US" sz="1600" dirty="0" err="1" smtClean="0"/>
              <a:t>x.append</a:t>
            </a:r>
            <a:r>
              <a:rPr lang="en-US" sz="1600" dirty="0" smtClean="0"/>
              <a:t>((</a:t>
            </a:r>
            <a:r>
              <a:rPr lang="en-US" sz="1600" dirty="0" err="1" smtClean="0"/>
              <a:t>x_B,x_T,x_C</a:t>
            </a:r>
            <a:r>
              <a:rPr lang="en-US" sz="1600" dirty="0" smtClean="0"/>
              <a:t>)) </a:t>
            </a:r>
          </a:p>
          <a:p>
            <a:pPr marL="0" indent="0">
              <a:buNone/>
            </a:pPr>
            <a:r>
              <a:rPr lang="en-US" sz="1600" dirty="0" smtClean="0"/>
              <a:t># Run the simulation for m steps</a:t>
            </a:r>
          </a:p>
          <a:p>
            <a:pPr marL="0" indent="0">
              <a:buNone/>
            </a:pPr>
            <a:r>
              <a:rPr lang="en-US" sz="1600" dirty="0" smtClean="0"/>
              <a:t>for step in range(m):</a:t>
            </a:r>
          </a:p>
          <a:p>
            <a:pPr marL="0" indent="0">
              <a:buNone/>
            </a:pPr>
            <a:r>
              <a:rPr lang="en-US" sz="1600" dirty="0" smtClean="0"/>
              <a:t>    for _ in range(n):</a:t>
            </a:r>
          </a:p>
          <a:p>
            <a:pPr marL="0" indent="0">
              <a:buNone/>
            </a:pPr>
            <a:r>
              <a:rPr lang="en-US" sz="1600" dirty="0" smtClean="0"/>
              <a:t>        M_B, M_T, M_C = </a:t>
            </a:r>
            <a:r>
              <a:rPr lang="en-US" sz="1600" dirty="0" err="1" smtClean="0"/>
              <a:t>simulation_step</a:t>
            </a:r>
            <a:r>
              <a:rPr lang="en-US" sz="1600" dirty="0" smtClean="0"/>
              <a:t>([M_B, M_T, M_C],</a:t>
            </a:r>
            <a:r>
              <a:rPr lang="en-US" sz="1600" dirty="0" err="1" smtClean="0"/>
              <a:t>M_total</a:t>
            </a:r>
            <a:r>
              <a:rPr lang="en-US" sz="1600" dirty="0" smtClean="0"/>
              <a:t>)</a:t>
            </a:r>
          </a:p>
          <a:p>
            <a:pPr marL="0" indent="0">
              <a:buNone/>
            </a:pPr>
            <a:r>
              <a:rPr lang="en-US" sz="1600" dirty="0" smtClean="0"/>
              <a:t>    </a:t>
            </a:r>
            <a:r>
              <a:rPr lang="en-US" sz="1600" dirty="0" err="1" smtClean="0"/>
              <a:t>x.append</a:t>
            </a:r>
            <a:r>
              <a:rPr lang="en-US" sz="1600" dirty="0" smtClean="0"/>
              <a:t>((M_B/</a:t>
            </a:r>
            <a:r>
              <a:rPr lang="en-US" sz="1600" dirty="0" err="1" smtClean="0"/>
              <a:t>M_total</a:t>
            </a:r>
            <a:r>
              <a:rPr lang="en-US" sz="1600" dirty="0" smtClean="0"/>
              <a:t>, M_T/</a:t>
            </a:r>
            <a:r>
              <a:rPr lang="en-US" sz="1600" dirty="0" err="1" smtClean="0"/>
              <a:t>M_total</a:t>
            </a:r>
            <a:r>
              <a:rPr lang="en-US" sz="1600" dirty="0" smtClean="0"/>
              <a:t>, M_C/</a:t>
            </a:r>
            <a:r>
              <a:rPr lang="en-US" sz="1600" dirty="0" err="1" smtClean="0"/>
              <a:t>M_total</a:t>
            </a:r>
            <a:r>
              <a:rPr lang="en-US" sz="1600" dirty="0" smtClean="0"/>
              <a:t>))</a:t>
            </a:r>
            <a:endParaRPr lang="en-US" sz="1600" dirty="0"/>
          </a:p>
        </p:txBody>
      </p:sp>
    </p:spTree>
    <p:extLst>
      <p:ext uri="{BB962C8B-B14F-4D97-AF65-F5344CB8AC3E}">
        <p14:creationId xmlns:p14="http://schemas.microsoft.com/office/powerpoint/2010/main" val="4054917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a:bodyPr>
          <a:lstStyle/>
          <a:p>
            <a:pPr marL="0" indent="0">
              <a:buNone/>
            </a:pPr>
            <a:r>
              <a:rPr lang="en-US" sz="1600" dirty="0" smtClean="0"/>
              <a:t># Plotting the mole fractions over steps</a:t>
            </a:r>
          </a:p>
          <a:p>
            <a:pPr marL="0" indent="0">
              <a:buNone/>
            </a:pPr>
            <a:r>
              <a:rPr lang="en-US" sz="1600" dirty="0" err="1" smtClean="0"/>
              <a:t>mole_fractions_B</a:t>
            </a:r>
            <a:r>
              <a:rPr lang="en-US" sz="1600" dirty="0" smtClean="0"/>
              <a:t> = [z[0] for z in x]</a:t>
            </a:r>
          </a:p>
          <a:p>
            <a:pPr marL="0" indent="0">
              <a:buNone/>
            </a:pPr>
            <a:r>
              <a:rPr lang="en-US" sz="1600" dirty="0" err="1" smtClean="0"/>
              <a:t>mole_fractions_T</a:t>
            </a:r>
            <a:r>
              <a:rPr lang="en-US" sz="1600" dirty="0" smtClean="0"/>
              <a:t> = [z[1] for z in x]</a:t>
            </a:r>
          </a:p>
          <a:p>
            <a:pPr marL="0" indent="0">
              <a:buNone/>
            </a:pPr>
            <a:r>
              <a:rPr lang="en-US" sz="1600" dirty="0" err="1" smtClean="0"/>
              <a:t>mole_fractions_C</a:t>
            </a:r>
            <a:r>
              <a:rPr lang="en-US" sz="1600" dirty="0" smtClean="0"/>
              <a:t> = [z[2] for z in x]</a:t>
            </a:r>
          </a:p>
          <a:p>
            <a:pPr marL="0" indent="0">
              <a:buNone/>
            </a:pPr>
            <a:r>
              <a:rPr lang="en-US" sz="1600" dirty="0" smtClean="0"/>
              <a:t>steps = range(m+1)</a:t>
            </a:r>
          </a:p>
          <a:p>
            <a:pPr marL="0" indent="0">
              <a:buNone/>
            </a:pPr>
            <a:endParaRPr lang="en-US" sz="1600" dirty="0" smtClean="0"/>
          </a:p>
          <a:p>
            <a:pPr marL="0" indent="0">
              <a:buNone/>
            </a:pPr>
            <a:r>
              <a:rPr lang="en-US" sz="1600" dirty="0" err="1" smtClean="0"/>
              <a:t>plt.plot</a:t>
            </a:r>
            <a:r>
              <a:rPr lang="en-US" sz="1600" dirty="0" smtClean="0"/>
              <a:t>(steps, </a:t>
            </a:r>
            <a:r>
              <a:rPr lang="en-US" sz="1600" dirty="0" err="1" smtClean="0"/>
              <a:t>mole_fractions_B</a:t>
            </a:r>
            <a:r>
              <a:rPr lang="en-US" sz="1600" dirty="0" smtClean="0"/>
              <a:t>, label='Benzene')</a:t>
            </a:r>
          </a:p>
          <a:p>
            <a:pPr marL="0" indent="0">
              <a:buNone/>
            </a:pPr>
            <a:r>
              <a:rPr lang="en-US" sz="1600" dirty="0" err="1" smtClean="0"/>
              <a:t>plt.plot</a:t>
            </a:r>
            <a:r>
              <a:rPr lang="en-US" sz="1600" dirty="0" smtClean="0"/>
              <a:t>(steps, </a:t>
            </a:r>
            <a:r>
              <a:rPr lang="en-US" sz="1600" dirty="0" err="1" smtClean="0"/>
              <a:t>mole_fractions_T</a:t>
            </a:r>
            <a:r>
              <a:rPr lang="en-US" sz="1600" dirty="0" smtClean="0"/>
              <a:t>, label='Toluene')</a:t>
            </a:r>
          </a:p>
          <a:p>
            <a:pPr marL="0" indent="0">
              <a:buNone/>
            </a:pPr>
            <a:r>
              <a:rPr lang="en-US" sz="1600" dirty="0" err="1" smtClean="0"/>
              <a:t>plt.plot</a:t>
            </a:r>
            <a:r>
              <a:rPr lang="en-US" sz="1600" dirty="0" smtClean="0"/>
              <a:t>(steps, </a:t>
            </a:r>
            <a:r>
              <a:rPr lang="en-US" sz="1600" dirty="0" err="1" smtClean="0"/>
              <a:t>mole_fractions_C</a:t>
            </a:r>
            <a:r>
              <a:rPr lang="en-US" sz="1600" dirty="0" smtClean="0"/>
              <a:t>, label='</a:t>
            </a:r>
            <a:r>
              <a:rPr lang="en-US" sz="1600" dirty="0" err="1" smtClean="0"/>
              <a:t>Cumene</a:t>
            </a:r>
            <a:r>
              <a:rPr lang="en-US" sz="1600" dirty="0" smtClean="0"/>
              <a:t>')</a:t>
            </a:r>
          </a:p>
          <a:p>
            <a:pPr marL="0" indent="0">
              <a:buNone/>
            </a:pPr>
            <a:r>
              <a:rPr lang="en-US" sz="1600" dirty="0" err="1" smtClean="0"/>
              <a:t>plt.xlabel</a:t>
            </a:r>
            <a:r>
              <a:rPr lang="en-US" sz="1600" dirty="0" smtClean="0"/>
              <a:t>('Steps')</a:t>
            </a:r>
          </a:p>
          <a:p>
            <a:pPr marL="0" indent="0">
              <a:buNone/>
            </a:pPr>
            <a:r>
              <a:rPr lang="en-US" sz="1600" dirty="0" err="1" smtClean="0"/>
              <a:t>plt.ylabel</a:t>
            </a:r>
            <a:r>
              <a:rPr lang="en-US" sz="1600" dirty="0" smtClean="0"/>
              <a:t>('Mole Fraction')</a:t>
            </a:r>
          </a:p>
          <a:p>
            <a:pPr marL="0" indent="0">
              <a:buNone/>
            </a:pPr>
            <a:r>
              <a:rPr lang="en-US" sz="1600" dirty="0" err="1" smtClean="0"/>
              <a:t>plt.legend</a:t>
            </a:r>
            <a:r>
              <a:rPr lang="en-US" sz="1600" dirty="0" smtClean="0"/>
              <a:t>()</a:t>
            </a:r>
          </a:p>
          <a:p>
            <a:pPr marL="0" indent="0">
              <a:buNone/>
            </a:pPr>
            <a:r>
              <a:rPr lang="en-US" sz="1600" dirty="0" err="1" smtClean="0"/>
              <a:t>plt.show</a:t>
            </a:r>
            <a:r>
              <a:rPr lang="en-US" sz="1600" dirty="0" smtClean="0"/>
              <a:t>()</a:t>
            </a:r>
            <a:endParaRPr lang="en-US" sz="1600" dirty="0"/>
          </a:p>
        </p:txBody>
      </p:sp>
    </p:spTree>
    <p:extLst>
      <p:ext uri="{BB962C8B-B14F-4D97-AF65-F5344CB8AC3E}">
        <p14:creationId xmlns:p14="http://schemas.microsoft.com/office/powerpoint/2010/main" val="623413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a:bodyPr>
          <a:lstStyle/>
          <a:p>
            <a:pPr marL="0" indent="0">
              <a:buNone/>
            </a:pPr>
            <a:r>
              <a:rPr lang="en-US" sz="1600" dirty="0" smtClean="0"/>
              <a:t># Set up the ternary plot</a:t>
            </a:r>
          </a:p>
          <a:p>
            <a:pPr marL="0" indent="0">
              <a:buNone/>
            </a:pPr>
            <a:r>
              <a:rPr lang="en-US" sz="1600" dirty="0" smtClean="0"/>
              <a:t>scale = 1.0</a:t>
            </a:r>
          </a:p>
          <a:p>
            <a:pPr marL="0" indent="0">
              <a:buNone/>
            </a:pPr>
            <a:r>
              <a:rPr lang="en-US" sz="1600" dirty="0" smtClean="0"/>
              <a:t>figure, tax = </a:t>
            </a:r>
            <a:r>
              <a:rPr lang="en-US" sz="1600" dirty="0" err="1" smtClean="0"/>
              <a:t>ternary.figure</a:t>
            </a:r>
            <a:r>
              <a:rPr lang="en-US" sz="1600" dirty="0" smtClean="0"/>
              <a:t>(scale=scale)</a:t>
            </a:r>
          </a:p>
          <a:p>
            <a:pPr marL="0" indent="0">
              <a:buNone/>
            </a:pPr>
            <a:endParaRPr lang="en-US" sz="1600" dirty="0" smtClean="0"/>
          </a:p>
          <a:p>
            <a:pPr marL="0" indent="0">
              <a:buNone/>
            </a:pPr>
            <a:r>
              <a:rPr lang="en-US" sz="1600" dirty="0" smtClean="0"/>
              <a:t># Draw boundary and grid lines</a:t>
            </a:r>
          </a:p>
          <a:p>
            <a:pPr marL="0" indent="0">
              <a:buNone/>
            </a:pPr>
            <a:r>
              <a:rPr lang="en-US" sz="1600" dirty="0" err="1" smtClean="0"/>
              <a:t>tax.boundary</a:t>
            </a:r>
            <a:r>
              <a:rPr lang="en-US" sz="1600" dirty="0" smtClean="0"/>
              <a:t>(</a:t>
            </a:r>
            <a:r>
              <a:rPr lang="en-US" sz="1600" dirty="0" err="1" smtClean="0"/>
              <a:t>linewidth</a:t>
            </a:r>
            <a:r>
              <a:rPr lang="en-US" sz="1600" dirty="0" smtClean="0"/>
              <a:t>=2.0)</a:t>
            </a:r>
          </a:p>
          <a:p>
            <a:pPr marL="0" indent="0">
              <a:buNone/>
            </a:pPr>
            <a:r>
              <a:rPr lang="en-US" sz="1600" dirty="0" err="1" smtClean="0"/>
              <a:t>tax.gridlines</a:t>
            </a:r>
            <a:r>
              <a:rPr lang="en-US" sz="1600" dirty="0" smtClean="0"/>
              <a:t>(multiple=0.1, color="blue")</a:t>
            </a:r>
          </a:p>
          <a:p>
            <a:pPr marL="0" indent="0">
              <a:buNone/>
            </a:pPr>
            <a:endParaRPr lang="en-US" sz="1600" dirty="0" smtClean="0"/>
          </a:p>
          <a:p>
            <a:pPr marL="0" indent="0">
              <a:buNone/>
            </a:pPr>
            <a:r>
              <a:rPr lang="en-US" sz="1600" dirty="0" smtClean="0"/>
              <a:t># Set axis labels</a:t>
            </a:r>
          </a:p>
          <a:p>
            <a:pPr marL="0" indent="0">
              <a:buNone/>
            </a:pPr>
            <a:r>
              <a:rPr lang="en-US" sz="1600" dirty="0" err="1" smtClean="0"/>
              <a:t>fontsize</a:t>
            </a:r>
            <a:r>
              <a:rPr lang="en-US" sz="1600" dirty="0" smtClean="0"/>
              <a:t> = 15</a:t>
            </a:r>
          </a:p>
          <a:p>
            <a:pPr marL="0" indent="0">
              <a:buNone/>
            </a:pPr>
            <a:r>
              <a:rPr lang="en-US" sz="1600" dirty="0" err="1" smtClean="0"/>
              <a:t>tax.left_axis_label</a:t>
            </a:r>
            <a:r>
              <a:rPr lang="en-US" sz="1600" dirty="0" smtClean="0"/>
              <a:t>("Benzene", </a:t>
            </a:r>
            <a:r>
              <a:rPr lang="en-US" sz="1600" dirty="0" err="1" smtClean="0"/>
              <a:t>fontsize</a:t>
            </a:r>
            <a:r>
              <a:rPr lang="en-US" sz="1600" dirty="0" smtClean="0"/>
              <a:t>=</a:t>
            </a:r>
            <a:r>
              <a:rPr lang="en-US" sz="1600" dirty="0" err="1" smtClean="0"/>
              <a:t>fontsize,offset</a:t>
            </a:r>
            <a:r>
              <a:rPr lang="en-US" sz="1600" dirty="0" smtClean="0"/>
              <a:t>=0.12)</a:t>
            </a:r>
          </a:p>
          <a:p>
            <a:pPr marL="0" indent="0">
              <a:buNone/>
            </a:pPr>
            <a:r>
              <a:rPr lang="en-US" sz="1600" dirty="0" err="1" smtClean="0"/>
              <a:t>tax.right_axis_label</a:t>
            </a:r>
            <a:r>
              <a:rPr lang="en-US" sz="1600" dirty="0" smtClean="0"/>
              <a:t>("</a:t>
            </a:r>
            <a:r>
              <a:rPr lang="en-US" sz="1600" dirty="0" err="1" smtClean="0"/>
              <a:t>Cumene</a:t>
            </a:r>
            <a:r>
              <a:rPr lang="en-US" sz="1600" dirty="0" smtClean="0"/>
              <a:t>", </a:t>
            </a:r>
            <a:r>
              <a:rPr lang="en-US" sz="1600" dirty="0" err="1" smtClean="0"/>
              <a:t>fontsize</a:t>
            </a:r>
            <a:r>
              <a:rPr lang="en-US" sz="1600" dirty="0" smtClean="0"/>
              <a:t>=</a:t>
            </a:r>
            <a:r>
              <a:rPr lang="en-US" sz="1600" dirty="0" err="1" smtClean="0"/>
              <a:t>fontsize,offset</a:t>
            </a:r>
            <a:r>
              <a:rPr lang="en-US" sz="1600" dirty="0" smtClean="0"/>
              <a:t>=0.12)</a:t>
            </a:r>
          </a:p>
          <a:p>
            <a:pPr marL="0" indent="0">
              <a:buNone/>
            </a:pPr>
            <a:r>
              <a:rPr lang="en-US" sz="1600" dirty="0" err="1" smtClean="0"/>
              <a:t>tax.bottom_axis_label</a:t>
            </a:r>
            <a:r>
              <a:rPr lang="en-US" sz="1600" dirty="0" smtClean="0"/>
              <a:t>("Toluene", </a:t>
            </a:r>
            <a:r>
              <a:rPr lang="en-US" sz="1600" dirty="0" err="1" smtClean="0"/>
              <a:t>fontsize</a:t>
            </a:r>
            <a:r>
              <a:rPr lang="en-US" sz="1600" dirty="0" smtClean="0"/>
              <a:t>=</a:t>
            </a:r>
            <a:r>
              <a:rPr lang="en-US" sz="1600" dirty="0" err="1" smtClean="0"/>
              <a:t>fontsize,offset</a:t>
            </a:r>
            <a:r>
              <a:rPr lang="en-US" sz="1600" dirty="0" smtClean="0"/>
              <a:t>=0.12)</a:t>
            </a:r>
          </a:p>
          <a:p>
            <a:pPr marL="0" indent="0">
              <a:buNone/>
            </a:pPr>
            <a:endParaRPr lang="en-US" sz="1600" dirty="0" smtClean="0"/>
          </a:p>
          <a:p>
            <a:pPr marL="0" indent="0">
              <a:buNone/>
            </a:pPr>
            <a:r>
              <a:rPr lang="en-US" sz="1600" dirty="0" smtClean="0"/>
              <a:t># Plot data points</a:t>
            </a:r>
          </a:p>
          <a:p>
            <a:pPr marL="0" indent="0">
              <a:buNone/>
            </a:pPr>
            <a:r>
              <a:rPr lang="en-US" sz="1600" dirty="0" err="1" smtClean="0"/>
              <a:t>tax.scatter</a:t>
            </a:r>
            <a:r>
              <a:rPr lang="en-US" sz="1600" dirty="0" smtClean="0"/>
              <a:t>(x, marker='o', </a:t>
            </a:r>
            <a:r>
              <a:rPr lang="en-US" sz="1600" dirty="0" err="1" smtClean="0"/>
              <a:t>facecolor</a:t>
            </a:r>
            <a:r>
              <a:rPr lang="en-US" sz="1600" dirty="0" smtClean="0"/>
              <a:t>='None',</a:t>
            </a:r>
            <a:r>
              <a:rPr lang="en-US" sz="1600" dirty="0" err="1" smtClean="0"/>
              <a:t>edgecolor</a:t>
            </a:r>
            <a:r>
              <a:rPr lang="en-US" sz="1600" dirty="0" smtClean="0"/>
              <a:t>='</a:t>
            </a:r>
            <a:r>
              <a:rPr lang="en-US" sz="1600" dirty="0" err="1" smtClean="0"/>
              <a:t>red',label</a:t>
            </a:r>
            <a:r>
              <a:rPr lang="en-US" sz="1600" dirty="0" smtClean="0"/>
              <a:t>='Composition </a:t>
            </a:r>
            <a:r>
              <a:rPr lang="en-US" sz="1600" dirty="0" err="1" smtClean="0"/>
              <a:t>Path',s</a:t>
            </a:r>
            <a:r>
              <a:rPr lang="en-US" sz="1600" dirty="0" smtClean="0"/>
              <a:t>=5)</a:t>
            </a:r>
          </a:p>
          <a:p>
            <a:pPr marL="0" indent="0">
              <a:buNone/>
            </a:pPr>
            <a:endParaRPr lang="en-US" sz="1600" dirty="0" smtClean="0"/>
          </a:p>
          <a:p>
            <a:pPr marL="0" indent="0">
              <a:buNone/>
            </a:pPr>
            <a:r>
              <a:rPr lang="en-US" sz="1600" dirty="0" smtClean="0"/>
              <a:t># Add a title</a:t>
            </a:r>
          </a:p>
          <a:p>
            <a:pPr marL="0" indent="0">
              <a:buNone/>
            </a:pPr>
            <a:r>
              <a:rPr lang="en-US" sz="1600" dirty="0" err="1" smtClean="0"/>
              <a:t>tax.set_title</a:t>
            </a:r>
            <a:r>
              <a:rPr lang="en-US" sz="1600" dirty="0" smtClean="0"/>
              <a:t>("Ternary Diagram", </a:t>
            </a:r>
            <a:r>
              <a:rPr lang="en-US" sz="1600" dirty="0" err="1" smtClean="0"/>
              <a:t>fontsize</a:t>
            </a:r>
            <a:r>
              <a:rPr lang="en-US" sz="1600" dirty="0" smtClean="0"/>
              <a:t>=20)</a:t>
            </a:r>
            <a:endParaRPr lang="en-US" sz="1600" dirty="0"/>
          </a:p>
        </p:txBody>
      </p:sp>
    </p:spTree>
    <p:extLst>
      <p:ext uri="{BB962C8B-B14F-4D97-AF65-F5344CB8AC3E}">
        <p14:creationId xmlns:p14="http://schemas.microsoft.com/office/powerpoint/2010/main" val="2828594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a:bodyPr>
          <a:lstStyle/>
          <a:p>
            <a:pPr marL="0" indent="0">
              <a:buNone/>
            </a:pPr>
            <a:r>
              <a:rPr lang="en-US" sz="1600" dirty="0" smtClean="0"/>
              <a:t># Set ticks</a:t>
            </a:r>
          </a:p>
          <a:p>
            <a:pPr marL="0" indent="0">
              <a:buNone/>
            </a:pPr>
            <a:r>
              <a:rPr lang="en-US" sz="1600" dirty="0" smtClean="0"/>
              <a:t>ticks = ticks = [</a:t>
            </a:r>
            <a:r>
              <a:rPr lang="en-US" sz="1600" dirty="0" err="1" smtClean="0"/>
              <a:t>str</a:t>
            </a:r>
            <a:r>
              <a:rPr lang="en-US" sz="1600" dirty="0" smtClean="0"/>
              <a:t>(</a:t>
            </a:r>
            <a:r>
              <a:rPr lang="en-US" sz="1600" dirty="0" err="1" smtClean="0"/>
              <a:t>i</a:t>
            </a:r>
            <a:r>
              <a:rPr lang="en-US" sz="1600" dirty="0" smtClean="0"/>
              <a:t>/10.0) for </a:t>
            </a:r>
            <a:r>
              <a:rPr lang="en-US" sz="1600" dirty="0" err="1" smtClean="0"/>
              <a:t>i</a:t>
            </a:r>
            <a:r>
              <a:rPr lang="en-US" sz="1600" dirty="0" smtClean="0"/>
              <a:t> in range(11)]</a:t>
            </a:r>
          </a:p>
          <a:p>
            <a:pPr marL="0" indent="0">
              <a:buNone/>
            </a:pPr>
            <a:r>
              <a:rPr lang="en-US" sz="1600" dirty="0" err="1" smtClean="0"/>
              <a:t>tax.ticks</a:t>
            </a:r>
            <a:r>
              <a:rPr lang="en-US" sz="1600" dirty="0" smtClean="0"/>
              <a:t>(axis='l', ticks=</a:t>
            </a:r>
            <a:r>
              <a:rPr lang="en-US" sz="1600" dirty="0" err="1" smtClean="0"/>
              <a:t>ticks,offset</a:t>
            </a:r>
            <a:r>
              <a:rPr lang="en-US" sz="1600" dirty="0" smtClean="0"/>
              <a:t>=0.02)</a:t>
            </a:r>
          </a:p>
          <a:p>
            <a:pPr marL="0" indent="0">
              <a:buNone/>
            </a:pPr>
            <a:r>
              <a:rPr lang="en-US" sz="1600" dirty="0" err="1" smtClean="0"/>
              <a:t>tax.ticks</a:t>
            </a:r>
            <a:r>
              <a:rPr lang="en-US" sz="1600" dirty="0" smtClean="0"/>
              <a:t>(axis='r', ticks=</a:t>
            </a:r>
            <a:r>
              <a:rPr lang="en-US" sz="1600" dirty="0" err="1" smtClean="0"/>
              <a:t>ticks,offset</a:t>
            </a:r>
            <a:r>
              <a:rPr lang="en-US" sz="1600" dirty="0" smtClean="0"/>
              <a:t>=0.02)</a:t>
            </a:r>
          </a:p>
          <a:p>
            <a:pPr marL="0" indent="0">
              <a:buNone/>
            </a:pPr>
            <a:r>
              <a:rPr lang="en-US" sz="1600" dirty="0" err="1" smtClean="0"/>
              <a:t>tax.ticks</a:t>
            </a:r>
            <a:r>
              <a:rPr lang="en-US" sz="1600" dirty="0" smtClean="0"/>
              <a:t>(axis='b', ticks=</a:t>
            </a:r>
            <a:r>
              <a:rPr lang="en-US" sz="1600" dirty="0" err="1" smtClean="0"/>
              <a:t>ticks,offset</a:t>
            </a:r>
            <a:r>
              <a:rPr lang="en-US" sz="1600" dirty="0" smtClean="0"/>
              <a:t>=0.02)</a:t>
            </a:r>
          </a:p>
          <a:p>
            <a:pPr marL="0" indent="0">
              <a:buNone/>
            </a:pPr>
            <a:endParaRPr lang="en-US" sz="1600" dirty="0" smtClean="0"/>
          </a:p>
          <a:p>
            <a:pPr marL="0" indent="0">
              <a:buNone/>
            </a:pPr>
            <a:r>
              <a:rPr lang="en-US" sz="1600" dirty="0" err="1" smtClean="0"/>
              <a:t>tax.clear_matplotlib_ticks</a:t>
            </a:r>
            <a:r>
              <a:rPr lang="en-US" sz="1600" dirty="0" smtClean="0"/>
              <a:t>()</a:t>
            </a:r>
          </a:p>
          <a:p>
            <a:pPr marL="0" indent="0">
              <a:buNone/>
            </a:pPr>
            <a:r>
              <a:rPr lang="en-US" sz="1600" dirty="0" err="1" smtClean="0"/>
              <a:t>tax.get_axes</a:t>
            </a:r>
            <a:r>
              <a:rPr lang="en-US" sz="1600" dirty="0" smtClean="0"/>
              <a:t>().axis('off')</a:t>
            </a:r>
          </a:p>
          <a:p>
            <a:pPr marL="0" indent="0">
              <a:buNone/>
            </a:pPr>
            <a:endParaRPr lang="en-US" sz="1600" dirty="0" smtClean="0"/>
          </a:p>
          <a:p>
            <a:pPr marL="0" indent="0">
              <a:buNone/>
            </a:pPr>
            <a:r>
              <a:rPr lang="en-US" sz="1600" dirty="0" smtClean="0"/>
              <a:t># Show legend</a:t>
            </a:r>
          </a:p>
          <a:p>
            <a:pPr marL="0" indent="0">
              <a:buNone/>
            </a:pPr>
            <a:r>
              <a:rPr lang="en-US" sz="1600" dirty="0" err="1" smtClean="0"/>
              <a:t>tax.legend</a:t>
            </a:r>
            <a:r>
              <a:rPr lang="en-US" sz="1600" dirty="0" smtClean="0"/>
              <a:t>()</a:t>
            </a:r>
          </a:p>
          <a:p>
            <a:pPr marL="0" indent="0">
              <a:buNone/>
            </a:pPr>
            <a:endParaRPr lang="en-US" sz="1600" dirty="0" smtClean="0"/>
          </a:p>
          <a:p>
            <a:pPr marL="0" indent="0">
              <a:buNone/>
            </a:pPr>
            <a:r>
              <a:rPr lang="en-US" sz="1600" dirty="0" smtClean="0"/>
              <a:t># Show the plot</a:t>
            </a:r>
          </a:p>
          <a:p>
            <a:pPr marL="0" indent="0">
              <a:buNone/>
            </a:pPr>
            <a:r>
              <a:rPr lang="en-US" sz="1600" dirty="0" err="1" smtClean="0"/>
              <a:t>tax.show</a:t>
            </a:r>
            <a:r>
              <a:rPr lang="en-US" sz="1600" dirty="0" smtClean="0"/>
              <a:t>()</a:t>
            </a:r>
            <a:endParaRPr lang="en-US" sz="1600" dirty="0"/>
          </a:p>
        </p:txBody>
      </p:sp>
    </p:spTree>
    <p:extLst>
      <p:ext uri="{BB962C8B-B14F-4D97-AF65-F5344CB8AC3E}">
        <p14:creationId xmlns:p14="http://schemas.microsoft.com/office/powerpoint/2010/main" val="1607837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Introduction</a:t>
            </a:r>
            <a:endParaRPr lang="en-US" dirty="0">
              <a:latin typeface="+mn-lt"/>
            </a:endParaRPr>
          </a:p>
        </p:txBody>
      </p:sp>
      <p:sp>
        <p:nvSpPr>
          <p:cNvPr id="3" name="Content Placeholder 2"/>
          <p:cNvSpPr>
            <a:spLocks noGrp="1"/>
          </p:cNvSpPr>
          <p:nvPr>
            <p:ph idx="1"/>
          </p:nvPr>
        </p:nvSpPr>
        <p:spPr>
          <a:xfrm>
            <a:off x="838200" y="1489166"/>
            <a:ext cx="10515600" cy="4687797"/>
          </a:xfrm>
        </p:spPr>
        <p:txBody>
          <a:bodyPr>
            <a:normAutofit/>
          </a:bodyPr>
          <a:lstStyle/>
          <a:p>
            <a:pPr marL="0" indent="0">
              <a:buNone/>
            </a:pPr>
            <a:r>
              <a:rPr lang="en-US" sz="3600" dirty="0" smtClean="0"/>
              <a:t>The project aims at providing the knowledge of Data Structure and Algorithms(DSA) and introduces to the Monte Carlo Simulations.</a:t>
            </a:r>
          </a:p>
          <a:p>
            <a:pPr marL="0" indent="0">
              <a:buNone/>
            </a:pPr>
            <a:r>
              <a:rPr lang="en-US" sz="3600" dirty="0" smtClean="0"/>
              <a:t>We will utilize the </a:t>
            </a:r>
            <a:r>
              <a:rPr lang="en-US" sz="3600" dirty="0" err="1" smtClean="0"/>
              <a:t>Djisktra’s</a:t>
            </a:r>
            <a:r>
              <a:rPr lang="en-US" sz="3600" dirty="0" smtClean="0"/>
              <a:t> algorithm to find the shortest reaction pathway in the plasma reaction among all the possible reaction paths.</a:t>
            </a:r>
          </a:p>
          <a:p>
            <a:pPr marL="0" indent="0">
              <a:buNone/>
            </a:pPr>
            <a:r>
              <a:rPr lang="en-US" sz="3600" dirty="0" smtClean="0"/>
              <a:t>After </a:t>
            </a:r>
            <a:r>
              <a:rPr lang="en-US" sz="3600" dirty="0" err="1" smtClean="0"/>
              <a:t>that,we</a:t>
            </a:r>
            <a:r>
              <a:rPr lang="en-US" sz="3600" dirty="0" smtClean="0"/>
              <a:t> will utilize the Monte Carlo Simulations to simulate the multicomponent batch distillation</a:t>
            </a:r>
            <a:endParaRPr lang="en-US" sz="3600" dirty="0"/>
          </a:p>
        </p:txBody>
      </p:sp>
    </p:spTree>
    <p:extLst>
      <p:ext uri="{BB962C8B-B14F-4D97-AF65-F5344CB8AC3E}">
        <p14:creationId xmlns:p14="http://schemas.microsoft.com/office/powerpoint/2010/main" val="2136830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Data Structures</a:t>
            </a:r>
            <a:endParaRPr lang="en-US" dirty="0">
              <a:latin typeface="+mn-lt"/>
            </a:endParaRPr>
          </a:p>
        </p:txBody>
      </p:sp>
      <p:sp>
        <p:nvSpPr>
          <p:cNvPr id="3" name="Content Placeholder 2"/>
          <p:cNvSpPr>
            <a:spLocks noGrp="1"/>
          </p:cNvSpPr>
          <p:nvPr>
            <p:ph idx="1"/>
          </p:nvPr>
        </p:nvSpPr>
        <p:spPr>
          <a:xfrm>
            <a:off x="838200" y="1825624"/>
            <a:ext cx="10515600" cy="4823369"/>
          </a:xfrm>
        </p:spPr>
        <p:txBody>
          <a:bodyPr>
            <a:normAutofit lnSpcReduction="10000"/>
          </a:bodyPr>
          <a:lstStyle/>
          <a:p>
            <a:pPr marL="0" indent="0">
              <a:buNone/>
            </a:pPr>
            <a:r>
              <a:rPr lang="en-US" sz="3600" b="1" dirty="0" smtClean="0"/>
              <a:t>Vectors</a:t>
            </a:r>
          </a:p>
          <a:p>
            <a:r>
              <a:rPr lang="en-US" sz="2400" dirty="0" smtClean="0"/>
              <a:t>A </a:t>
            </a:r>
            <a:r>
              <a:rPr lang="en-US" sz="2400" b="1" dirty="0"/>
              <a:t>vector</a:t>
            </a:r>
            <a:r>
              <a:rPr lang="en-US" sz="2400" dirty="0"/>
              <a:t> is a dynamic array provided by the C++ Standard Template Library (STL).</a:t>
            </a:r>
          </a:p>
          <a:p>
            <a:r>
              <a:rPr lang="en-US" sz="2400" dirty="0" smtClean="0"/>
              <a:t>Vectors </a:t>
            </a:r>
            <a:r>
              <a:rPr lang="en-US" sz="2400" dirty="0"/>
              <a:t>can grow and shrink in size automatically </a:t>
            </a:r>
            <a:r>
              <a:rPr lang="en-US" sz="2400" dirty="0" smtClean="0"/>
              <a:t>  when </a:t>
            </a:r>
            <a:r>
              <a:rPr lang="en-US" sz="2400" dirty="0"/>
              <a:t>elements are added or removed.</a:t>
            </a:r>
          </a:p>
          <a:p>
            <a:r>
              <a:rPr lang="en-US" sz="2400" dirty="0"/>
              <a:t>They provide random access to elements.</a:t>
            </a:r>
          </a:p>
          <a:p>
            <a:pPr marL="0" indent="0">
              <a:buNone/>
            </a:pPr>
            <a:r>
              <a:rPr lang="en-US" sz="3600" b="1" dirty="0" smtClean="0"/>
              <a:t>Stacks</a:t>
            </a:r>
          </a:p>
          <a:p>
            <a:r>
              <a:rPr lang="en-US" sz="2400" dirty="0"/>
              <a:t>A </a:t>
            </a:r>
            <a:r>
              <a:rPr lang="en-US" sz="2400" b="1" dirty="0"/>
              <a:t>stack</a:t>
            </a:r>
            <a:r>
              <a:rPr lang="en-US" sz="2400" dirty="0"/>
              <a:t> is a linear data structure that follows the </a:t>
            </a:r>
            <a:r>
              <a:rPr lang="en-US" sz="2400" b="1" dirty="0"/>
              <a:t>Last In, First Out (LIFO)</a:t>
            </a:r>
            <a:r>
              <a:rPr lang="en-US" sz="2400" dirty="0"/>
              <a:t> principle.</a:t>
            </a:r>
          </a:p>
          <a:p>
            <a:r>
              <a:rPr lang="en-US" sz="2400" dirty="0"/>
              <a:t>Elements are added and removed from the same end, known as the </a:t>
            </a:r>
            <a:r>
              <a:rPr lang="en-US" sz="2400" b="1" dirty="0"/>
              <a:t>top</a:t>
            </a:r>
            <a:r>
              <a:rPr lang="en-US" sz="2400" dirty="0"/>
              <a:t> of the stack.</a:t>
            </a:r>
          </a:p>
          <a:p>
            <a:r>
              <a:rPr lang="en-US" sz="2400" dirty="0" smtClean="0"/>
              <a:t>The basic operations are top(),push(),pop(),empty() and size().</a:t>
            </a:r>
          </a:p>
        </p:txBody>
      </p:sp>
    </p:spTree>
    <p:extLst>
      <p:ext uri="{BB962C8B-B14F-4D97-AF65-F5344CB8AC3E}">
        <p14:creationId xmlns:p14="http://schemas.microsoft.com/office/powerpoint/2010/main" val="3647401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890" y="0"/>
            <a:ext cx="10959739" cy="6858000"/>
          </a:xfrm>
        </p:spPr>
        <p:txBody>
          <a:bodyPr>
            <a:normAutofit/>
          </a:bodyPr>
          <a:lstStyle/>
          <a:p>
            <a:pPr marL="0" indent="0">
              <a:buNone/>
            </a:pPr>
            <a:r>
              <a:rPr lang="en-US" sz="3600" dirty="0" smtClean="0"/>
              <a:t>Queues</a:t>
            </a:r>
          </a:p>
          <a:p>
            <a:pPr marL="0" lvl="0" indent="0" eaLnBrk="0" fontAlgn="base" hangingPunct="0">
              <a:lnSpc>
                <a:spcPct val="100000"/>
              </a:lnSpc>
              <a:spcBef>
                <a:spcPct val="0"/>
              </a:spcBef>
              <a:spcAft>
                <a:spcPct val="0"/>
              </a:spcAft>
              <a:buFontTx/>
              <a:buChar char="•"/>
            </a:pPr>
            <a:r>
              <a:rPr kumimoji="0" lang="en-US" sz="2400" b="0" i="0" u="none" strike="noStrike" cap="none" normalizeH="0" baseline="0" dirty="0" smtClean="0">
                <a:ln>
                  <a:noFill/>
                </a:ln>
                <a:solidFill>
                  <a:srgbClr val="0D0D0D"/>
                </a:solidFill>
                <a:effectLst/>
              </a:rPr>
              <a:t>A </a:t>
            </a:r>
            <a:r>
              <a:rPr kumimoji="0" lang="en-US" sz="2400" b="1" i="0" u="none" strike="noStrike" cap="none" normalizeH="0" baseline="0" dirty="0" smtClean="0">
                <a:ln>
                  <a:noFill/>
                </a:ln>
                <a:solidFill>
                  <a:srgbClr val="0D0D0D"/>
                </a:solidFill>
                <a:effectLst/>
              </a:rPr>
              <a:t>queue</a:t>
            </a:r>
            <a:r>
              <a:rPr kumimoji="0" lang="en-US" sz="2400" b="0" i="0" u="none" strike="noStrike" cap="none" normalizeH="0" baseline="0" dirty="0" smtClean="0">
                <a:ln>
                  <a:noFill/>
                </a:ln>
                <a:solidFill>
                  <a:srgbClr val="0D0D0D"/>
                </a:solidFill>
                <a:effectLst/>
              </a:rPr>
              <a:t> is a linear data structure that follows the </a:t>
            </a:r>
            <a:r>
              <a:rPr kumimoji="0" lang="en-US" sz="2400" b="1" i="0" u="none" strike="noStrike" cap="none" normalizeH="0" baseline="0" dirty="0" smtClean="0">
                <a:ln>
                  <a:noFill/>
                </a:ln>
                <a:solidFill>
                  <a:srgbClr val="0D0D0D"/>
                </a:solidFill>
                <a:effectLst/>
              </a:rPr>
              <a:t>First In, First Out (FIFO)</a:t>
            </a:r>
            <a:r>
              <a:rPr kumimoji="0" lang="en-US" sz="2400" b="0" i="0" u="none" strike="noStrike" cap="none" normalizeH="0" baseline="0" dirty="0" smtClean="0">
                <a:ln>
                  <a:noFill/>
                </a:ln>
                <a:solidFill>
                  <a:srgbClr val="0D0D0D"/>
                </a:solidFill>
                <a:effectLst/>
              </a:rPr>
              <a:t> principle.</a:t>
            </a:r>
          </a:p>
          <a:p>
            <a:pPr marL="0" lvl="0" indent="0" eaLnBrk="0" fontAlgn="base" hangingPunct="0">
              <a:lnSpc>
                <a:spcPct val="100000"/>
              </a:lnSpc>
              <a:spcBef>
                <a:spcPct val="0"/>
              </a:spcBef>
              <a:spcAft>
                <a:spcPct val="0"/>
              </a:spcAft>
              <a:buFontTx/>
              <a:buChar char="•"/>
            </a:pPr>
            <a:r>
              <a:rPr kumimoji="0" lang="en-US" sz="2400" b="0" i="0" u="none" strike="noStrike" cap="none" normalizeH="0" baseline="0" dirty="0" smtClean="0">
                <a:ln>
                  <a:noFill/>
                </a:ln>
                <a:solidFill>
                  <a:srgbClr val="0D0D0D"/>
                </a:solidFill>
                <a:effectLst/>
              </a:rPr>
              <a:t>Elements are added at the </a:t>
            </a:r>
            <a:r>
              <a:rPr kumimoji="0" lang="en-US" sz="2400" b="1" i="0" u="none" strike="noStrike" cap="none" normalizeH="0" baseline="0" dirty="0" smtClean="0">
                <a:ln>
                  <a:noFill/>
                </a:ln>
                <a:solidFill>
                  <a:srgbClr val="0D0D0D"/>
                </a:solidFill>
                <a:effectLst/>
              </a:rPr>
              <a:t>back</a:t>
            </a:r>
            <a:r>
              <a:rPr kumimoji="0" lang="en-US" sz="2400" b="0" i="0" u="none" strike="noStrike" cap="none" normalizeH="0" baseline="0" dirty="0" smtClean="0">
                <a:ln>
                  <a:noFill/>
                </a:ln>
                <a:solidFill>
                  <a:srgbClr val="0D0D0D"/>
                </a:solidFill>
                <a:effectLst/>
              </a:rPr>
              <a:t> (or rear) and removed from the </a:t>
            </a:r>
            <a:r>
              <a:rPr kumimoji="0" lang="en-US" sz="2400" b="1" i="0" u="none" strike="noStrike" cap="none" normalizeH="0" baseline="0" dirty="0" smtClean="0">
                <a:ln>
                  <a:noFill/>
                </a:ln>
                <a:solidFill>
                  <a:srgbClr val="0D0D0D"/>
                </a:solidFill>
                <a:effectLst/>
              </a:rPr>
              <a:t>front</a:t>
            </a:r>
            <a:r>
              <a:rPr kumimoji="0" lang="en-US" sz="2400" b="0" i="0" u="none" strike="noStrike" cap="none" normalizeH="0" baseline="0" dirty="0" smtClean="0">
                <a:ln>
                  <a:noFill/>
                </a:ln>
                <a:solidFill>
                  <a:srgbClr val="0D0D0D"/>
                </a:solidFill>
                <a:effectLst/>
              </a:rPr>
              <a:t> of the queue.</a:t>
            </a:r>
            <a:endParaRPr lang="en-US" sz="2400" dirty="0" smtClean="0"/>
          </a:p>
          <a:p>
            <a:pPr marL="0" lvl="0" indent="0" eaLnBrk="0" fontAlgn="base" hangingPunct="0">
              <a:lnSpc>
                <a:spcPct val="100000"/>
              </a:lnSpc>
              <a:spcBef>
                <a:spcPct val="0"/>
              </a:spcBef>
              <a:spcAft>
                <a:spcPct val="0"/>
              </a:spcAft>
              <a:buFontTx/>
              <a:buChar char="•"/>
            </a:pPr>
            <a:r>
              <a:rPr lang="en-US" sz="2400" dirty="0" smtClean="0"/>
              <a:t>The basic operations are similar to stack but except top(),we have front() and back()</a:t>
            </a:r>
          </a:p>
          <a:p>
            <a:pPr marL="0" lvl="0" indent="0" eaLnBrk="0" fontAlgn="base" hangingPunct="0">
              <a:lnSpc>
                <a:spcPct val="100000"/>
              </a:lnSpc>
              <a:spcBef>
                <a:spcPct val="0"/>
              </a:spcBef>
              <a:spcAft>
                <a:spcPct val="0"/>
              </a:spcAft>
              <a:buNone/>
            </a:pPr>
            <a:endParaRPr lang="en-US" sz="3600" dirty="0"/>
          </a:p>
          <a:p>
            <a:pPr marL="0" lvl="0" indent="0" eaLnBrk="0" fontAlgn="base" hangingPunct="0">
              <a:lnSpc>
                <a:spcPct val="100000"/>
              </a:lnSpc>
              <a:spcBef>
                <a:spcPct val="0"/>
              </a:spcBef>
              <a:spcAft>
                <a:spcPct val="0"/>
              </a:spcAft>
              <a:buNone/>
            </a:pPr>
            <a:r>
              <a:rPr lang="en-US" sz="3600" dirty="0" smtClean="0"/>
              <a:t>Linked List</a:t>
            </a:r>
          </a:p>
          <a:p>
            <a:r>
              <a:rPr lang="en-US" dirty="0"/>
              <a:t>A </a:t>
            </a:r>
            <a:r>
              <a:rPr lang="en-US" b="1" dirty="0"/>
              <a:t>linked list</a:t>
            </a:r>
            <a:r>
              <a:rPr lang="en-US" dirty="0"/>
              <a:t> is a linear data structure consisting of nodes.</a:t>
            </a:r>
          </a:p>
          <a:p>
            <a:r>
              <a:rPr lang="en-US" dirty="0"/>
              <a:t>Each </a:t>
            </a:r>
            <a:r>
              <a:rPr lang="en-US" b="1" dirty="0"/>
              <a:t>node</a:t>
            </a:r>
            <a:r>
              <a:rPr lang="en-US" dirty="0"/>
              <a:t> contains two parts:</a:t>
            </a:r>
          </a:p>
          <a:p>
            <a:pPr lvl="1"/>
            <a:r>
              <a:rPr lang="en-US" b="1" dirty="0"/>
              <a:t>Data</a:t>
            </a:r>
            <a:r>
              <a:rPr lang="en-US" dirty="0"/>
              <a:t>: Stores the value.</a:t>
            </a:r>
          </a:p>
          <a:p>
            <a:pPr lvl="1"/>
            <a:r>
              <a:rPr lang="en-US" b="1" dirty="0"/>
              <a:t>Pointer</a:t>
            </a:r>
            <a:r>
              <a:rPr lang="en-US" dirty="0"/>
              <a:t>: Points to the next node in the sequence.</a:t>
            </a:r>
          </a:p>
          <a:p>
            <a:pPr marL="0" indent="0">
              <a:buNone/>
            </a:pPr>
            <a:r>
              <a:rPr lang="en-US" sz="2400" b="1" dirty="0" smtClean="0"/>
              <a:t>   Types </a:t>
            </a:r>
            <a:r>
              <a:rPr lang="en-US" sz="2400" b="1" dirty="0"/>
              <a:t>of Linked Lists</a:t>
            </a:r>
            <a:endParaRPr lang="en-US" sz="2400" dirty="0"/>
          </a:p>
          <a:p>
            <a:r>
              <a:rPr lang="en-US" sz="2400" b="1" dirty="0"/>
              <a:t>Singly Linked List</a:t>
            </a:r>
            <a:r>
              <a:rPr lang="en-US" sz="2400" dirty="0"/>
              <a:t>: Each node points to the next node.</a:t>
            </a:r>
          </a:p>
          <a:p>
            <a:r>
              <a:rPr lang="en-US" sz="2400" b="1" dirty="0"/>
              <a:t>Doubly Linked List</a:t>
            </a:r>
            <a:r>
              <a:rPr lang="en-US" sz="2400" dirty="0"/>
              <a:t>: Each node points to both the next and previous nodes.</a:t>
            </a:r>
          </a:p>
          <a:p>
            <a:r>
              <a:rPr lang="en-US" sz="2400" b="1" dirty="0"/>
              <a:t>Circular Linked List</a:t>
            </a:r>
            <a:r>
              <a:rPr lang="en-US" sz="2400" dirty="0"/>
              <a:t>: The last node points back to the first node.</a:t>
            </a:r>
          </a:p>
          <a:p>
            <a:pPr marL="0" indent="0" eaLnBrk="0" fontAlgn="base" hangingPunct="0">
              <a:lnSpc>
                <a:spcPct val="100000"/>
              </a:lnSpc>
              <a:spcBef>
                <a:spcPct val="0"/>
              </a:spcBef>
              <a:spcAft>
                <a:spcPct val="0"/>
              </a:spcAft>
              <a:buNone/>
            </a:pPr>
            <a:endParaRPr lang="en-US" sz="2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63393" y="3429000"/>
            <a:ext cx="4628608" cy="1378131"/>
          </a:xfrm>
          <a:prstGeom prst="rect">
            <a:avLst/>
          </a:prstGeom>
        </p:spPr>
      </p:pic>
    </p:spTree>
    <p:extLst>
      <p:ext uri="{BB962C8B-B14F-4D97-AF65-F5344CB8AC3E}">
        <p14:creationId xmlns:p14="http://schemas.microsoft.com/office/powerpoint/2010/main" val="1511380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4294967295"/>
          </p:nvPr>
        </p:nvSpPr>
        <p:spPr>
          <a:xfrm>
            <a:off x="1066800" y="987425"/>
            <a:ext cx="11125200" cy="5648325"/>
          </a:xfrm>
        </p:spPr>
        <p:txBody>
          <a:bodyPr>
            <a:normAutofit/>
          </a:bodyPr>
          <a:lstStyle/>
          <a:p>
            <a:r>
              <a:rPr lang="en-US" sz="2400" dirty="0"/>
              <a:t>A </a:t>
            </a:r>
            <a:r>
              <a:rPr lang="en-US" sz="2400" b="1" dirty="0"/>
              <a:t>tree data structure</a:t>
            </a:r>
            <a:r>
              <a:rPr lang="en-US" sz="2400" dirty="0"/>
              <a:t> is a hierarchical structure that is used to represent and organize data in a way that is easy to navigate and search. It is a collection of nodes that are connected by edges and has a hierarchical relationship between the nodes. </a:t>
            </a:r>
            <a:endParaRPr lang="en-US" sz="2400" dirty="0" smtClean="0"/>
          </a:p>
          <a:p>
            <a:r>
              <a:rPr lang="en-US" sz="2400" dirty="0"/>
              <a:t>The topmost node of the tree is called the root, and the nodes below it are called the </a:t>
            </a:r>
            <a:r>
              <a:rPr lang="en-US" sz="2400" dirty="0" smtClean="0"/>
              <a:t> child </a:t>
            </a:r>
            <a:r>
              <a:rPr lang="en-US" sz="2400" dirty="0"/>
              <a:t>nodes. Each node can have multiple child nodes, and these child nodes can also have their own child nodes, forming a recursive structure.</a:t>
            </a:r>
            <a:endParaRPr lang="en-US" sz="2400" dirty="0" smtClean="0"/>
          </a:p>
          <a:p>
            <a:pPr marL="0" indent="0">
              <a:buNone/>
            </a:pPr>
            <a:r>
              <a:rPr lang="en-US" sz="2400" dirty="0" smtClean="0"/>
              <a:t>                                                                                            </a:t>
            </a:r>
          </a:p>
          <a:p>
            <a:endParaRPr lang="en-US" sz="2400" dirty="0"/>
          </a:p>
          <a:p>
            <a:pPr marL="0" indent="0">
              <a:buNone/>
            </a:pPr>
            <a:r>
              <a:rPr lang="en-US" sz="2400" dirty="0" smtClean="0"/>
              <a:t>                                                           </a:t>
            </a:r>
            <a:endParaRPr lang="en-US" sz="2400" dirty="0"/>
          </a:p>
        </p:txBody>
      </p:sp>
      <p:sp>
        <p:nvSpPr>
          <p:cNvPr id="4" name="Title 3"/>
          <p:cNvSpPr>
            <a:spLocks noGrp="1"/>
          </p:cNvSpPr>
          <p:nvPr>
            <p:ph type="title" idx="4294967295"/>
          </p:nvPr>
        </p:nvSpPr>
        <p:spPr>
          <a:xfrm>
            <a:off x="0" y="320675"/>
            <a:ext cx="4225925" cy="666750"/>
          </a:xfrm>
        </p:spPr>
        <p:txBody>
          <a:bodyPr>
            <a:normAutofit/>
          </a:bodyPr>
          <a:lstStyle/>
          <a:p>
            <a:r>
              <a:rPr lang="en-US" sz="3600" dirty="0" smtClean="0"/>
              <a:t>Trees</a:t>
            </a:r>
            <a:endParaRPr lang="en-US" sz="3600" dirty="0">
              <a:latin typeface="+mn-lt"/>
            </a:endParaRPr>
          </a:p>
        </p:txBody>
      </p:sp>
      <p:pic>
        <p:nvPicPr>
          <p:cNvPr id="8" name="Picture Placeholder 7"/>
          <p:cNvPicPr>
            <a:picLocks noGrp="1" noChangeAspect="1"/>
          </p:cNvPicPr>
          <p:nvPr>
            <p:ph type="pic" idx="4294967295"/>
          </p:nvPr>
        </p:nvPicPr>
        <p:blipFill>
          <a:blip r:embed="rId2">
            <a:extLst>
              <a:ext uri="{28A0092B-C50C-407E-A947-70E740481C1C}">
                <a14:useLocalDpi xmlns:a14="http://schemas.microsoft.com/office/drawing/2010/main" val="0"/>
              </a:ext>
            </a:extLst>
          </a:blip>
          <a:stretch>
            <a:fillRect/>
          </a:stretch>
        </p:blipFill>
        <p:spPr>
          <a:xfrm>
            <a:off x="4114800" y="3060700"/>
            <a:ext cx="5029200" cy="3797300"/>
          </a:xfrm>
          <a:prstGeom prst="rect">
            <a:avLst/>
          </a:prstGeom>
          <a:noFill/>
          <a:ln>
            <a:noFill/>
          </a:ln>
        </p:spPr>
      </p:pic>
    </p:spTree>
    <p:extLst>
      <p:ext uri="{BB962C8B-B14F-4D97-AF65-F5344CB8AC3E}">
        <p14:creationId xmlns:p14="http://schemas.microsoft.com/office/powerpoint/2010/main" val="1440548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a:bodyPr>
          <a:lstStyle/>
          <a:p>
            <a:pPr marL="0" indent="0">
              <a:buNone/>
            </a:pPr>
            <a:r>
              <a:rPr lang="en-US" sz="3600" dirty="0" smtClean="0"/>
              <a:t>Binary Search Trees</a:t>
            </a:r>
          </a:p>
          <a:p>
            <a:pPr marL="0" indent="0">
              <a:buNone/>
            </a:pPr>
            <a:r>
              <a:rPr lang="en-US" sz="2400" dirty="0" smtClean="0"/>
              <a:t>It is a type of binary tree in which each node</a:t>
            </a:r>
            <a:r>
              <a:rPr lang="en-US" sz="2400" dirty="0"/>
              <a:t> has at most two children, a </a:t>
            </a:r>
            <a:r>
              <a:rPr lang="en-US" sz="2400" b="1" dirty="0"/>
              <a:t>left</a:t>
            </a:r>
            <a:r>
              <a:rPr lang="en-US" sz="2400" dirty="0"/>
              <a:t> child and a </a:t>
            </a:r>
            <a:r>
              <a:rPr lang="en-US" sz="2400" b="1" dirty="0"/>
              <a:t>right</a:t>
            </a:r>
            <a:r>
              <a:rPr lang="en-US" sz="2400" dirty="0"/>
              <a:t> child, with the </a:t>
            </a:r>
            <a:r>
              <a:rPr lang="en-US" sz="2400" b="1" dirty="0"/>
              <a:t>left</a:t>
            </a:r>
            <a:r>
              <a:rPr lang="en-US" sz="2400" dirty="0"/>
              <a:t> child containing values less than the parent node and the </a:t>
            </a:r>
            <a:r>
              <a:rPr lang="en-US" sz="2400" b="1" dirty="0"/>
              <a:t>right</a:t>
            </a:r>
            <a:r>
              <a:rPr lang="en-US" sz="2400" dirty="0"/>
              <a:t> child containing values greater than the parent node. This hierarchical structure allows for efficient </a:t>
            </a:r>
            <a:r>
              <a:rPr lang="en-US" sz="2400" b="1" dirty="0"/>
              <a:t>searching</a:t>
            </a:r>
            <a:r>
              <a:rPr lang="en-US" sz="2400" dirty="0"/>
              <a:t>, </a:t>
            </a:r>
            <a:r>
              <a:rPr lang="en-US" sz="2400" b="1" dirty="0"/>
              <a:t>insertion</a:t>
            </a:r>
            <a:r>
              <a:rPr lang="en-US" sz="2400" dirty="0"/>
              <a:t>, and </a:t>
            </a:r>
            <a:r>
              <a:rPr lang="en-US" sz="2400" b="1" dirty="0"/>
              <a:t>deletion</a:t>
            </a:r>
            <a:r>
              <a:rPr lang="en-US" sz="2400" dirty="0"/>
              <a:t> operations on the data stored in the tree.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76500"/>
            <a:ext cx="10515600" cy="4381500"/>
          </a:xfrm>
          <a:prstGeom prst="rect">
            <a:avLst/>
          </a:prstGeom>
        </p:spPr>
      </p:pic>
    </p:spTree>
    <p:extLst>
      <p:ext uri="{BB962C8B-B14F-4D97-AF65-F5344CB8AC3E}">
        <p14:creationId xmlns:p14="http://schemas.microsoft.com/office/powerpoint/2010/main" val="2631313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9000" y="0"/>
            <a:ext cx="10515600" cy="6858000"/>
          </a:xfrm>
        </p:spPr>
        <p:txBody>
          <a:bodyPr>
            <a:normAutofit/>
          </a:bodyPr>
          <a:lstStyle/>
          <a:p>
            <a:pPr marL="0" indent="0">
              <a:buNone/>
            </a:pPr>
            <a:r>
              <a:rPr lang="en-US" sz="3600" dirty="0" smtClean="0"/>
              <a:t>Graphs</a:t>
            </a:r>
          </a:p>
          <a:p>
            <a:pPr marL="0" indent="0">
              <a:buNone/>
            </a:pPr>
            <a:r>
              <a:rPr lang="en-US" sz="2400" dirty="0"/>
              <a:t>A </a:t>
            </a:r>
            <a:r>
              <a:rPr lang="en-US" sz="2400" b="1" dirty="0" smtClean="0"/>
              <a:t>Graph</a:t>
            </a:r>
            <a:r>
              <a:rPr lang="en-US" sz="2400" dirty="0"/>
              <a:t> is a non-linear data structure consisting of vertices and edges. The vertices are sometimes also referred to as nodes and the edges are lines or arcs that connect any two nodes in the graph. More formally a Graph is composed of a set of vertices( </a:t>
            </a:r>
            <a:r>
              <a:rPr lang="en-US" sz="2400" b="1" dirty="0"/>
              <a:t>V</a:t>
            </a:r>
            <a:r>
              <a:rPr lang="en-US" sz="2400" dirty="0"/>
              <a:t> ) and a set of edges( </a:t>
            </a:r>
            <a:r>
              <a:rPr lang="en-US" sz="2400" b="1" dirty="0"/>
              <a:t>E</a:t>
            </a:r>
            <a:r>
              <a:rPr lang="en-US" sz="2400" dirty="0"/>
              <a:t> ). The graph is denoted by </a:t>
            </a:r>
            <a:r>
              <a:rPr lang="en-US" sz="2400" b="1" dirty="0"/>
              <a:t>G(V, E</a:t>
            </a:r>
            <a:r>
              <a:rPr lang="en-US" sz="2400" b="1" dirty="0" smtClean="0"/>
              <a:t>)</a:t>
            </a:r>
            <a:r>
              <a:rPr lang="en-US" sz="2400" dirty="0" smtClean="0"/>
              <a:t>.</a:t>
            </a:r>
          </a:p>
          <a:p>
            <a:pPr marL="0" indent="0" fontAlgn="base">
              <a:buNone/>
            </a:pPr>
            <a:r>
              <a:rPr lang="en-US" sz="2400" dirty="0" smtClean="0"/>
              <a:t>Two </a:t>
            </a:r>
            <a:r>
              <a:rPr lang="en-US" sz="2400" dirty="0"/>
              <a:t>most common ways to represent a graph :</a:t>
            </a:r>
          </a:p>
          <a:p>
            <a:pPr fontAlgn="base"/>
            <a:r>
              <a:rPr lang="en-US" sz="2400" dirty="0"/>
              <a:t>Adjacency Matrix</a:t>
            </a:r>
          </a:p>
          <a:p>
            <a:pPr fontAlgn="base"/>
            <a:r>
              <a:rPr lang="en-US" sz="2400" dirty="0"/>
              <a:t>Adjacency List</a:t>
            </a:r>
          </a:p>
          <a:p>
            <a:pPr marL="0" indent="0">
              <a:buNone/>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0137" y="3429000"/>
            <a:ext cx="6596743" cy="3075316"/>
          </a:xfrm>
          <a:prstGeom prst="rect">
            <a:avLst/>
          </a:prstGeom>
        </p:spPr>
      </p:pic>
    </p:spTree>
    <p:extLst>
      <p:ext uri="{BB962C8B-B14F-4D97-AF65-F5344CB8AC3E}">
        <p14:creationId xmlns:p14="http://schemas.microsoft.com/office/powerpoint/2010/main" val="208181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0451" y="0"/>
            <a:ext cx="10515600" cy="6858000"/>
          </a:xfrm>
        </p:spPr>
        <p:txBody>
          <a:bodyPr>
            <a:normAutofit/>
          </a:bodyPr>
          <a:lstStyle/>
          <a:p>
            <a:pPr marL="0" indent="0">
              <a:buNone/>
            </a:pPr>
            <a:r>
              <a:rPr lang="en-US" sz="3600" dirty="0" err="1" smtClean="0"/>
              <a:t>Dikstra’s</a:t>
            </a:r>
            <a:r>
              <a:rPr lang="en-US" sz="3600" dirty="0" smtClean="0"/>
              <a:t> Algorithm</a:t>
            </a:r>
          </a:p>
          <a:p>
            <a:r>
              <a:rPr lang="en-US" sz="2400" dirty="0" err="1"/>
              <a:t>Dijkstra’s</a:t>
            </a:r>
            <a:r>
              <a:rPr lang="en-US" sz="2400" dirty="0"/>
              <a:t> algorithm is used to find the shortest path between the two mentioned vertices of a graph by applying the </a:t>
            </a:r>
            <a:r>
              <a:rPr lang="en-US" sz="2400" dirty="0" smtClean="0"/>
              <a:t>Greedy</a:t>
            </a:r>
            <a:r>
              <a:rPr lang="en-US" sz="2400" dirty="0"/>
              <a:t> as the basis of principle.</a:t>
            </a:r>
          </a:p>
          <a:p>
            <a:r>
              <a:rPr lang="en-US" sz="2400" dirty="0"/>
              <a:t>For Example: Used to find the shortest between the destination to visit from your current location on a Google map.</a:t>
            </a:r>
          </a:p>
          <a:p>
            <a:pPr marL="0" indent="0" fontAlgn="base">
              <a:buNone/>
            </a:pPr>
            <a:r>
              <a:rPr lang="en-US" sz="2400" b="1" u="sng" dirty="0"/>
              <a:t>Algorithm for </a:t>
            </a:r>
            <a:r>
              <a:rPr lang="en-US" sz="2400" b="1" u="sng" dirty="0" err="1"/>
              <a:t>Dijkstra’s</a:t>
            </a:r>
            <a:r>
              <a:rPr lang="en-US" sz="2400" b="1" u="sng" dirty="0"/>
              <a:t> Algorithm</a:t>
            </a:r>
            <a:r>
              <a:rPr lang="en-US" sz="2400" b="1" dirty="0"/>
              <a:t>:</a:t>
            </a:r>
          </a:p>
          <a:p>
            <a:pPr fontAlgn="base"/>
            <a:r>
              <a:rPr lang="en-US" sz="2400" dirty="0"/>
              <a:t>Mark the source node with a current distance of 0 and the rest with infinity.</a:t>
            </a:r>
          </a:p>
          <a:p>
            <a:pPr fontAlgn="base"/>
            <a:r>
              <a:rPr lang="en-US" sz="2400" dirty="0"/>
              <a:t>Set the non-visited node with the smallest current distance as the current node.</a:t>
            </a:r>
          </a:p>
          <a:p>
            <a:pPr fontAlgn="base"/>
            <a:r>
              <a:rPr lang="en-US" sz="2400" dirty="0"/>
              <a:t>For each neighbor, N of the current node adds the current distance of the adjacent node with the weight of the edge connecting 0-&gt;1. If it is smaller than the current distance of Node, set it as the new current distance of N.</a:t>
            </a:r>
          </a:p>
          <a:p>
            <a:pPr fontAlgn="base"/>
            <a:r>
              <a:rPr lang="en-US" sz="2400" dirty="0"/>
              <a:t>Mark the current node 1 as visited.</a:t>
            </a:r>
          </a:p>
          <a:p>
            <a:pPr fontAlgn="base"/>
            <a:r>
              <a:rPr lang="en-US" sz="2400" dirty="0"/>
              <a:t>Go to step 2 if there are any nodes are unvisited.</a:t>
            </a:r>
          </a:p>
          <a:p>
            <a:pPr marL="0" indent="0">
              <a:buNone/>
            </a:pPr>
            <a:endParaRPr lang="en-US" sz="2400" dirty="0"/>
          </a:p>
        </p:txBody>
      </p:sp>
    </p:spTree>
    <p:extLst>
      <p:ext uri="{BB962C8B-B14F-4D97-AF65-F5344CB8AC3E}">
        <p14:creationId xmlns:p14="http://schemas.microsoft.com/office/powerpoint/2010/main" val="1138873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a:bodyPr>
          <a:lstStyle/>
          <a:p>
            <a:pPr marL="0" indent="0">
              <a:buNone/>
            </a:pPr>
            <a:r>
              <a:rPr lang="en-US" sz="3600" dirty="0" err="1" smtClean="0"/>
              <a:t>Djikstra’s</a:t>
            </a:r>
            <a:r>
              <a:rPr lang="en-US" sz="3600" dirty="0" smtClean="0"/>
              <a:t> Algorithm in Plasma Reaction</a:t>
            </a:r>
          </a:p>
          <a:p>
            <a:r>
              <a:rPr lang="en-US" sz="2400" dirty="0"/>
              <a:t>The research paper discusses how graph theory can be applied to study plasma chemical reaction engineering, particularly focusing on atmospheric pressure </a:t>
            </a:r>
            <a:r>
              <a:rPr lang="en-US" sz="2400" dirty="0" smtClean="0"/>
              <a:t>plasmas.</a:t>
            </a:r>
          </a:p>
          <a:p>
            <a:r>
              <a:rPr lang="en-US" sz="2400" dirty="0"/>
              <a:t>By representing chemical reactions and species as nodes and edges, respectively, a "reaction network" can be created. This network helps visualize the relationships between different reactions and species, allowing researchers to identify important pathways and potential problems</a:t>
            </a:r>
            <a:r>
              <a:rPr lang="en-US" sz="2400" dirty="0" smtClean="0"/>
              <a:t>.</a:t>
            </a:r>
          </a:p>
          <a:p>
            <a:r>
              <a:rPr lang="en-US" sz="2400" dirty="0"/>
              <a:t>One of the key methodologies employed in the study is </a:t>
            </a:r>
            <a:r>
              <a:rPr lang="en-US" sz="2400" dirty="0" err="1"/>
              <a:t>Dijkstra's</a:t>
            </a:r>
            <a:r>
              <a:rPr lang="en-US" sz="2400" dirty="0"/>
              <a:t> </a:t>
            </a:r>
            <a:r>
              <a:rPr lang="en-US" sz="2400" dirty="0" smtClean="0"/>
              <a:t>algorithm.</a:t>
            </a:r>
          </a:p>
          <a:p>
            <a:r>
              <a:rPr lang="en-US" sz="2400" dirty="0"/>
              <a:t>The study utilizes open-source graph visualization software, </a:t>
            </a:r>
            <a:r>
              <a:rPr lang="en-US" sz="2400" dirty="0" err="1"/>
              <a:t>Gephi</a:t>
            </a:r>
            <a:r>
              <a:rPr lang="en-US" sz="2400" dirty="0"/>
              <a:t>, to visualize the reaction network. By representing reactions and species as nodes and edges with various attributes such as size, color, and label, researchers can gain valuable insights into the complex interactions within the plasma chemical system. The visualizations generated by </a:t>
            </a:r>
            <a:r>
              <a:rPr lang="en-US" sz="2400" dirty="0" err="1"/>
              <a:t>Gephi</a:t>
            </a:r>
            <a:r>
              <a:rPr lang="en-US" sz="2400" dirty="0"/>
              <a:t> help researchers identify patterns, potential bottlenecks, and promising pathways for further </a:t>
            </a:r>
            <a:r>
              <a:rPr lang="en-US" sz="2400" dirty="0" smtClean="0"/>
              <a:t>investigation.</a:t>
            </a:r>
          </a:p>
        </p:txBody>
      </p:sp>
    </p:spTree>
    <p:extLst>
      <p:ext uri="{BB962C8B-B14F-4D97-AF65-F5344CB8AC3E}">
        <p14:creationId xmlns:p14="http://schemas.microsoft.com/office/powerpoint/2010/main" val="1545814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1302</Words>
  <Application>Microsoft Office PowerPoint</Application>
  <PresentationFormat>Widescreen</PresentationFormat>
  <Paragraphs>184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Simutech Project                        </vt:lpstr>
      <vt:lpstr>Introduction</vt:lpstr>
      <vt:lpstr>Data Structures</vt:lpstr>
      <vt:lpstr>PowerPoint Presentation</vt:lpstr>
      <vt:lpstr>Trees</vt:lpstr>
      <vt:lpstr>PowerPoint Presentation</vt:lpstr>
      <vt:lpstr>PowerPoint Presentation</vt:lpstr>
      <vt:lpstr>PowerPoint Presentation</vt:lpstr>
      <vt:lpstr>PowerPoint Presentation</vt:lpstr>
      <vt:lpstr>PowerPoint Presentation</vt:lpstr>
      <vt:lpstr>Monte Carlo Simulations</vt:lpstr>
      <vt:lpstr>Simulating a Multicomponent Batch Distillation</vt:lpstr>
      <vt:lpstr>Results</vt:lpstr>
      <vt:lpstr>Code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Simutech Project</dc:title>
  <dc:creator>Microsoft account</dc:creator>
  <cp:lastModifiedBy>Microsoft account</cp:lastModifiedBy>
  <cp:revision>17</cp:revision>
  <dcterms:created xsi:type="dcterms:W3CDTF">2024-05-26T13:53:59Z</dcterms:created>
  <dcterms:modified xsi:type="dcterms:W3CDTF">2024-05-26T18:57:21Z</dcterms:modified>
</cp:coreProperties>
</file>