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5" r:id="rId4"/>
    <p:sldId id="284" r:id="rId5"/>
    <p:sldId id="283" r:id="rId6"/>
    <p:sldId id="257" r:id="rId7"/>
    <p:sldId id="259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shal kumar" initials="Bk" lastIdx="1" clrIdx="0">
    <p:extLst>
      <p:ext uri="{19B8F6BF-5375-455C-9EA6-DF929625EA0E}">
        <p15:presenceInfo xmlns:p15="http://schemas.microsoft.com/office/powerpoint/2012/main" userId="6af7a620a5c5f0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45B2D-8A6A-42BE-B546-FD3ECD4967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BB3C57-724A-4F9C-BE42-0B4402508E16}">
      <dgm:prSet/>
      <dgm:spPr/>
      <dgm:t>
        <a:bodyPr/>
        <a:lstStyle/>
        <a:p>
          <a:r>
            <a:rPr lang="en-US"/>
            <a:t>In the internship, it followed a simple pattern of learning and then testing. Therefore we first had to understand theory then solve some assignment, for knowledge validation. </a:t>
          </a:r>
        </a:p>
      </dgm:t>
    </dgm:pt>
    <dgm:pt modelId="{E60398BF-DFC2-4D1C-8E3E-13BEF3892C20}" type="parTrans" cxnId="{E58BF72B-EC58-4029-9CBA-509807D34D3A}">
      <dgm:prSet/>
      <dgm:spPr/>
      <dgm:t>
        <a:bodyPr/>
        <a:lstStyle/>
        <a:p>
          <a:endParaRPr lang="en-US"/>
        </a:p>
      </dgm:t>
    </dgm:pt>
    <dgm:pt modelId="{33EB5FE2-80C3-4F26-A1D6-9C512C320298}" type="sibTrans" cxnId="{E58BF72B-EC58-4029-9CBA-509807D34D3A}">
      <dgm:prSet/>
      <dgm:spPr/>
      <dgm:t>
        <a:bodyPr/>
        <a:lstStyle/>
        <a:p>
          <a:endParaRPr lang="en-US"/>
        </a:p>
      </dgm:t>
    </dgm:pt>
    <dgm:pt modelId="{E0F4BDF5-193C-48C8-B3A4-FAA8CE031506}">
      <dgm:prSet/>
      <dgm:spPr/>
      <dgm:t>
        <a:bodyPr/>
        <a:lstStyle/>
        <a:p>
          <a:r>
            <a:rPr lang="en-US"/>
            <a:t>At the end of the internship phase we have to fo through the capstone project , by which they will evaluate us.</a:t>
          </a:r>
        </a:p>
      </dgm:t>
    </dgm:pt>
    <dgm:pt modelId="{FA03396D-E3BF-4391-AF50-078F58651215}" type="parTrans" cxnId="{47700081-7D98-4978-B9BC-962B54A6512A}">
      <dgm:prSet/>
      <dgm:spPr/>
      <dgm:t>
        <a:bodyPr/>
        <a:lstStyle/>
        <a:p>
          <a:endParaRPr lang="en-US"/>
        </a:p>
      </dgm:t>
    </dgm:pt>
    <dgm:pt modelId="{2BC6B301-32C0-4A2C-A873-EEEFC147B177}" type="sibTrans" cxnId="{47700081-7D98-4978-B9BC-962B54A6512A}">
      <dgm:prSet/>
      <dgm:spPr/>
      <dgm:t>
        <a:bodyPr/>
        <a:lstStyle/>
        <a:p>
          <a:endParaRPr lang="en-US"/>
        </a:p>
      </dgm:t>
    </dgm:pt>
    <dgm:pt modelId="{A32B0EEA-A349-44FB-A834-2744CD55FD4D}" type="pres">
      <dgm:prSet presAssocID="{F1E45B2D-8A6A-42BE-B546-FD3ECD4967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5F51FE-359E-45C9-8229-F9EDF6A4A6DB}" type="pres">
      <dgm:prSet presAssocID="{91BB3C57-724A-4F9C-BE42-0B4402508E16}" presName="hierRoot1" presStyleCnt="0"/>
      <dgm:spPr/>
    </dgm:pt>
    <dgm:pt modelId="{120C7909-F007-49D3-AF8C-46460BD3463E}" type="pres">
      <dgm:prSet presAssocID="{91BB3C57-724A-4F9C-BE42-0B4402508E16}" presName="composite" presStyleCnt="0"/>
      <dgm:spPr/>
    </dgm:pt>
    <dgm:pt modelId="{66D36311-8646-4236-BE55-A94E7B6022B4}" type="pres">
      <dgm:prSet presAssocID="{91BB3C57-724A-4F9C-BE42-0B4402508E16}" presName="background" presStyleLbl="node0" presStyleIdx="0" presStyleCnt="2"/>
      <dgm:spPr/>
    </dgm:pt>
    <dgm:pt modelId="{89D066CE-D230-450F-A8AF-432E7965708B}" type="pres">
      <dgm:prSet presAssocID="{91BB3C57-724A-4F9C-BE42-0B4402508E16}" presName="text" presStyleLbl="fgAcc0" presStyleIdx="0" presStyleCnt="2">
        <dgm:presLayoutVars>
          <dgm:chPref val="3"/>
        </dgm:presLayoutVars>
      </dgm:prSet>
      <dgm:spPr/>
    </dgm:pt>
    <dgm:pt modelId="{C9D03338-C644-472F-B297-EBFD07156ED9}" type="pres">
      <dgm:prSet presAssocID="{91BB3C57-724A-4F9C-BE42-0B4402508E16}" presName="hierChild2" presStyleCnt="0"/>
      <dgm:spPr/>
    </dgm:pt>
    <dgm:pt modelId="{320240A6-C490-4C54-B155-0DD53302F47A}" type="pres">
      <dgm:prSet presAssocID="{E0F4BDF5-193C-48C8-B3A4-FAA8CE031506}" presName="hierRoot1" presStyleCnt="0"/>
      <dgm:spPr/>
    </dgm:pt>
    <dgm:pt modelId="{DA0678A5-D867-4EC3-8727-7E6735EFD5A3}" type="pres">
      <dgm:prSet presAssocID="{E0F4BDF5-193C-48C8-B3A4-FAA8CE031506}" presName="composite" presStyleCnt="0"/>
      <dgm:spPr/>
    </dgm:pt>
    <dgm:pt modelId="{9C5A3924-B5F3-4B0D-8D5F-6819EF59A66A}" type="pres">
      <dgm:prSet presAssocID="{E0F4BDF5-193C-48C8-B3A4-FAA8CE031506}" presName="background" presStyleLbl="node0" presStyleIdx="1" presStyleCnt="2"/>
      <dgm:spPr/>
    </dgm:pt>
    <dgm:pt modelId="{0B967AE9-1E20-4753-AA6F-EAD83FAD0AD7}" type="pres">
      <dgm:prSet presAssocID="{E0F4BDF5-193C-48C8-B3A4-FAA8CE031506}" presName="text" presStyleLbl="fgAcc0" presStyleIdx="1" presStyleCnt="2">
        <dgm:presLayoutVars>
          <dgm:chPref val="3"/>
        </dgm:presLayoutVars>
      </dgm:prSet>
      <dgm:spPr/>
    </dgm:pt>
    <dgm:pt modelId="{66493261-7AEB-4279-82AB-CBF2CD3FB6C8}" type="pres">
      <dgm:prSet presAssocID="{E0F4BDF5-193C-48C8-B3A4-FAA8CE031506}" presName="hierChild2" presStyleCnt="0"/>
      <dgm:spPr/>
    </dgm:pt>
  </dgm:ptLst>
  <dgm:cxnLst>
    <dgm:cxn modelId="{E58BF72B-EC58-4029-9CBA-509807D34D3A}" srcId="{F1E45B2D-8A6A-42BE-B546-FD3ECD4967F5}" destId="{91BB3C57-724A-4F9C-BE42-0B4402508E16}" srcOrd="0" destOrd="0" parTransId="{E60398BF-DFC2-4D1C-8E3E-13BEF3892C20}" sibTransId="{33EB5FE2-80C3-4F26-A1D6-9C512C320298}"/>
    <dgm:cxn modelId="{160A0261-58EF-41C5-BADA-B8BE6D09BA4F}" type="presOf" srcId="{91BB3C57-724A-4F9C-BE42-0B4402508E16}" destId="{89D066CE-D230-450F-A8AF-432E7965708B}" srcOrd="0" destOrd="0" presId="urn:microsoft.com/office/officeart/2005/8/layout/hierarchy1"/>
    <dgm:cxn modelId="{36CC2457-B9E9-4E7D-9FD9-3F489599446A}" type="presOf" srcId="{E0F4BDF5-193C-48C8-B3A4-FAA8CE031506}" destId="{0B967AE9-1E20-4753-AA6F-EAD83FAD0AD7}" srcOrd="0" destOrd="0" presId="urn:microsoft.com/office/officeart/2005/8/layout/hierarchy1"/>
    <dgm:cxn modelId="{47700081-7D98-4978-B9BC-962B54A6512A}" srcId="{F1E45B2D-8A6A-42BE-B546-FD3ECD4967F5}" destId="{E0F4BDF5-193C-48C8-B3A4-FAA8CE031506}" srcOrd="1" destOrd="0" parTransId="{FA03396D-E3BF-4391-AF50-078F58651215}" sibTransId="{2BC6B301-32C0-4A2C-A873-EEEFC147B177}"/>
    <dgm:cxn modelId="{6591558F-5AC8-4AE1-907A-6F154D65D725}" type="presOf" srcId="{F1E45B2D-8A6A-42BE-B546-FD3ECD4967F5}" destId="{A32B0EEA-A349-44FB-A834-2744CD55FD4D}" srcOrd="0" destOrd="0" presId="urn:microsoft.com/office/officeart/2005/8/layout/hierarchy1"/>
    <dgm:cxn modelId="{19DAA63F-EFD4-4898-94FC-19275C4203FC}" type="presParOf" srcId="{A32B0EEA-A349-44FB-A834-2744CD55FD4D}" destId="{F55F51FE-359E-45C9-8229-F9EDF6A4A6DB}" srcOrd="0" destOrd="0" presId="urn:microsoft.com/office/officeart/2005/8/layout/hierarchy1"/>
    <dgm:cxn modelId="{95A56E9D-CEE3-449C-834B-EBF694D8B5C3}" type="presParOf" srcId="{F55F51FE-359E-45C9-8229-F9EDF6A4A6DB}" destId="{120C7909-F007-49D3-AF8C-46460BD3463E}" srcOrd="0" destOrd="0" presId="urn:microsoft.com/office/officeart/2005/8/layout/hierarchy1"/>
    <dgm:cxn modelId="{F468A538-C2E9-492D-81CF-89BD8AE2F592}" type="presParOf" srcId="{120C7909-F007-49D3-AF8C-46460BD3463E}" destId="{66D36311-8646-4236-BE55-A94E7B6022B4}" srcOrd="0" destOrd="0" presId="urn:microsoft.com/office/officeart/2005/8/layout/hierarchy1"/>
    <dgm:cxn modelId="{F36F63FC-582B-4505-A335-692146F2B3E9}" type="presParOf" srcId="{120C7909-F007-49D3-AF8C-46460BD3463E}" destId="{89D066CE-D230-450F-A8AF-432E7965708B}" srcOrd="1" destOrd="0" presId="urn:microsoft.com/office/officeart/2005/8/layout/hierarchy1"/>
    <dgm:cxn modelId="{51649640-D640-4720-8B80-EA2045975A51}" type="presParOf" srcId="{F55F51FE-359E-45C9-8229-F9EDF6A4A6DB}" destId="{C9D03338-C644-472F-B297-EBFD07156ED9}" srcOrd="1" destOrd="0" presId="urn:microsoft.com/office/officeart/2005/8/layout/hierarchy1"/>
    <dgm:cxn modelId="{33EF452B-1080-4032-B6F2-4A49EE08246F}" type="presParOf" srcId="{A32B0EEA-A349-44FB-A834-2744CD55FD4D}" destId="{320240A6-C490-4C54-B155-0DD53302F47A}" srcOrd="1" destOrd="0" presId="urn:microsoft.com/office/officeart/2005/8/layout/hierarchy1"/>
    <dgm:cxn modelId="{BDB670FC-8449-4A95-99F1-1CA484CFEE2F}" type="presParOf" srcId="{320240A6-C490-4C54-B155-0DD53302F47A}" destId="{DA0678A5-D867-4EC3-8727-7E6735EFD5A3}" srcOrd="0" destOrd="0" presId="urn:microsoft.com/office/officeart/2005/8/layout/hierarchy1"/>
    <dgm:cxn modelId="{EE596091-F937-4992-9290-46F3C3979C1F}" type="presParOf" srcId="{DA0678A5-D867-4EC3-8727-7E6735EFD5A3}" destId="{9C5A3924-B5F3-4B0D-8D5F-6819EF59A66A}" srcOrd="0" destOrd="0" presId="urn:microsoft.com/office/officeart/2005/8/layout/hierarchy1"/>
    <dgm:cxn modelId="{1BD5A37A-1803-4B62-8472-188AA7F2D611}" type="presParOf" srcId="{DA0678A5-D867-4EC3-8727-7E6735EFD5A3}" destId="{0B967AE9-1E20-4753-AA6F-EAD83FAD0AD7}" srcOrd="1" destOrd="0" presId="urn:microsoft.com/office/officeart/2005/8/layout/hierarchy1"/>
    <dgm:cxn modelId="{852652F0-5A8C-4EC7-A6BE-6AE1D242D8F0}" type="presParOf" srcId="{320240A6-C490-4C54-B155-0DD53302F47A}" destId="{66493261-7AEB-4279-82AB-CBF2CD3FB6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36311-8646-4236-BE55-A94E7B6022B4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066CE-D230-450F-A8AF-432E7965708B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 the internship, it followed a simple pattern of learning and then testing. Therefore we first had to understand theory then solve some assignment, for knowledge validation. </a:t>
          </a:r>
        </a:p>
      </dsp:txBody>
      <dsp:txXfrm>
        <a:off x="602678" y="725825"/>
        <a:ext cx="4463730" cy="2771523"/>
      </dsp:txXfrm>
    </dsp:sp>
    <dsp:sp modelId="{9C5A3924-B5F3-4B0D-8D5F-6819EF59A66A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67AE9-1E20-4753-AA6F-EAD83FAD0AD7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At the end of the internship phase we have to fo through the capstone project , by which they will evaluate us.</a:t>
          </a:r>
        </a:p>
      </dsp:txBody>
      <dsp:txXfrm>
        <a:off x="6269123" y="725825"/>
        <a:ext cx="4463730" cy="277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44EB-EE94-46B7-AF37-48EEC2780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FC35A-EEA0-45AA-8154-5D94CA81B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5985-8FF7-4936-A72A-40C193D6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A31F-4B0F-4955-B4AF-057DF3B0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0A81-63DC-4F52-8575-B152467C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2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D17-8448-40C6-9116-F862B2B3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55425-3449-49E1-AFC8-4B03517AE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55871-37CE-4E4F-B852-AC0EE672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1C6-40A6-4262-A70D-921946BB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F26F-FBEB-41AF-9584-0D96780A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9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3636D-3A1B-451F-95F8-4BEF9D0C3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E52FA-ABB9-4700-9BA7-529CFB6A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5EF0-3675-42F6-A38C-9A6EE832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737C-57B5-45D0-86A5-13949A4D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14D1-F332-4E75-B52C-160E06CB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583D-FFF2-411F-B0CE-D0CE22E4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BC3F-7BB5-4C8B-8A23-55867C5C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42A8-360E-4FD9-ACBB-C1318D7B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70DD-4616-4D41-9685-93AD42D9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F5CD-B223-47D8-A12A-C38B1CF9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30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14FF-4254-4A3E-ADD7-1F8A937C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80957-69F5-41CC-B4EF-1D816477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0B6E-821A-4F44-9CC0-27B4D1B1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4A085-A1D9-44D5-846A-5B414A38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F56D-3929-4AC1-A45E-D8713D7A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9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E419-FA86-4B9D-B66E-085FDCF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B9CA-B749-4C11-8C04-4CE4B60D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F06C3-468F-4CC9-8423-F2892EB1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E6A0D-5559-49D1-9FAF-07C3F924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B200D-24AF-4AB7-9A29-0F77E925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9EC7-6765-4114-868C-B7F127FE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1EAE-E950-4CAA-9AA8-4E590520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32A1-F26E-4CAE-A863-66F9A570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158AF-959C-4031-9FC5-E67CC1BAD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A9B4D-81D6-4DFC-AD55-854ED9A41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E06C4-2802-485C-8F98-4616D3DCF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DF2E8-D099-4DD6-8418-CBE2421F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3353C-5BDF-4D0B-A6FA-7621667E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17DB3-4FC3-4F81-B272-DD4BBE40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D0E3-3524-45DB-BE32-8FA9C353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169C0-4B04-4F37-BF83-0E882C04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D87AA-5BE4-466D-94E0-F648152B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46E4B-6791-4F28-BE21-854BB545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50EC5-6AC3-4E50-BC09-E8D2B34F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582F1-486E-41F3-A967-366FFFCD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B6DB6-546B-43BF-8631-52618C5B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0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7DCB-E7F0-43A9-98AD-3A1517D7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C16C-3DED-4491-B3C8-F5F8CEAC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FE4B-7460-44FA-B576-F3631A96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542E3-F144-4602-A706-55F78399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BB92-F034-4117-8A08-9CC71C18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CA09C-A72B-47A0-ACF8-92B620B0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8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908-B725-4B1B-A489-B19880B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88827-D09A-4805-A134-4AE78DC16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6F099-F2ED-4BF9-9AE8-2002BD26D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16F0-8590-4029-A3DB-7425359B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D86A-F56D-490C-B3FD-74D8C45B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2F92E-8E49-4F37-8176-6A51FC67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3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2394B-6114-4B06-AB4D-A1ECC6E5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1835-D942-44CA-9680-5675EFD0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0F33-E3DC-49B2-9B34-F36E596A8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2D53-D1F3-49DD-8DE6-84BFA8AC7AB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6898-AF7A-4F75-9790-AE3AC25EA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1853-65F3-438B-A498-A8B259A8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B9CC-9327-4A4E-9147-938BB05D2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0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4503-AB99-465C-A16E-7CC23A8F7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  <a:b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Greater Noida, </a:t>
            </a:r>
            <a:b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</a:t>
            </a:r>
            <a:b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Fall 2022 – 2023</a:t>
            </a:r>
            <a:endParaRPr lang="en-IN"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9B09-2409-4D49-A4BA-5F648E022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Semester-08  Btech CSE</a:t>
            </a:r>
          </a:p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Internship: </a:t>
            </a: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TEKsystems Global Services Pvt Ltd.</a:t>
            </a:r>
            <a:endParaRPr lang="en-IN" b="1" ker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0F999-84AD-4216-A62E-DDFA6F8E3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 t="7060"/>
          <a:stretch/>
        </p:blipFill>
        <p:spPr>
          <a:xfrm>
            <a:off x="7532962" y="2427647"/>
            <a:ext cx="2621772" cy="2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C383-7022-4AF0-90E9-6D1D6A20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Profile: 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7E7A9-DCDF-478A-8C62-F77F18BAE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Name: Harshit Mishra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Admission Number: (19SCSE1010099)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Section: 12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Email: harshitmishra116@gmail.com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2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BE2E4-AD3A-4CA4-BC46-CC2D6447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8F48-3743-4FB7-BEF5-003B3E79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includes various events such as educational workshops, webinars, </a:t>
            </a:r>
            <a:r>
              <a:rPr lang="en-US" sz="1700" dirty="0" err="1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SimpliLearn</a:t>
            </a:r>
            <a:r>
              <a:rPr lang="en-US" sz="1700" dirty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courses, and group work assignments .At internship at </a:t>
            </a:r>
            <a:r>
              <a:rPr lang="en-US" sz="1700" dirty="0" err="1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TekSystem</a:t>
            </a:r>
            <a:r>
              <a:rPr lang="en-US" sz="1700" dirty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are divided into certain domains each domain has specific amount of training period varying from 12 weeks to 16 weeks. Full Stack Prep-up program engages young talents with a comprehensive learning pathway, giving these millennials an opportunity to become a Full Stack Engineer, understand the corporate environment </a:t>
            </a:r>
            <a:r>
              <a:rPr lang="en-US" sz="1700" dirty="0" err="1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andgroom</a:t>
            </a:r>
            <a:r>
              <a:rPr lang="en-US" sz="1700" dirty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themselves even before they join us. </a:t>
            </a:r>
            <a:r>
              <a:rPr lang="en-US" sz="1700" dirty="0" err="1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TekSystems</a:t>
            </a:r>
            <a:r>
              <a:rPr lang="en-US" sz="1700" dirty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emphasizes on Learner Autonomy where students take charge of their own learning pathway, with the available tools and resources. More focus is given to “learning” than “teaching”.</a:t>
            </a:r>
            <a:endParaRPr lang="en-US" sz="1700" b="0" i="0" u="none" strike="noStrike" cap="none" dirty="0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sz="1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5A3B3692-84D2-B73E-8900-5709AA34B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CFDE7-119B-4F68-80FE-4C3FFB7D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Description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EA99-EED9-4903-8802-F8FAE5EF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1500" b="0" i="0">
                <a:solidFill>
                  <a:schemeClr val="tx1">
                    <a:alpha val="55000"/>
                  </a:schemeClr>
                </a:solidFill>
                <a:effectLst/>
                <a:latin typeface="-apple-system"/>
              </a:rPr>
              <a:t>TEKsystems accelerate business transformation by solving complex technology, business and talent challenges—across the globe. TEKsystems partner with 80% of the Fortune 500 to create solutions that enable them to capitalize on change. TEKsystems is an Allegis Group company</a:t>
            </a:r>
          </a:p>
          <a:p>
            <a:r>
              <a:rPr lang="en-US" sz="1500">
                <a:solidFill>
                  <a:schemeClr val="tx1">
                    <a:alpha val="5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program is divided into Six phases, </a:t>
            </a:r>
            <a:r>
              <a:rPr lang="en-IN" sz="1500">
                <a:solidFill>
                  <a:schemeClr val="tx1">
                    <a:alpha val="5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each phase carries individual technology learning ,some of those are react js, basic java , spring boot, servlets , jsp , Devops etc.</a:t>
            </a:r>
            <a:endParaRPr lang="en-IN" sz="1500">
              <a:solidFill>
                <a:schemeClr val="tx1">
                  <a:alpha val="5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>
                <a:solidFill>
                  <a:schemeClr val="tx1">
                    <a:alpha val="5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Today’s world is highly reliable on data and their appropriate management through widely used apps and software. The backbone for appropriate management of data is Data Structure and Algorithms .It is a dream for many to achieve expertise in handling and creating these apps and software. The very first step in the journey is the creation of a complete roadmap to learn data structure and algorithms</a:t>
            </a:r>
            <a:endParaRPr lang="en-IN" sz="15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5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95137-3CB6-4A16-BC41-826F1D9A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Description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56A5A04-D2B2-B960-C8DF-582B59191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011088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70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EF347-16CB-4D06-A37A-26F688FB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Offer Letter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FEB49B7-1C26-4805-8714-C3480C0B1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80" y="643466"/>
            <a:ext cx="6632282" cy="614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7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2262C89C-89A9-4C8A-8356-845E4F31D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17" y="422907"/>
            <a:ext cx="4872143" cy="62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8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FE8E-CE9F-4D05-8C6E-A740593F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303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384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Times New Roman</vt:lpstr>
      <vt:lpstr>Office Theme</vt:lpstr>
      <vt:lpstr>School of Computing Science and Engineering  Greater Noida,  Uttar Pradesh  Fall 2022 – 2023</vt:lpstr>
      <vt:lpstr>Student Profile: </vt:lpstr>
      <vt:lpstr>Abstract</vt:lpstr>
      <vt:lpstr>Internship Description</vt:lpstr>
      <vt:lpstr>Internship Description</vt:lpstr>
      <vt:lpstr>Offer Letter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Computing Science and Engineering  Greater Noida,  Uttar Pradesh  Fall 2022 – 2023</dc:title>
  <dc:creator>Mishra, Harshit</dc:creator>
  <cp:lastModifiedBy>Mishra, Harshit</cp:lastModifiedBy>
  <cp:revision>2</cp:revision>
  <dcterms:created xsi:type="dcterms:W3CDTF">2023-04-11T05:22:09Z</dcterms:created>
  <dcterms:modified xsi:type="dcterms:W3CDTF">2023-04-11T06:12:26Z</dcterms:modified>
</cp:coreProperties>
</file>