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8" r:id="rId2"/>
    <p:sldId id="299" r:id="rId3"/>
    <p:sldId id="300" r:id="rId4"/>
    <p:sldId id="302" r:id="rId5"/>
    <p:sldId id="301" r:id="rId6"/>
    <p:sldId id="305" r:id="rId7"/>
    <p:sldId id="306" r:id="rId8"/>
    <p:sldId id="307" r:id="rId9"/>
    <p:sldId id="303" r:id="rId10"/>
    <p:sldId id="304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BFBF"/>
    <a:srgbClr val="898D9E"/>
    <a:srgbClr val="000000"/>
    <a:srgbClr val="002663"/>
    <a:srgbClr val="03347B"/>
    <a:srgbClr val="00A3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10" autoAdjust="0"/>
    <p:restoredTop sz="94526" autoAdjust="0"/>
  </p:normalViewPr>
  <p:slideViewPr>
    <p:cSldViewPr snapToGrid="0" showGuides="1">
      <p:cViewPr varScale="1">
        <p:scale>
          <a:sx n="69" d="100"/>
          <a:sy n="69" d="100"/>
        </p:scale>
        <p:origin x="-1584" y="-102"/>
      </p:cViewPr>
      <p:guideLst>
        <p:guide orient="horz" pos="390"/>
        <p:guide orient="horz" pos="4132"/>
        <p:guide orient="horz" pos="4319"/>
        <p:guide pos="5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EFB75E7-DF40-4048-8ABE-5CC6808D8EB4}" type="datetime5">
              <a:rPr lang="en-US" smtClean="0"/>
              <a:pPr>
                <a:defRPr/>
              </a:pPr>
              <a:t>12-Oct-15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D6BE32F-8CCC-4C05-968B-B0DDC2B085D1}" type="datetime5">
              <a:rPr lang="en-US" smtClean="0"/>
              <a:pPr>
                <a:defRPr/>
              </a:pPr>
              <a:t>12-Oct-15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IM Template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enterprise_cover_wocopy2.jpg"/>
          <p:cNvPicPr>
            <a:picLocks noChangeAspect="1"/>
          </p:cNvPicPr>
          <p:nvPr userDrawn="1"/>
        </p:nvPicPr>
        <p:blipFill>
          <a:blip r:embed="rId2"/>
          <a:srcRect b="32222"/>
          <a:stretch>
            <a:fillRect/>
          </a:stretch>
        </p:blipFill>
        <p:spPr bwMode="gray"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48603" y="2035575"/>
            <a:ext cx="8092171" cy="599109"/>
          </a:xfrm>
        </p:spPr>
        <p:txBody>
          <a:bodyPr>
            <a:noAutofit/>
          </a:bodyPr>
          <a:lstStyle>
            <a:lvl1pPr algn="l">
              <a:defRPr sz="3000" b="1" i="0" cap="none">
                <a:solidFill>
                  <a:srgbClr val="FFFFFF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4371" y="3033637"/>
            <a:ext cx="8096404" cy="29194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&lt;Team name – Optional&gt;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57703" y="6492875"/>
            <a:ext cx="2133600" cy="365125"/>
          </a:xfrm>
        </p:spPr>
        <p:txBody>
          <a:bodyPr anchor="b"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fld id="{70E20238-AA2B-468F-9763-BC53233998CA}" type="datetime5">
              <a:rPr lang="en-US" smtClean="0"/>
              <a:pPr/>
              <a:t>12-Oct-15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41889" y="6492875"/>
            <a:ext cx="2895600" cy="365125"/>
          </a:xfrm>
        </p:spPr>
        <p:txBody>
          <a:bodyPr anchor="b"/>
          <a:lstStyle>
            <a:lvl1pPr algn="ctr">
              <a:defRPr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3" descr="I:\Groups8\EXEC\RIM\Universal Files\RIM Logo\RIM Logo Suite\RIM Logo Suite\RIM + Bluebox\Digital\RIM+Bluebox_RGB.png"/>
          <p:cNvPicPr>
            <a:picLocks noChangeAspect="1" noChangeArrowheads="1"/>
          </p:cNvPicPr>
          <p:nvPr userDrawn="1"/>
        </p:nvPicPr>
        <p:blipFill>
          <a:blip r:embed="rId3"/>
          <a:srcRect r="73930"/>
          <a:stretch>
            <a:fillRect/>
          </a:stretch>
        </p:blipFill>
        <p:spPr bwMode="auto">
          <a:xfrm>
            <a:off x="7815941" y="6274389"/>
            <a:ext cx="729345" cy="5836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81002" y="66117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5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9AB80162-794E-480E-9C14-AD62E6112863}" type="datetime5">
              <a:rPr lang="en-US" smtClean="0"/>
              <a:pPr/>
              <a:t>12-Oct-15</a:t>
            </a:fld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5766" y="65111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573088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‒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911225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2573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6049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29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74571" y="6662057"/>
            <a:ext cx="2405743" cy="19594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489071A0-58A5-4AC7-89EE-B42603B6F2F0}" type="datetime5">
              <a:rPr lang="en-US" smtClean="0"/>
              <a:pPr/>
              <a:t>12-Oct-15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5766" y="651117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944563"/>
            <a:ext cx="8340725" cy="11237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00050" y="2143805"/>
            <a:ext cx="8340725" cy="4017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5639CDED-D7EA-4EF9-8266-125C96B5DDDC}" type="datetime5">
              <a:rPr lang="en-US" smtClean="0"/>
              <a:pPr/>
              <a:t>12-Oct-15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3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6858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10334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371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719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B9BC1E6C-2C7B-4008-8D1F-31FDDA4404F5}" type="datetime5">
              <a:rPr lang="en-US" smtClean="0"/>
              <a:pPr/>
              <a:t>12-Oct-15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1772" y="-10886"/>
            <a:ext cx="9235440" cy="69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30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5" y="942975"/>
            <a:ext cx="8353030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635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59982" y="6526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04FEE509-42E5-454B-AC90-E91F9990DEE5}" type="datetime5">
              <a:rPr lang="en-US" smtClean="0"/>
              <a:pPr/>
              <a:t>12-Oct-15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2" y="650512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25516" y="6461702"/>
            <a:ext cx="9235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I:\Groups8\EXEC\RIM\Universal Files\RIM Logo\RIM Logo Suite\RIM Logo Suite\RIM + AMEX logotype\Digital\RIM+AMEX_logotype_RG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81466" y="6564087"/>
            <a:ext cx="2181069" cy="2926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2" y="66553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757" r:id="rId3"/>
    <p:sldLayoutId id="2147483759" r:id="rId4"/>
    <p:sldLayoutId id="2147483760" r:id="rId5"/>
  </p:sldLayoutIdLst>
  <p:transition spd="slow"/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 cap="none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Calibri" pitchFamily="34" charset="0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2286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1pPr>
      <a:lvl2pPr marL="227013" indent="-227013" algn="l" defTabSz="457200" rtl="0" eaLnBrk="1" fontAlgn="base" hangingPunct="1">
        <a:spcBef>
          <a:spcPct val="20000"/>
        </a:spcBef>
        <a:spcAft>
          <a:spcPts val="1200"/>
        </a:spcAft>
        <a:buFont typeface="Arial" charset="0"/>
        <a:buChar char="•"/>
        <a:defRPr sz="1800" kern="1200">
          <a:solidFill>
            <a:schemeClr val="accent5"/>
          </a:solidFill>
          <a:latin typeface="Arial"/>
          <a:ea typeface="Arial" charset="0"/>
          <a:cs typeface="Arial"/>
        </a:defRPr>
      </a:lvl2pPr>
      <a:lvl3pPr marL="5762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3pPr>
      <a:lvl4pPr marL="9144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4pPr>
      <a:lvl5pPr marL="12620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Courier New" pitchFamily="49" charset="0"/>
        <a:buChar char="o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5pPr>
      <a:lvl6pPr marL="1600200" indent="-228600" algn="l" defTabSz="4572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Ø"/>
        <a:defRPr sz="1800" kern="1200">
          <a:solidFill>
            <a:srgbClr val="000000"/>
          </a:solidFill>
          <a:latin typeface="+mn-lt"/>
          <a:ea typeface="+mn-ea"/>
          <a:cs typeface="Calibri" pitchFamily="34" charset="0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295" y="2035575"/>
            <a:ext cx="8561480" cy="599109"/>
          </a:xfrm>
        </p:spPr>
        <p:txBody>
          <a:bodyPr/>
          <a:lstStyle/>
          <a:p>
            <a:r>
              <a:rPr lang="en-US" dirty="0" smtClean="0"/>
              <a:t>American Express Campus Analyze This 2015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white">
          <a:xfrm>
            <a:off x="605055" y="3004425"/>
            <a:ext cx="8092171" cy="599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Submission Deck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- TEMPLATE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Submission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endParaRPr lang="en-US" dirty="0"/>
          </a:p>
        </p:txBody>
      </p:sp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65142170"/>
              </p:ext>
            </p:extLst>
          </p:nvPr>
        </p:nvGraphicFramePr>
        <p:xfrm>
          <a:off x="249382" y="2530475"/>
          <a:ext cx="8894620" cy="152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284"/>
                <a:gridCol w="1709334"/>
                <a:gridCol w="1709334"/>
                <a:gridCol w="1451321"/>
                <a:gridCol w="1967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Sidharth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Sindhra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IIT </a:t>
                      </a:r>
                      <a:r>
                        <a:rPr lang="en-US" sz="1600" dirty="0" err="1" smtClean="0"/>
                        <a:t>Kharagpur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12MT30031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7797391928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Sidharth.sindhra@gmail.com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Harshit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Kharagpur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12AR10020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9126140688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harshit158@gmail.com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0069" y="1285890"/>
            <a:ext cx="552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          </a:t>
            </a:r>
            <a:r>
              <a:rPr lang="en-US" sz="2400" dirty="0" err="1" smtClean="0"/>
              <a:t>Dunjen_master</a:t>
            </a:r>
            <a:r>
              <a:rPr lang="en-US" sz="2400" dirty="0" smtClean="0"/>
              <a:t> </a:t>
            </a:r>
            <a:endParaRPr lang="en-US" sz="2400" b="1" u="sng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to Identify Citizen’s Vote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final equation used to identify the citizen’s vote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909" y="2022764"/>
            <a:ext cx="7730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cs typeface="Calibri" pitchFamily="34" charset="0"/>
              </a:rPr>
              <a:t>Final result = stacking ( stacking (classification (above </a:t>
            </a:r>
            <a:r>
              <a:rPr lang="en-US" sz="1600" b="1" dirty="0" smtClean="0">
                <a:latin typeface="+mn-lt"/>
                <a:cs typeface="Calibri" pitchFamily="34" charset="0"/>
              </a:rPr>
              <a:t>mentioned </a:t>
            </a:r>
            <a:r>
              <a:rPr lang="en-US" sz="1600" b="1" dirty="0" smtClean="0">
                <a:latin typeface="+mn-lt"/>
                <a:cs typeface="Calibri" pitchFamily="34" charset="0"/>
              </a:rPr>
              <a:t>features)))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each Variable used in the Equation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details of each variable used in the equation to identify citizen’s vote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636" y="1967345"/>
            <a:ext cx="82573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Previous party votes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Donations </a:t>
            </a:r>
            <a:r>
              <a:rPr lang="en-US" dirty="0" smtClean="0">
                <a:latin typeface="+mn-lt"/>
                <a:cs typeface="Calibri" pitchFamily="34" charset="0"/>
              </a:rPr>
              <a:t>for each party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Social shares for each party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Household size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Age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Ownership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Number of unique parties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Rallies attended for each party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Total rally visits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Income </a:t>
            </a:r>
            <a:endParaRPr lang="en-US" dirty="0" smtClean="0">
              <a:latin typeface="+mn-lt"/>
              <a:cs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Summation of Donations to all parties by a citizen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Summation of Social shares to all parties by a citizen</a:t>
            </a:r>
          </a:p>
          <a:p>
            <a:pPr marL="342900" indent="-342900">
              <a:buAutoNum type="arabicPeriod"/>
            </a:pPr>
            <a:endParaRPr lang="en-US" dirty="0" smtClean="0"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Technique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 used to arrive at the solution/equation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364" y="1995055"/>
            <a:ext cx="83542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Calibri" pitchFamily="34" charset="0"/>
              </a:rPr>
              <a:t>The following techniques were used in the written order to predict the final vote :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+mn-lt"/>
                <a:cs typeface="Calibri" pitchFamily="34" charset="0"/>
              </a:rPr>
              <a:t>Classification :</a:t>
            </a:r>
          </a:p>
          <a:p>
            <a:pPr marL="342900" indent="-342900">
              <a:buAutoNum type="arabicPeriod"/>
            </a:pPr>
            <a:endParaRPr lang="en-US" b="1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</a:t>
            </a:r>
            <a:r>
              <a:rPr lang="en-US" sz="1600" dirty="0" smtClean="0">
                <a:latin typeface="+mn-lt"/>
                <a:cs typeface="Calibri" pitchFamily="34" charset="0"/>
              </a:rPr>
              <a:t>The following classification algorithms were used independently at the initial stage :</a:t>
            </a: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	 </a:t>
            </a:r>
            <a:r>
              <a:rPr lang="en-US" sz="1600" dirty="0" smtClean="0">
                <a:latin typeface="+mn-lt"/>
                <a:cs typeface="Calibri" pitchFamily="34" charset="0"/>
              </a:rPr>
              <a:t>1. Random Forest</a:t>
            </a: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       </a:t>
            </a:r>
            <a:r>
              <a:rPr lang="en-US" sz="1600" dirty="0" smtClean="0">
                <a:latin typeface="+mn-lt"/>
                <a:cs typeface="Calibri" pitchFamily="34" charset="0"/>
              </a:rPr>
              <a:t>2. Extra Tree classifier </a:t>
            </a: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       </a:t>
            </a:r>
            <a:r>
              <a:rPr lang="en-US" sz="1600" dirty="0" smtClean="0">
                <a:latin typeface="+mn-lt"/>
                <a:cs typeface="Calibri" pitchFamily="34" charset="0"/>
              </a:rPr>
              <a:t>3. Gradient Tree Classifier</a:t>
            </a: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       </a:t>
            </a:r>
            <a:r>
              <a:rPr lang="en-US" sz="1600" dirty="0" smtClean="0">
                <a:latin typeface="+mn-lt"/>
                <a:cs typeface="Calibri" pitchFamily="34" charset="0"/>
              </a:rPr>
              <a:t>4. </a:t>
            </a:r>
            <a:r>
              <a:rPr lang="en-US" sz="1600" dirty="0" err="1" smtClean="0">
                <a:latin typeface="+mn-lt"/>
                <a:cs typeface="Calibri" pitchFamily="34" charset="0"/>
              </a:rPr>
              <a:t>Adaboost</a:t>
            </a:r>
            <a:r>
              <a:rPr lang="en-US" sz="1600" dirty="0" smtClean="0">
                <a:latin typeface="+mn-lt"/>
                <a:cs typeface="Calibri" pitchFamily="34" charset="0"/>
              </a:rPr>
              <a:t> </a:t>
            </a: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       </a:t>
            </a:r>
            <a:r>
              <a:rPr lang="en-US" sz="1600" dirty="0" smtClean="0">
                <a:latin typeface="+mn-lt"/>
                <a:cs typeface="Calibri" pitchFamily="34" charset="0"/>
              </a:rPr>
              <a:t>5. Logistic Regression</a:t>
            </a:r>
          </a:p>
          <a:p>
            <a:pPr marL="342900" indent="-342900"/>
            <a:endParaRPr lang="en-US" sz="1600" b="1" dirty="0" smtClean="0">
              <a:latin typeface="+mn-lt"/>
              <a:cs typeface="Calibri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600" b="1" dirty="0" err="1" smtClean="0">
                <a:latin typeface="+mn-lt"/>
                <a:cs typeface="Calibri" pitchFamily="34" charset="0"/>
              </a:rPr>
              <a:t>Ensembling</a:t>
            </a:r>
            <a:r>
              <a:rPr lang="en-US" sz="1600" b="1" dirty="0" smtClean="0">
                <a:latin typeface="+mn-lt"/>
                <a:cs typeface="Calibri" pitchFamily="34" charset="0"/>
              </a:rPr>
              <a:t> :</a:t>
            </a:r>
          </a:p>
          <a:p>
            <a:pPr marL="342900" indent="-342900"/>
            <a:endParaRPr lang="en-US" sz="1600" b="1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      </a:t>
            </a:r>
            <a:r>
              <a:rPr lang="en-US" sz="1600" dirty="0" smtClean="0">
                <a:latin typeface="+mn-lt"/>
                <a:cs typeface="Calibri" pitchFamily="34" charset="0"/>
              </a:rPr>
              <a:t>Each classifier predicted the probabilities for each party of being the right vote.</a:t>
            </a:r>
          </a:p>
          <a:p>
            <a:pPr marL="342900" indent="-342900"/>
            <a:r>
              <a:rPr lang="en-US" sz="1600" dirty="0" smtClean="0">
                <a:latin typeface="+mn-lt"/>
                <a:cs typeface="Calibri" pitchFamily="34" charset="0"/>
              </a:rPr>
              <a:t>      These predictions for parties by individual classifiers are collectively used to predict the </a:t>
            </a:r>
          </a:p>
          <a:p>
            <a:pPr marL="342900" indent="-342900"/>
            <a:r>
              <a:rPr lang="en-US" sz="1600" dirty="0" smtClean="0">
                <a:latin typeface="+mn-lt"/>
                <a:cs typeface="Calibri" pitchFamily="34" charset="0"/>
              </a:rPr>
              <a:t>      final vote by feeding these </a:t>
            </a:r>
            <a:r>
              <a:rPr lang="en-US" sz="1600" dirty="0" err="1" smtClean="0">
                <a:latin typeface="+mn-lt"/>
                <a:cs typeface="Calibri" pitchFamily="34" charset="0"/>
              </a:rPr>
              <a:t>probabilties</a:t>
            </a:r>
            <a:r>
              <a:rPr lang="en-US" sz="1600" dirty="0" smtClean="0">
                <a:latin typeface="+mn-lt"/>
                <a:cs typeface="Calibri" pitchFamily="34" charset="0"/>
              </a:rPr>
              <a:t> to a separate classifier.</a:t>
            </a:r>
            <a:endParaRPr lang="en-US" dirty="0" smtClean="0">
              <a:latin typeface="+mn-lt"/>
              <a:cs typeface="Calibri" pitchFamily="34" charset="0"/>
            </a:endParaRPr>
          </a:p>
          <a:p>
            <a:endParaRPr lang="en-US" dirty="0" smtClean="0">
              <a:latin typeface="+mn-lt"/>
              <a:cs typeface="Calibri" pitchFamily="34" charset="0"/>
            </a:endParaRPr>
          </a:p>
          <a:p>
            <a:endParaRPr lang="en-US" dirty="0" smtClean="0">
              <a:latin typeface="+mn-lt"/>
              <a:cs typeface="Calibri" pitchFamily="34" charset="0"/>
            </a:endParaRPr>
          </a:p>
          <a:p>
            <a:endParaRPr lang="en-US" dirty="0" err="1" smtClean="0"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46" y="983673"/>
            <a:ext cx="835429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+mn-lt"/>
              <a:cs typeface="Calibri" pitchFamily="34" charset="0"/>
            </a:endParaRPr>
          </a:p>
          <a:p>
            <a:pPr marL="342900" indent="-342900">
              <a:buAutoNum type="arabicPeriod" startAt="3"/>
            </a:pPr>
            <a:r>
              <a:rPr lang="en-US" b="1" dirty="0" smtClean="0">
                <a:latin typeface="+mn-lt"/>
                <a:cs typeface="Calibri" pitchFamily="34" charset="0"/>
              </a:rPr>
              <a:t>Stacking ( first layer )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	</a:t>
            </a:r>
            <a:r>
              <a:rPr lang="en-US" sz="1600" dirty="0" smtClean="0">
                <a:latin typeface="+mn-lt"/>
                <a:cs typeface="Calibri" pitchFamily="34" charset="0"/>
              </a:rPr>
              <a:t>The total probabilities predicted by the classifiers are used as features by the stacker (</a:t>
            </a:r>
            <a:r>
              <a:rPr lang="en-US" sz="1600" dirty="0" err="1" smtClean="0">
                <a:latin typeface="+mn-lt"/>
                <a:cs typeface="Calibri" pitchFamily="34" charset="0"/>
              </a:rPr>
              <a:t>classiffier</a:t>
            </a:r>
            <a:r>
              <a:rPr lang="en-US" sz="1600" dirty="0" smtClean="0">
                <a:latin typeface="+mn-lt"/>
                <a:cs typeface="Calibri" pitchFamily="34" charset="0"/>
              </a:rPr>
              <a:t> ):</a:t>
            </a: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     Total </a:t>
            </a:r>
            <a:r>
              <a:rPr lang="en-US" sz="1600" dirty="0" smtClean="0">
                <a:latin typeface="+mn-lt"/>
                <a:cs typeface="Calibri" pitchFamily="34" charset="0"/>
              </a:rPr>
              <a:t>features ( </a:t>
            </a:r>
            <a:r>
              <a:rPr lang="en-US" sz="1600" dirty="0" err="1" smtClean="0">
                <a:latin typeface="+mn-lt"/>
                <a:cs typeface="Calibri" pitchFamily="34" charset="0"/>
              </a:rPr>
              <a:t>probabilties</a:t>
            </a:r>
            <a:r>
              <a:rPr lang="en-US" sz="1600" dirty="0" smtClean="0">
                <a:latin typeface="+mn-lt"/>
                <a:cs typeface="Calibri" pitchFamily="34" charset="0"/>
              </a:rPr>
              <a:t>) for the stacker classifier </a:t>
            </a: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                                     = 5 (for each party) * 5 (for each classifier )= 25</a:t>
            </a:r>
          </a:p>
          <a:p>
            <a:pPr marL="342900" indent="-342900"/>
            <a:endParaRPr lang="en-US" sz="1600" b="1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	</a:t>
            </a:r>
            <a:r>
              <a:rPr lang="en-US" sz="1600" dirty="0" smtClean="0">
                <a:latin typeface="+mn-lt"/>
                <a:cs typeface="Calibri" pitchFamily="34" charset="0"/>
              </a:rPr>
              <a:t>These features are used by stacker to generated the second stage prediction of vote along with the </a:t>
            </a:r>
            <a:r>
              <a:rPr lang="en-US" sz="1600" dirty="0" err="1" smtClean="0">
                <a:latin typeface="+mn-lt"/>
                <a:cs typeface="Calibri" pitchFamily="34" charset="0"/>
              </a:rPr>
              <a:t>probabilties</a:t>
            </a:r>
            <a:r>
              <a:rPr lang="en-US" sz="1600" dirty="0" smtClean="0">
                <a:latin typeface="+mn-lt"/>
                <a:cs typeface="Calibri" pitchFamily="34" charset="0"/>
              </a:rPr>
              <a:t> of each party. </a:t>
            </a:r>
          </a:p>
          <a:p>
            <a:pPr marL="342900" indent="-342900"/>
            <a:endParaRPr lang="en-US" b="1" dirty="0" smtClean="0">
              <a:latin typeface="+mn-lt"/>
              <a:cs typeface="Calibri" pitchFamily="34" charset="0"/>
            </a:endParaRPr>
          </a:p>
          <a:p>
            <a:pPr marL="342900" indent="-342900"/>
            <a:endParaRPr lang="en-US" b="1" dirty="0" smtClean="0">
              <a:latin typeface="+mn-lt"/>
              <a:cs typeface="Calibri" pitchFamily="34" charset="0"/>
            </a:endParaRPr>
          </a:p>
          <a:p>
            <a:pPr marL="342900" indent="-342900"/>
            <a:endParaRPr lang="en-US" b="1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4. Stacking (second layer) </a:t>
            </a:r>
          </a:p>
          <a:p>
            <a:pPr marL="342900" indent="-342900"/>
            <a:endParaRPr lang="en-US" b="1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      </a:t>
            </a:r>
            <a:r>
              <a:rPr lang="en-US" sz="1600" dirty="0" smtClean="0">
                <a:latin typeface="+mn-lt"/>
                <a:cs typeface="Calibri" pitchFamily="34" charset="0"/>
              </a:rPr>
              <a:t>Each stacker is like a single classifier and same process is repeated as was from stage 1 to stage 2 </a:t>
            </a:r>
          </a:p>
          <a:p>
            <a:pPr marL="342900" indent="-342900"/>
            <a:endParaRPr lang="en-US" sz="1600" b="1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sz="1600" b="1" dirty="0" smtClean="0">
                <a:latin typeface="+mn-lt"/>
                <a:cs typeface="Calibri" pitchFamily="34" charset="0"/>
              </a:rPr>
              <a:t>      Total four </a:t>
            </a:r>
            <a:r>
              <a:rPr lang="en-US" sz="1600" dirty="0" smtClean="0">
                <a:latin typeface="+mn-lt"/>
                <a:cs typeface="Calibri" pitchFamily="34" charset="0"/>
              </a:rPr>
              <a:t>stackers were used with different combinations of base classifiers . The combinations are as follows :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510" y="671691"/>
            <a:ext cx="83542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Combination 1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1.Extra Trees classifier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2.Adaboost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3.Gradient</a:t>
            </a:r>
            <a:r>
              <a:rPr lang="en-US" b="1" dirty="0" smtClean="0">
                <a:latin typeface="+mn-lt"/>
                <a:cs typeface="Calibri" pitchFamily="34" charset="0"/>
              </a:rPr>
              <a:t>  </a:t>
            </a:r>
            <a:r>
              <a:rPr lang="en-US" dirty="0" smtClean="0">
                <a:latin typeface="+mn-lt"/>
                <a:cs typeface="Calibri" pitchFamily="34" charset="0"/>
              </a:rPr>
              <a:t>Boost</a:t>
            </a:r>
            <a:r>
              <a:rPr lang="en-US" b="1" dirty="0" smtClean="0">
                <a:latin typeface="+mn-lt"/>
                <a:cs typeface="Calibri" pitchFamily="34" charset="0"/>
              </a:rPr>
              <a:t>   </a:t>
            </a:r>
          </a:p>
          <a:p>
            <a:pPr marL="342900" indent="-342900"/>
            <a:endParaRPr lang="en-US" b="1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Combination 2 :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1.Extra Tree classifier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2.Logistic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3.Gradient Boost</a:t>
            </a:r>
          </a:p>
          <a:p>
            <a:pPr marL="342900" indent="-342900"/>
            <a:endParaRPr lang="en-US" b="1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Combination 3 :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1.Random Forest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2.Adaboost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3.Logistic Regression</a:t>
            </a:r>
          </a:p>
          <a:p>
            <a:pPr marL="342900" indent="-342900"/>
            <a:endParaRPr lang="en-US" b="1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Combination 4: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		     </a:t>
            </a:r>
            <a:r>
              <a:rPr lang="en-US" dirty="0" smtClean="0">
                <a:latin typeface="+mn-lt"/>
                <a:cs typeface="Calibri" pitchFamily="34" charset="0"/>
              </a:rPr>
              <a:t>1.Random Forest</a:t>
            </a: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2. </a:t>
            </a:r>
            <a:r>
              <a:rPr lang="en-US" dirty="0" err="1" smtClean="0">
                <a:latin typeface="+mn-lt"/>
                <a:cs typeface="Calibri" pitchFamily="34" charset="0"/>
              </a:rPr>
              <a:t>Adaboost</a:t>
            </a:r>
            <a:endParaRPr lang="en-US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b="1" dirty="0" smtClean="0">
                <a:latin typeface="+mn-lt"/>
                <a:cs typeface="Calibri" pitchFamily="34" charset="0"/>
              </a:rPr>
              <a:t>            </a:t>
            </a:r>
            <a:r>
              <a:rPr lang="en-US" dirty="0" smtClean="0">
                <a:latin typeface="+mn-lt"/>
                <a:cs typeface="Calibri" pitchFamily="34" charset="0"/>
              </a:rPr>
              <a:t>3. Gradient Boost</a:t>
            </a:r>
            <a:endParaRPr lang="en-US" b="1" dirty="0" smtClean="0">
              <a:latin typeface="+mn-lt"/>
              <a:cs typeface="Calibri" pitchFamily="34" charset="0"/>
            </a:endParaRPr>
          </a:p>
          <a:p>
            <a:pPr marL="342900" indent="-342900"/>
            <a:endParaRPr lang="en-US" b="1" dirty="0" smtClean="0">
              <a:latin typeface="+mn-lt"/>
              <a:cs typeface="Calibri" pitchFamily="34" charset="0"/>
            </a:endParaRPr>
          </a:p>
          <a:p>
            <a:pPr marL="342900" indent="-342900"/>
            <a:endParaRPr lang="en-US" b="1" dirty="0" smtClean="0"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http://mlwave.com/wp-content/uploads/2015/06/otto-backpro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mlwave.com/wp-content/uploads/2015/06/otto-backpro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HS\Desktop\otto-backpr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664" y="2238421"/>
            <a:ext cx="5626101" cy="36927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9709" y="1565564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  <a:cs typeface="Calibri" pitchFamily="34" charset="0"/>
              </a:rPr>
              <a:t>This is the schematic presentation  of technique we followed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Technique(s)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73" y="1814945"/>
            <a:ext cx="8146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cs typeface="Calibri" pitchFamily="34" charset="0"/>
              </a:rPr>
              <a:t>Following features were highly skewed 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Occupation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Region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+mn-lt"/>
                <a:cs typeface="Calibri" pitchFamily="34" charset="0"/>
              </a:rPr>
              <a:t>Income </a:t>
            </a:r>
          </a:p>
          <a:p>
            <a:pPr marL="342900" indent="-342900">
              <a:buAutoNum type="arabicPeriod"/>
            </a:pPr>
            <a:endParaRPr lang="en-US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dirty="0" smtClean="0">
                <a:latin typeface="+mn-lt"/>
                <a:cs typeface="Calibri" pitchFamily="34" charset="0"/>
              </a:rPr>
              <a:t>     Principal Component Analysis was performed to </a:t>
            </a:r>
            <a:r>
              <a:rPr lang="en-US" dirty="0" err="1" smtClean="0">
                <a:latin typeface="+mn-lt"/>
                <a:cs typeface="Calibri" pitchFamily="34" charset="0"/>
              </a:rPr>
              <a:t>visualise</a:t>
            </a:r>
            <a:r>
              <a:rPr lang="en-US" dirty="0" smtClean="0">
                <a:latin typeface="+mn-lt"/>
                <a:cs typeface="Calibri" pitchFamily="34" charset="0"/>
              </a:rPr>
              <a:t> the data in 3  dimensions. But the maximum variance  retained was 26 % in one of the dimensions.</a:t>
            </a:r>
          </a:p>
          <a:p>
            <a:pPr marL="342900" indent="-342900"/>
            <a:endParaRPr lang="en-US" dirty="0" smtClean="0">
              <a:latin typeface="+mn-lt"/>
              <a:cs typeface="Calibri" pitchFamily="34" charset="0"/>
            </a:endParaRPr>
          </a:p>
          <a:p>
            <a:pPr marL="342900" indent="-342900"/>
            <a:r>
              <a:rPr lang="en-US" dirty="0" smtClean="0">
                <a:latin typeface="+mn-lt"/>
                <a:cs typeface="Calibri" pitchFamily="34" charset="0"/>
              </a:rPr>
              <a:t>     As an observation, the plot was not linearly separable, therefore non – </a:t>
            </a:r>
            <a:r>
              <a:rPr lang="en-US" dirty="0" err="1" smtClean="0">
                <a:latin typeface="+mn-lt"/>
                <a:cs typeface="Calibri" pitchFamily="34" charset="0"/>
              </a:rPr>
              <a:t>linearty</a:t>
            </a:r>
            <a:r>
              <a:rPr lang="en-US" dirty="0" smtClean="0">
                <a:latin typeface="+mn-lt"/>
                <a:cs typeface="Calibri" pitchFamily="34" charset="0"/>
              </a:rPr>
              <a:t> had to be introduced. For this , logistic regression was used so that the data is transformed to a linearly separable form</a:t>
            </a:r>
          </a:p>
          <a:p>
            <a:pPr marL="342900" indent="-342900"/>
            <a:endParaRPr lang="en-US" dirty="0" smtClean="0"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M Template 20121011">
  <a:themeElements>
    <a:clrScheme name="Risk &amp; Information Mgmt Theme">
      <a:dk1>
        <a:srgbClr val="000000"/>
      </a:dk1>
      <a:lt1>
        <a:srgbClr val="FFFFFF"/>
      </a:lt1>
      <a:dk2>
        <a:srgbClr val="002663"/>
      </a:dk2>
      <a:lt2>
        <a:srgbClr val="009BBB"/>
      </a:lt2>
      <a:accent1>
        <a:srgbClr val="006890"/>
      </a:accent1>
      <a:accent2>
        <a:srgbClr val="8B8D8E"/>
      </a:accent2>
      <a:accent3>
        <a:srgbClr val="008566"/>
      </a:accent3>
      <a:accent4>
        <a:srgbClr val="77216F"/>
      </a:accent4>
      <a:accent5>
        <a:srgbClr val="E98300"/>
      </a:accent5>
      <a:accent6>
        <a:srgbClr val="002663"/>
      </a:accent6>
      <a:hlink>
        <a:srgbClr val="009BBB"/>
      </a:hlink>
      <a:folHlink>
        <a:srgbClr val="7721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2718</TotalTime>
  <Words>346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RIM Template 20121011</vt:lpstr>
      <vt:lpstr>American Express Campus Analyze This 2015</vt:lpstr>
      <vt:lpstr>Team Details</vt:lpstr>
      <vt:lpstr>Equation to Identify Citizen’s Vote</vt:lpstr>
      <vt:lpstr>Details of each Variable used in the Equation</vt:lpstr>
      <vt:lpstr>Estimation Technique Used</vt:lpstr>
      <vt:lpstr>Slide 6</vt:lpstr>
      <vt:lpstr>Slide 7</vt:lpstr>
      <vt:lpstr>Slide 8</vt:lpstr>
      <vt:lpstr>Reasons for Technique(s) Used</vt:lpstr>
      <vt:lpstr>Final Submission File</vt:lpstr>
    </vt:vector>
  </TitlesOfParts>
  <Company>American Express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This</dc:title>
  <dc:creator>Author: Rachna Gothi</dc:creator>
  <cp:lastModifiedBy>Harshit</cp:lastModifiedBy>
  <cp:revision>274</cp:revision>
  <cp:lastPrinted>2011-08-01T15:38:59Z</cp:lastPrinted>
  <dcterms:created xsi:type="dcterms:W3CDTF">2013-03-25T08:52:41Z</dcterms:created>
  <dcterms:modified xsi:type="dcterms:W3CDTF">2015-10-12T14:02:04Z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Tanya Joshi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Tanya Joshi</vt:lpwstr>
  </property>
</Properties>
</file>