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sldIdLst>
    <p:sldId id="257" r:id="rId2"/>
    <p:sldId id="267" r:id="rId3"/>
    <p:sldId id="273" r:id="rId4"/>
    <p:sldId id="274" r:id="rId5"/>
    <p:sldId id="275" r:id="rId6"/>
    <p:sldId id="282" r:id="rId7"/>
    <p:sldId id="283" r:id="rId8"/>
    <p:sldId id="276" r:id="rId9"/>
    <p:sldId id="263" r:id="rId10"/>
    <p:sldId id="278" r:id="rId11"/>
    <p:sldId id="279" r:id="rId12"/>
    <p:sldId id="281"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240" userDrawn="1">
          <p15:clr>
            <a:srgbClr val="A4A3A4"/>
          </p15:clr>
        </p15:guide>
        <p15:guide id="6" orient="horz" pos="144" userDrawn="1">
          <p15:clr>
            <a:srgbClr val="A4A3A4"/>
          </p15:clr>
        </p15:guide>
        <p15:guide id="7" orient="horz" pos="4104" userDrawn="1">
          <p15:clr>
            <a:srgbClr val="A4A3A4"/>
          </p15:clr>
        </p15:guide>
        <p15:guide id="8" pos="7440" userDrawn="1">
          <p15:clr>
            <a:srgbClr val="A4A3A4"/>
          </p15:clr>
        </p15:guide>
        <p15:guide id="13" orient="horz" pos="1512" userDrawn="1">
          <p15:clr>
            <a:srgbClr val="A4A3A4"/>
          </p15:clr>
        </p15:guide>
        <p15:guide id="17" orient="horz" pos="2376" userDrawn="1">
          <p15:clr>
            <a:srgbClr val="A4A3A4"/>
          </p15:clr>
        </p15:guide>
        <p15:guide id="18" pos="4824" userDrawn="1">
          <p15:clr>
            <a:srgbClr val="A4A3A4"/>
          </p15:clr>
        </p15:guide>
        <p15:guide id="20" pos="2016" userDrawn="1">
          <p15:clr>
            <a:srgbClr val="A4A3A4"/>
          </p15:clr>
        </p15:guide>
        <p15:guide id="21" orient="horz" pos="1680" userDrawn="1">
          <p15:clr>
            <a:srgbClr val="A4A3A4"/>
          </p15:clr>
        </p15:guide>
        <p15:guide id="22" orient="horz" pos="1008" userDrawn="1">
          <p15:clr>
            <a:srgbClr val="A4A3A4"/>
          </p15:clr>
        </p15:guide>
        <p15:guide id="23" pos="408" userDrawn="1">
          <p15:clr>
            <a:srgbClr val="A4A3A4"/>
          </p15:clr>
        </p15:guide>
        <p15:guide id="24" orient="horz" pos="792" userDrawn="1">
          <p15:clr>
            <a:srgbClr val="A4A3A4"/>
          </p15:clr>
        </p15:guide>
        <p15:guide id="25" orient="horz" pos="2760" userDrawn="1">
          <p15:clr>
            <a:srgbClr val="A4A3A4"/>
          </p15:clr>
        </p15:guide>
        <p15:guide id="26" orient="horz" pos="3024" userDrawn="1">
          <p15:clr>
            <a:srgbClr val="A4A3A4"/>
          </p15:clr>
        </p15:guide>
        <p15:guide id="27" pos="3840" userDrawn="1">
          <p15:clr>
            <a:srgbClr val="A4A3A4"/>
          </p15:clr>
        </p15:guide>
        <p15:guide id="28" orient="horz" pos="22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7181"/>
    <a:srgbClr val="43CDD9"/>
    <a:srgbClr val="AFBBBD"/>
    <a:srgbClr val="30353F"/>
    <a:srgbClr val="BABABA"/>
    <a:srgbClr val="DBDBDB"/>
    <a:srgbClr val="85E0E7"/>
    <a:srgbClr val="515A6B"/>
    <a:srgbClr val="8FA0A3"/>
    <a:srgbClr val="5FD6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52" autoAdjust="0"/>
  </p:normalViewPr>
  <p:slideViewPr>
    <p:cSldViewPr snapToGrid="0" showGuides="1">
      <p:cViewPr varScale="1">
        <p:scale>
          <a:sx n="82" d="100"/>
          <a:sy n="82" d="100"/>
        </p:scale>
        <p:origin x="720" y="72"/>
      </p:cViewPr>
      <p:guideLst>
        <p:guide pos="240"/>
        <p:guide orient="horz" pos="144"/>
        <p:guide orient="horz" pos="4104"/>
        <p:guide pos="7440"/>
        <p:guide orient="horz" pos="1512"/>
        <p:guide orient="horz" pos="2376"/>
        <p:guide pos="4824"/>
        <p:guide pos="2016"/>
        <p:guide orient="horz" pos="1680"/>
        <p:guide orient="horz" pos="1008"/>
        <p:guide pos="408"/>
        <p:guide orient="horz" pos="792"/>
        <p:guide orient="horz" pos="2760"/>
        <p:guide orient="horz" pos="3024"/>
        <p:guide pos="3840"/>
        <p:guide orient="horz" pos="22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1C655F-54C7-4D03-AD26-E0C40F01563A}" type="datetimeFigureOut">
              <a:rPr lang="id-ID" smtClean="0"/>
              <a:t>13/07/2024</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D34AC2-3728-4A8B-B58F-6888FAEC3D20}" type="slidenum">
              <a:rPr lang="id-ID" smtClean="0"/>
              <a:t>‹#›</a:t>
            </a:fld>
            <a:endParaRPr lang="id-ID"/>
          </a:p>
        </p:txBody>
      </p:sp>
    </p:spTree>
    <p:extLst>
      <p:ext uri="{BB962C8B-B14F-4D97-AF65-F5344CB8AC3E}">
        <p14:creationId xmlns:p14="http://schemas.microsoft.com/office/powerpoint/2010/main" val="1086178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7/13/2024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635058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F96FE2-9E77-4834-9C6B-212E1056298F}" type="datetimeFigureOut">
              <a:rPr lang="en-US" smtClean="0"/>
              <a:t>7/13/2024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779547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7/13/2024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439420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7/13/2024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3032131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7/13/2024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3302397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F96FE2-9E77-4834-9C6B-212E1056298F}" type="datetimeFigureOut">
              <a:rPr lang="en-US" smtClean="0"/>
              <a:t>7/13/2024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662068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F96FE2-9E77-4834-9C6B-212E1056298F}" type="datetimeFigureOut">
              <a:rPr lang="en-US" smtClean="0"/>
              <a:t>7/13/2024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034835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F96FE2-9E77-4834-9C6B-212E1056298F}" type="datetimeFigureOut">
              <a:rPr lang="en-US" smtClean="0"/>
              <a:t>7/13/2024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645618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F96FE2-9E77-4834-9C6B-212E1056298F}" type="datetimeFigureOut">
              <a:rPr lang="en-US" smtClean="0"/>
              <a:t>7/13/2024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432641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F96FE2-9E77-4834-9C6B-212E1056298F}" type="datetimeFigureOut">
              <a:rPr lang="en-US" smtClean="0"/>
              <a:t>7/13/2024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753328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3B832CC-E04A-47A7-966D-475AEA6409AB}"/>
              </a:ext>
            </a:extLst>
          </p:cNvPr>
          <p:cNvSpPr>
            <a:spLocks noGrp="1"/>
          </p:cNvSpPr>
          <p:nvPr>
            <p:ph type="pic" sz="quarter" idx="13"/>
          </p:nvPr>
        </p:nvSpPr>
        <p:spPr>
          <a:xfrm>
            <a:off x="4689139"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endParaRPr lang="en-US" dirty="0"/>
          </a:p>
        </p:txBody>
      </p:sp>
      <p:sp>
        <p:nvSpPr>
          <p:cNvPr id="2" name="Date Placeholder 1"/>
          <p:cNvSpPr>
            <a:spLocks noGrp="1"/>
          </p:cNvSpPr>
          <p:nvPr>
            <p:ph type="dt" sz="half" idx="10"/>
          </p:nvPr>
        </p:nvSpPr>
        <p:spPr/>
        <p:txBody>
          <a:bodyPr/>
          <a:lstStyle/>
          <a:p>
            <a:fld id="{14F96FE2-9E77-4834-9C6B-212E1056298F}" type="datetimeFigureOut">
              <a:rPr lang="en-US" smtClean="0"/>
              <a:t>7/13/2024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428E537-E56B-49CA-B596-52598082FBE8}" type="slidenum">
              <a:rPr lang="en-US" smtClean="0"/>
              <a:t>‹#›</a:t>
            </a:fld>
            <a:endParaRPr lang="en-US" dirty="0"/>
          </a:p>
        </p:txBody>
      </p:sp>
      <p:sp>
        <p:nvSpPr>
          <p:cNvPr id="6" name="Freeform: Shape 7">
            <a:extLst>
              <a:ext uri="{FF2B5EF4-FFF2-40B4-BE49-F238E27FC236}">
                <a16:creationId xmlns:a16="http://schemas.microsoft.com/office/drawing/2014/main" id="{23B832CC-E04A-47A7-966D-475AEA6409AB}"/>
              </a:ext>
            </a:extLst>
          </p:cNvPr>
          <p:cNvSpPr>
            <a:spLocks noGrp="1"/>
          </p:cNvSpPr>
          <p:nvPr>
            <p:ph type="pic" sz="quarter" idx="14"/>
          </p:nvPr>
        </p:nvSpPr>
        <p:spPr>
          <a:xfrm>
            <a:off x="1125882"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endParaRPr lang="en-US" dirty="0"/>
          </a:p>
        </p:txBody>
      </p:sp>
      <p:sp>
        <p:nvSpPr>
          <p:cNvPr id="7" name="Freeform: Shape 7">
            <a:extLst>
              <a:ext uri="{FF2B5EF4-FFF2-40B4-BE49-F238E27FC236}">
                <a16:creationId xmlns:a16="http://schemas.microsoft.com/office/drawing/2014/main" id="{23B832CC-E04A-47A7-966D-475AEA6409AB}"/>
              </a:ext>
            </a:extLst>
          </p:cNvPr>
          <p:cNvSpPr>
            <a:spLocks noGrp="1"/>
          </p:cNvSpPr>
          <p:nvPr>
            <p:ph type="pic" sz="quarter" idx="15"/>
          </p:nvPr>
        </p:nvSpPr>
        <p:spPr>
          <a:xfrm>
            <a:off x="8252396"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endParaRPr lang="en-US" dirty="0"/>
          </a:p>
        </p:txBody>
      </p:sp>
    </p:spTree>
    <p:extLst>
      <p:ext uri="{BB962C8B-B14F-4D97-AF65-F5344CB8AC3E}">
        <p14:creationId xmlns:p14="http://schemas.microsoft.com/office/powerpoint/2010/main" val="1596995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F96FE2-9E77-4834-9C6B-212E1056298F}" type="datetimeFigureOut">
              <a:rPr lang="en-US" smtClean="0"/>
              <a:t>7/13/2024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4001594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F96FE2-9E77-4834-9C6B-212E1056298F}" type="datetimeFigureOut">
              <a:rPr lang="en-US" smtClean="0"/>
              <a:t>7/13/2024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28E537-E56B-49CA-B596-52598082FBE8}" type="slidenum">
              <a:rPr lang="en-US" smtClean="0"/>
              <a:t>‹#›</a:t>
            </a:fld>
            <a:endParaRPr lang="en-US" dirty="0"/>
          </a:p>
        </p:txBody>
      </p:sp>
    </p:spTree>
    <p:extLst>
      <p:ext uri="{BB962C8B-B14F-4D97-AF65-F5344CB8AC3E}">
        <p14:creationId xmlns:p14="http://schemas.microsoft.com/office/powerpoint/2010/main" val="28447593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4" r:id="rId8"/>
    <p:sldLayoutId id="2147483680" r:id="rId9"/>
    <p:sldLayoutId id="2147483681" r:id="rId10"/>
    <p:sldLayoutId id="2147483682" r:id="rId11"/>
    <p:sldLayoutId id="214748368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jpe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jpe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jpe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jpeg"/><Relationship Id="rId1" Type="http://schemas.openxmlformats.org/officeDocument/2006/relationships/slideLayout" Target="../slideLayouts/slideLayout6.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A black and white photo of a city&#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9" name="Rectangle 18">
            <a:extLst>
              <a:ext uri="{C183D7F6-B498-43B3-948B-1728B52AA6E4}">
                <adec:decorative xmlns:adec="http://schemas.microsoft.com/office/drawing/2017/decorative" val="1"/>
              </a:ext>
            </a:extLst>
          </p:cNvPr>
          <p:cNvSpPr/>
          <p:nvPr/>
        </p:nvSpPr>
        <p:spPr>
          <a:xfrm>
            <a:off x="0" y="0"/>
            <a:ext cx="12192000" cy="6858000"/>
          </a:xfrm>
          <a:prstGeom prst="rect">
            <a:avLst/>
          </a:prstGeom>
          <a:gradFill flip="none" rotWithShape="0">
            <a:gsLst>
              <a:gs pos="100000">
                <a:srgbClr val="1F2229">
                  <a:alpha val="60000"/>
                </a:srgbClr>
              </a:gs>
              <a:gs pos="20000">
                <a:srgbClr val="1F2229">
                  <a:alpha val="91765"/>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3204983" y="3444079"/>
            <a:ext cx="5782032" cy="1354217"/>
          </a:xfrm>
          <a:prstGeom prst="rect">
            <a:avLst/>
          </a:prstGeom>
          <a:noFill/>
        </p:spPr>
        <p:txBody>
          <a:bodyPr wrap="none" lIns="0" tIns="0" rIns="0" bIns="0" rtlCol="0">
            <a:spAutoFit/>
          </a:bodyPr>
          <a:lstStyle/>
          <a:p>
            <a:pPr algn="ctr">
              <a:tabLst>
                <a:tab pos="347663" algn="l"/>
              </a:tabLst>
            </a:pPr>
            <a:r>
              <a:rPr lang="en-US" sz="4400" b="1" dirty="0">
                <a:solidFill>
                  <a:schemeClr val="bg1"/>
                </a:solidFill>
                <a:latin typeface="+mj-lt"/>
              </a:rPr>
              <a:t>Car Insurance claims</a:t>
            </a:r>
          </a:p>
          <a:p>
            <a:pPr algn="ctr">
              <a:tabLst>
                <a:tab pos="347663" algn="l"/>
              </a:tabLst>
            </a:pPr>
            <a:r>
              <a:rPr lang="en-US" sz="4400" b="1" dirty="0">
                <a:solidFill>
                  <a:schemeClr val="bg1"/>
                </a:solidFill>
                <a:latin typeface="+mj-lt"/>
              </a:rPr>
              <a:t>-</a:t>
            </a:r>
            <a:r>
              <a:rPr lang="en-US" sz="2800" b="1" dirty="0">
                <a:solidFill>
                  <a:schemeClr val="bg1"/>
                </a:solidFill>
                <a:latin typeface="+mj-lt"/>
              </a:rPr>
              <a:t>Harshit Singh </a:t>
            </a:r>
            <a:endParaRPr lang="en-US" sz="4400" b="1" dirty="0">
              <a:solidFill>
                <a:schemeClr val="bg1"/>
              </a:solidFill>
              <a:latin typeface="+mj-lt"/>
            </a:endParaRPr>
          </a:p>
        </p:txBody>
      </p:sp>
      <p:sp>
        <p:nvSpPr>
          <p:cNvPr id="2" name="Oval 1">
            <a:extLst>
              <a:ext uri="{C183D7F6-B498-43B3-948B-1728B52AA6E4}">
                <adec:decorative xmlns:adec="http://schemas.microsoft.com/office/drawing/2017/decorative" val="1"/>
              </a:ext>
            </a:extLst>
          </p:cNvPr>
          <p:cNvSpPr/>
          <p:nvPr/>
        </p:nvSpPr>
        <p:spPr>
          <a:xfrm>
            <a:off x="5657640" y="2479683"/>
            <a:ext cx="876722" cy="87672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Oval 9">
            <a:extLst>
              <a:ext uri="{C183D7F6-B498-43B3-948B-1728B52AA6E4}">
                <adec:decorative xmlns:adec="http://schemas.microsoft.com/office/drawing/2017/decorative" val="1"/>
              </a:ext>
            </a:extLst>
          </p:cNvPr>
          <p:cNvSpPr/>
          <p:nvPr/>
        </p:nvSpPr>
        <p:spPr>
          <a:xfrm>
            <a:off x="6043971" y="2565407"/>
            <a:ext cx="705274" cy="705272"/>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C183D7F6-B498-43B3-948B-1728B52AA6E4}">
                <adec:decorative xmlns:adec="http://schemas.microsoft.com/office/drawing/2017/decorative" val="1"/>
              </a:ext>
            </a:extLst>
          </p:cNvPr>
          <p:cNvSpPr/>
          <p:nvPr/>
        </p:nvSpPr>
        <p:spPr>
          <a:xfrm>
            <a:off x="5442756" y="2565407"/>
            <a:ext cx="705274" cy="705272"/>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hidden="1">
            <a:extLst>
              <a:ext uri="{FF2B5EF4-FFF2-40B4-BE49-F238E27FC236}">
                <a16:creationId xmlns:a16="http://schemas.microsoft.com/office/drawing/2014/main" id="{80AA5C56-EC57-4914-8118-68854697E0F3}"/>
              </a:ext>
            </a:extLst>
          </p:cNvPr>
          <p:cNvSpPr>
            <a:spLocks noGrp="1"/>
          </p:cNvSpPr>
          <p:nvPr>
            <p:ph type="title"/>
          </p:nvPr>
        </p:nvSpPr>
        <p:spPr/>
        <p:txBody>
          <a:bodyPr/>
          <a:lstStyle/>
          <a:p>
            <a:r>
              <a:rPr lang="en-US" dirty="0"/>
              <a:t>Slide 1</a:t>
            </a:r>
          </a:p>
        </p:txBody>
      </p:sp>
    </p:spTree>
    <p:extLst>
      <p:ext uri="{BB962C8B-B14F-4D97-AF65-F5344CB8AC3E}">
        <p14:creationId xmlns:p14="http://schemas.microsoft.com/office/powerpoint/2010/main" val="735082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1" name="Group 110" descr="This image is an icon of three human beings and a clock."/>
          <p:cNvGrpSpPr/>
          <p:nvPr/>
        </p:nvGrpSpPr>
        <p:grpSpPr>
          <a:xfrm>
            <a:off x="768329" y="2230384"/>
            <a:ext cx="297913" cy="297912"/>
            <a:chOff x="3613150" y="3706813"/>
            <a:chExt cx="420688" cy="420687"/>
          </a:xfrm>
        </p:grpSpPr>
        <p:sp>
          <p:nvSpPr>
            <p:cNvPr id="112" name="Freeform 10"/>
            <p:cNvSpPr>
              <a:spLocks noEditPoints="1"/>
            </p:cNvSpPr>
            <p:nvPr/>
          </p:nvSpPr>
          <p:spPr bwMode="auto">
            <a:xfrm>
              <a:off x="3613150" y="3930650"/>
              <a:ext cx="420688" cy="196850"/>
            </a:xfrm>
            <a:custGeom>
              <a:avLst/>
              <a:gdLst>
                <a:gd name="T0" fmla="*/ 1823 w 2048"/>
                <a:gd name="T1" fmla="*/ 528 h 960"/>
                <a:gd name="T2" fmla="*/ 1928 w 2048"/>
                <a:gd name="T3" fmla="*/ 300 h 960"/>
                <a:gd name="T4" fmla="*/ 1628 w 2048"/>
                <a:gd name="T5" fmla="*/ 0 h 960"/>
                <a:gd name="T6" fmla="*/ 1324 w 2048"/>
                <a:gd name="T7" fmla="*/ 300 h 960"/>
                <a:gd name="T8" fmla="*/ 1432 w 2048"/>
                <a:gd name="T9" fmla="*/ 528 h 960"/>
                <a:gd name="T10" fmla="*/ 1324 w 2048"/>
                <a:gd name="T11" fmla="*/ 606 h 960"/>
                <a:gd name="T12" fmla="*/ 1219 w 2048"/>
                <a:gd name="T13" fmla="*/ 528 h 960"/>
                <a:gd name="T14" fmla="*/ 1324 w 2048"/>
                <a:gd name="T15" fmla="*/ 300 h 960"/>
                <a:gd name="T16" fmla="*/ 1024 w 2048"/>
                <a:gd name="T17" fmla="*/ 0 h 960"/>
                <a:gd name="T18" fmla="*/ 724 w 2048"/>
                <a:gd name="T19" fmla="*/ 300 h 960"/>
                <a:gd name="T20" fmla="*/ 829 w 2048"/>
                <a:gd name="T21" fmla="*/ 528 h 960"/>
                <a:gd name="T22" fmla="*/ 724 w 2048"/>
                <a:gd name="T23" fmla="*/ 606 h 960"/>
                <a:gd name="T24" fmla="*/ 619 w 2048"/>
                <a:gd name="T25" fmla="*/ 528 h 960"/>
                <a:gd name="T26" fmla="*/ 724 w 2048"/>
                <a:gd name="T27" fmla="*/ 300 h 960"/>
                <a:gd name="T28" fmla="*/ 424 w 2048"/>
                <a:gd name="T29" fmla="*/ 0 h 960"/>
                <a:gd name="T30" fmla="*/ 124 w 2048"/>
                <a:gd name="T31" fmla="*/ 300 h 960"/>
                <a:gd name="T32" fmla="*/ 229 w 2048"/>
                <a:gd name="T33" fmla="*/ 527 h 960"/>
                <a:gd name="T34" fmla="*/ 0 w 2048"/>
                <a:gd name="T35" fmla="*/ 900 h 960"/>
                <a:gd name="T36" fmla="*/ 60 w 2048"/>
                <a:gd name="T37" fmla="*/ 960 h 960"/>
                <a:gd name="T38" fmla="*/ 1988 w 2048"/>
                <a:gd name="T39" fmla="*/ 960 h 960"/>
                <a:gd name="T40" fmla="*/ 2048 w 2048"/>
                <a:gd name="T41" fmla="*/ 900 h 960"/>
                <a:gd name="T42" fmla="*/ 1823 w 2048"/>
                <a:gd name="T43" fmla="*/ 528 h 960"/>
                <a:gd name="T44" fmla="*/ 424 w 2048"/>
                <a:gd name="T45" fmla="*/ 120 h 960"/>
                <a:gd name="T46" fmla="*/ 604 w 2048"/>
                <a:gd name="T47" fmla="*/ 300 h 960"/>
                <a:gd name="T48" fmla="*/ 424 w 2048"/>
                <a:gd name="T49" fmla="*/ 480 h 960"/>
                <a:gd name="T50" fmla="*/ 244 w 2048"/>
                <a:gd name="T51" fmla="*/ 300 h 960"/>
                <a:gd name="T52" fmla="*/ 424 w 2048"/>
                <a:gd name="T53" fmla="*/ 120 h 960"/>
                <a:gd name="T54" fmla="*/ 608 w 2048"/>
                <a:gd name="T55" fmla="*/ 840 h 960"/>
                <a:gd name="T56" fmla="*/ 126 w 2048"/>
                <a:gd name="T57" fmla="*/ 840 h 960"/>
                <a:gd name="T58" fmla="*/ 424 w 2048"/>
                <a:gd name="T59" fmla="*/ 600 h 960"/>
                <a:gd name="T60" fmla="*/ 652 w 2048"/>
                <a:gd name="T61" fmla="*/ 705 h 960"/>
                <a:gd name="T62" fmla="*/ 608 w 2048"/>
                <a:gd name="T63" fmla="*/ 840 h 960"/>
                <a:gd name="T64" fmla="*/ 1024 w 2048"/>
                <a:gd name="T65" fmla="*/ 120 h 960"/>
                <a:gd name="T66" fmla="*/ 1204 w 2048"/>
                <a:gd name="T67" fmla="*/ 300 h 960"/>
                <a:gd name="T68" fmla="*/ 1024 w 2048"/>
                <a:gd name="T69" fmla="*/ 480 h 960"/>
                <a:gd name="T70" fmla="*/ 844 w 2048"/>
                <a:gd name="T71" fmla="*/ 300 h 960"/>
                <a:gd name="T72" fmla="*/ 1024 w 2048"/>
                <a:gd name="T73" fmla="*/ 120 h 960"/>
                <a:gd name="T74" fmla="*/ 730 w 2048"/>
                <a:gd name="T75" fmla="*/ 840 h 960"/>
                <a:gd name="T76" fmla="*/ 1024 w 2048"/>
                <a:gd name="T77" fmla="*/ 600 h 960"/>
                <a:gd name="T78" fmla="*/ 1318 w 2048"/>
                <a:gd name="T79" fmla="*/ 840 h 960"/>
                <a:gd name="T80" fmla="*/ 730 w 2048"/>
                <a:gd name="T81" fmla="*/ 840 h 960"/>
                <a:gd name="T82" fmla="*/ 1628 w 2048"/>
                <a:gd name="T83" fmla="*/ 120 h 960"/>
                <a:gd name="T84" fmla="*/ 1808 w 2048"/>
                <a:gd name="T85" fmla="*/ 300 h 960"/>
                <a:gd name="T86" fmla="*/ 1628 w 2048"/>
                <a:gd name="T87" fmla="*/ 480 h 960"/>
                <a:gd name="T88" fmla="*/ 1444 w 2048"/>
                <a:gd name="T89" fmla="*/ 300 h 960"/>
                <a:gd name="T90" fmla="*/ 1628 w 2048"/>
                <a:gd name="T91" fmla="*/ 120 h 960"/>
                <a:gd name="T92" fmla="*/ 1440 w 2048"/>
                <a:gd name="T93" fmla="*/ 840 h 960"/>
                <a:gd name="T94" fmla="*/ 1396 w 2048"/>
                <a:gd name="T95" fmla="*/ 705 h 960"/>
                <a:gd name="T96" fmla="*/ 1628 w 2048"/>
                <a:gd name="T97" fmla="*/ 600 h 960"/>
                <a:gd name="T98" fmla="*/ 1922 w 2048"/>
                <a:gd name="T99" fmla="*/ 840 h 960"/>
                <a:gd name="T100" fmla="*/ 1440 w 2048"/>
                <a:gd name="T101" fmla="*/ 840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48" h="960">
                  <a:moveTo>
                    <a:pt x="1823" y="528"/>
                  </a:moveTo>
                  <a:cubicBezTo>
                    <a:pt x="1887" y="473"/>
                    <a:pt x="1928" y="391"/>
                    <a:pt x="1928" y="300"/>
                  </a:cubicBezTo>
                  <a:cubicBezTo>
                    <a:pt x="1928" y="135"/>
                    <a:pt x="1793" y="0"/>
                    <a:pt x="1628" y="0"/>
                  </a:cubicBezTo>
                  <a:cubicBezTo>
                    <a:pt x="1462" y="0"/>
                    <a:pt x="1324" y="134"/>
                    <a:pt x="1324" y="300"/>
                  </a:cubicBezTo>
                  <a:cubicBezTo>
                    <a:pt x="1324" y="387"/>
                    <a:pt x="1362" y="469"/>
                    <a:pt x="1432" y="528"/>
                  </a:cubicBezTo>
                  <a:cubicBezTo>
                    <a:pt x="1392" y="548"/>
                    <a:pt x="1355" y="575"/>
                    <a:pt x="1324" y="606"/>
                  </a:cubicBezTo>
                  <a:cubicBezTo>
                    <a:pt x="1293" y="575"/>
                    <a:pt x="1258" y="549"/>
                    <a:pt x="1219" y="528"/>
                  </a:cubicBezTo>
                  <a:cubicBezTo>
                    <a:pt x="1283" y="473"/>
                    <a:pt x="1324" y="391"/>
                    <a:pt x="1324" y="300"/>
                  </a:cubicBezTo>
                  <a:cubicBezTo>
                    <a:pt x="1324" y="135"/>
                    <a:pt x="1189" y="0"/>
                    <a:pt x="1024" y="0"/>
                  </a:cubicBezTo>
                  <a:cubicBezTo>
                    <a:pt x="859" y="0"/>
                    <a:pt x="724" y="135"/>
                    <a:pt x="724" y="300"/>
                  </a:cubicBezTo>
                  <a:cubicBezTo>
                    <a:pt x="724" y="391"/>
                    <a:pt x="765" y="473"/>
                    <a:pt x="829" y="528"/>
                  </a:cubicBezTo>
                  <a:cubicBezTo>
                    <a:pt x="790" y="548"/>
                    <a:pt x="755" y="575"/>
                    <a:pt x="724" y="606"/>
                  </a:cubicBezTo>
                  <a:cubicBezTo>
                    <a:pt x="693" y="574"/>
                    <a:pt x="658" y="548"/>
                    <a:pt x="619" y="528"/>
                  </a:cubicBezTo>
                  <a:cubicBezTo>
                    <a:pt x="683" y="473"/>
                    <a:pt x="724" y="391"/>
                    <a:pt x="724" y="300"/>
                  </a:cubicBezTo>
                  <a:cubicBezTo>
                    <a:pt x="724" y="135"/>
                    <a:pt x="589" y="0"/>
                    <a:pt x="424" y="0"/>
                  </a:cubicBezTo>
                  <a:cubicBezTo>
                    <a:pt x="259" y="0"/>
                    <a:pt x="124" y="135"/>
                    <a:pt x="124" y="300"/>
                  </a:cubicBezTo>
                  <a:cubicBezTo>
                    <a:pt x="124" y="391"/>
                    <a:pt x="165" y="472"/>
                    <a:pt x="229" y="527"/>
                  </a:cubicBezTo>
                  <a:cubicBezTo>
                    <a:pt x="93" y="597"/>
                    <a:pt x="0" y="738"/>
                    <a:pt x="0" y="900"/>
                  </a:cubicBezTo>
                  <a:cubicBezTo>
                    <a:pt x="0" y="933"/>
                    <a:pt x="27" y="960"/>
                    <a:pt x="60" y="960"/>
                  </a:cubicBezTo>
                  <a:cubicBezTo>
                    <a:pt x="70" y="960"/>
                    <a:pt x="1948" y="960"/>
                    <a:pt x="1988" y="960"/>
                  </a:cubicBezTo>
                  <a:cubicBezTo>
                    <a:pt x="2021" y="960"/>
                    <a:pt x="2048" y="933"/>
                    <a:pt x="2048" y="900"/>
                  </a:cubicBezTo>
                  <a:cubicBezTo>
                    <a:pt x="2048" y="739"/>
                    <a:pt x="1957" y="598"/>
                    <a:pt x="1823" y="528"/>
                  </a:cubicBezTo>
                  <a:close/>
                  <a:moveTo>
                    <a:pt x="424" y="120"/>
                  </a:moveTo>
                  <a:cubicBezTo>
                    <a:pt x="523" y="120"/>
                    <a:pt x="604" y="201"/>
                    <a:pt x="604" y="300"/>
                  </a:cubicBezTo>
                  <a:cubicBezTo>
                    <a:pt x="604" y="399"/>
                    <a:pt x="523" y="480"/>
                    <a:pt x="424" y="480"/>
                  </a:cubicBezTo>
                  <a:cubicBezTo>
                    <a:pt x="325" y="480"/>
                    <a:pt x="244" y="399"/>
                    <a:pt x="244" y="300"/>
                  </a:cubicBezTo>
                  <a:cubicBezTo>
                    <a:pt x="244" y="201"/>
                    <a:pt x="325" y="120"/>
                    <a:pt x="424" y="120"/>
                  </a:cubicBezTo>
                  <a:close/>
                  <a:moveTo>
                    <a:pt x="608" y="840"/>
                  </a:moveTo>
                  <a:cubicBezTo>
                    <a:pt x="126" y="840"/>
                    <a:pt x="126" y="840"/>
                    <a:pt x="126" y="840"/>
                  </a:cubicBezTo>
                  <a:cubicBezTo>
                    <a:pt x="154" y="703"/>
                    <a:pt x="277" y="600"/>
                    <a:pt x="424" y="600"/>
                  </a:cubicBezTo>
                  <a:cubicBezTo>
                    <a:pt x="512" y="600"/>
                    <a:pt x="595" y="639"/>
                    <a:pt x="652" y="705"/>
                  </a:cubicBezTo>
                  <a:cubicBezTo>
                    <a:pt x="630" y="746"/>
                    <a:pt x="615" y="792"/>
                    <a:pt x="608" y="840"/>
                  </a:cubicBezTo>
                  <a:close/>
                  <a:moveTo>
                    <a:pt x="1024" y="120"/>
                  </a:moveTo>
                  <a:cubicBezTo>
                    <a:pt x="1123" y="120"/>
                    <a:pt x="1204" y="201"/>
                    <a:pt x="1204" y="300"/>
                  </a:cubicBezTo>
                  <a:cubicBezTo>
                    <a:pt x="1204" y="399"/>
                    <a:pt x="1123" y="480"/>
                    <a:pt x="1024" y="480"/>
                  </a:cubicBezTo>
                  <a:cubicBezTo>
                    <a:pt x="925" y="480"/>
                    <a:pt x="844" y="399"/>
                    <a:pt x="844" y="300"/>
                  </a:cubicBezTo>
                  <a:cubicBezTo>
                    <a:pt x="844" y="201"/>
                    <a:pt x="925" y="120"/>
                    <a:pt x="1024" y="120"/>
                  </a:cubicBezTo>
                  <a:close/>
                  <a:moveTo>
                    <a:pt x="730" y="840"/>
                  </a:moveTo>
                  <a:cubicBezTo>
                    <a:pt x="758" y="703"/>
                    <a:pt x="879" y="600"/>
                    <a:pt x="1024" y="600"/>
                  </a:cubicBezTo>
                  <a:cubicBezTo>
                    <a:pt x="1169" y="600"/>
                    <a:pt x="1290" y="703"/>
                    <a:pt x="1318" y="840"/>
                  </a:cubicBezTo>
                  <a:cubicBezTo>
                    <a:pt x="1298" y="840"/>
                    <a:pt x="755" y="840"/>
                    <a:pt x="730" y="840"/>
                  </a:cubicBezTo>
                  <a:close/>
                  <a:moveTo>
                    <a:pt x="1628" y="120"/>
                  </a:moveTo>
                  <a:cubicBezTo>
                    <a:pt x="1727" y="120"/>
                    <a:pt x="1808" y="201"/>
                    <a:pt x="1808" y="300"/>
                  </a:cubicBezTo>
                  <a:cubicBezTo>
                    <a:pt x="1808" y="399"/>
                    <a:pt x="1727" y="480"/>
                    <a:pt x="1628" y="480"/>
                  </a:cubicBezTo>
                  <a:cubicBezTo>
                    <a:pt x="1528" y="480"/>
                    <a:pt x="1444" y="398"/>
                    <a:pt x="1444" y="300"/>
                  </a:cubicBezTo>
                  <a:cubicBezTo>
                    <a:pt x="1444" y="202"/>
                    <a:pt x="1528" y="120"/>
                    <a:pt x="1628" y="120"/>
                  </a:cubicBezTo>
                  <a:close/>
                  <a:moveTo>
                    <a:pt x="1440" y="840"/>
                  </a:moveTo>
                  <a:cubicBezTo>
                    <a:pt x="1433" y="792"/>
                    <a:pt x="1418" y="747"/>
                    <a:pt x="1396" y="705"/>
                  </a:cubicBezTo>
                  <a:cubicBezTo>
                    <a:pt x="1453" y="640"/>
                    <a:pt x="1539" y="600"/>
                    <a:pt x="1628" y="600"/>
                  </a:cubicBezTo>
                  <a:cubicBezTo>
                    <a:pt x="1773" y="600"/>
                    <a:pt x="1894" y="703"/>
                    <a:pt x="1922" y="840"/>
                  </a:cubicBezTo>
                  <a:lnTo>
                    <a:pt x="1440" y="8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11"/>
            <p:cNvSpPr>
              <a:spLocks/>
            </p:cNvSpPr>
            <p:nvPr/>
          </p:nvSpPr>
          <p:spPr bwMode="auto">
            <a:xfrm>
              <a:off x="3784600" y="3768725"/>
              <a:ext cx="101600" cy="74612"/>
            </a:xfrm>
            <a:custGeom>
              <a:avLst/>
              <a:gdLst>
                <a:gd name="T0" fmla="*/ 468 w 492"/>
                <a:gd name="T1" fmla="*/ 24 h 366"/>
                <a:gd name="T2" fmla="*/ 384 w 492"/>
                <a:gd name="T3" fmla="*/ 24 h 366"/>
                <a:gd name="T4" fmla="*/ 186 w 492"/>
                <a:gd name="T5" fmla="*/ 221 h 366"/>
                <a:gd name="T6" fmla="*/ 108 w 492"/>
                <a:gd name="T7" fmla="*/ 144 h 366"/>
                <a:gd name="T8" fmla="*/ 24 w 492"/>
                <a:gd name="T9" fmla="*/ 144 h 366"/>
                <a:gd name="T10" fmla="*/ 24 w 492"/>
                <a:gd name="T11" fmla="*/ 228 h 366"/>
                <a:gd name="T12" fmla="*/ 144 w 492"/>
                <a:gd name="T13" fmla="*/ 348 h 366"/>
                <a:gd name="T14" fmla="*/ 186 w 492"/>
                <a:gd name="T15" fmla="*/ 366 h 366"/>
                <a:gd name="T16" fmla="*/ 228 w 492"/>
                <a:gd name="T17" fmla="*/ 348 h 366"/>
                <a:gd name="T18" fmla="*/ 468 w 492"/>
                <a:gd name="T19" fmla="*/ 108 h 366"/>
                <a:gd name="T20" fmla="*/ 468 w 492"/>
                <a:gd name="T21" fmla="*/ 24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2" h="366">
                  <a:moveTo>
                    <a:pt x="468" y="24"/>
                  </a:moveTo>
                  <a:cubicBezTo>
                    <a:pt x="445" y="0"/>
                    <a:pt x="407" y="0"/>
                    <a:pt x="384" y="24"/>
                  </a:cubicBezTo>
                  <a:cubicBezTo>
                    <a:pt x="186" y="221"/>
                    <a:pt x="186" y="221"/>
                    <a:pt x="186" y="221"/>
                  </a:cubicBezTo>
                  <a:cubicBezTo>
                    <a:pt x="108" y="144"/>
                    <a:pt x="108" y="144"/>
                    <a:pt x="108" y="144"/>
                  </a:cubicBezTo>
                  <a:cubicBezTo>
                    <a:pt x="85" y="120"/>
                    <a:pt x="47" y="120"/>
                    <a:pt x="24" y="144"/>
                  </a:cubicBezTo>
                  <a:cubicBezTo>
                    <a:pt x="0" y="167"/>
                    <a:pt x="0" y="205"/>
                    <a:pt x="24" y="228"/>
                  </a:cubicBezTo>
                  <a:cubicBezTo>
                    <a:pt x="144" y="348"/>
                    <a:pt x="144" y="348"/>
                    <a:pt x="144" y="348"/>
                  </a:cubicBezTo>
                  <a:cubicBezTo>
                    <a:pt x="155" y="360"/>
                    <a:pt x="171" y="366"/>
                    <a:pt x="186" y="366"/>
                  </a:cubicBezTo>
                  <a:cubicBezTo>
                    <a:pt x="201" y="366"/>
                    <a:pt x="217" y="360"/>
                    <a:pt x="228" y="348"/>
                  </a:cubicBezTo>
                  <a:cubicBezTo>
                    <a:pt x="468" y="108"/>
                    <a:pt x="468" y="108"/>
                    <a:pt x="468" y="108"/>
                  </a:cubicBezTo>
                  <a:cubicBezTo>
                    <a:pt x="492" y="85"/>
                    <a:pt x="492" y="47"/>
                    <a:pt x="468"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12"/>
            <p:cNvSpPr>
              <a:spLocks noEditPoints="1"/>
            </p:cNvSpPr>
            <p:nvPr/>
          </p:nvSpPr>
          <p:spPr bwMode="auto">
            <a:xfrm>
              <a:off x="3736975" y="3706813"/>
              <a:ext cx="198438" cy="198437"/>
            </a:xfrm>
            <a:custGeom>
              <a:avLst/>
              <a:gdLst>
                <a:gd name="T0" fmla="*/ 480 w 964"/>
                <a:gd name="T1" fmla="*/ 0 h 968"/>
                <a:gd name="T2" fmla="*/ 0 w 964"/>
                <a:gd name="T3" fmla="*/ 484 h 968"/>
                <a:gd name="T4" fmla="*/ 480 w 964"/>
                <a:gd name="T5" fmla="*/ 968 h 968"/>
                <a:gd name="T6" fmla="*/ 964 w 964"/>
                <a:gd name="T7" fmla="*/ 484 h 968"/>
                <a:gd name="T8" fmla="*/ 480 w 964"/>
                <a:gd name="T9" fmla="*/ 0 h 968"/>
                <a:gd name="T10" fmla="*/ 480 w 964"/>
                <a:gd name="T11" fmla="*/ 848 h 968"/>
                <a:gd name="T12" fmla="*/ 120 w 964"/>
                <a:gd name="T13" fmla="*/ 484 h 968"/>
                <a:gd name="T14" fmla="*/ 480 w 964"/>
                <a:gd name="T15" fmla="*/ 120 h 968"/>
                <a:gd name="T16" fmla="*/ 844 w 964"/>
                <a:gd name="T17" fmla="*/ 484 h 968"/>
                <a:gd name="T18" fmla="*/ 480 w 964"/>
                <a:gd name="T19" fmla="*/ 848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4" h="968">
                  <a:moveTo>
                    <a:pt x="480" y="0"/>
                  </a:moveTo>
                  <a:cubicBezTo>
                    <a:pt x="215" y="0"/>
                    <a:pt x="0" y="217"/>
                    <a:pt x="0" y="484"/>
                  </a:cubicBezTo>
                  <a:cubicBezTo>
                    <a:pt x="0" y="751"/>
                    <a:pt x="215" y="968"/>
                    <a:pt x="480" y="968"/>
                  </a:cubicBezTo>
                  <a:cubicBezTo>
                    <a:pt x="745" y="968"/>
                    <a:pt x="964" y="750"/>
                    <a:pt x="964" y="484"/>
                  </a:cubicBezTo>
                  <a:cubicBezTo>
                    <a:pt x="964" y="219"/>
                    <a:pt x="746" y="0"/>
                    <a:pt x="480" y="0"/>
                  </a:cubicBezTo>
                  <a:close/>
                  <a:moveTo>
                    <a:pt x="480" y="848"/>
                  </a:moveTo>
                  <a:cubicBezTo>
                    <a:pt x="281" y="848"/>
                    <a:pt x="120" y="685"/>
                    <a:pt x="120" y="484"/>
                  </a:cubicBezTo>
                  <a:cubicBezTo>
                    <a:pt x="120" y="283"/>
                    <a:pt x="281" y="120"/>
                    <a:pt x="480" y="120"/>
                  </a:cubicBezTo>
                  <a:cubicBezTo>
                    <a:pt x="677" y="120"/>
                    <a:pt x="844" y="287"/>
                    <a:pt x="844" y="484"/>
                  </a:cubicBezTo>
                  <a:cubicBezTo>
                    <a:pt x="844" y="681"/>
                    <a:pt x="677" y="848"/>
                    <a:pt x="480" y="8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3" name="TextBox 142"/>
          <p:cNvSpPr txBox="1"/>
          <p:nvPr/>
        </p:nvSpPr>
        <p:spPr>
          <a:xfrm>
            <a:off x="1296448" y="1126843"/>
            <a:ext cx="482978" cy="340300"/>
          </a:xfrm>
          <a:prstGeom prst="rect">
            <a:avLst/>
          </a:prstGeom>
          <a:noFill/>
        </p:spPr>
        <p:txBody>
          <a:bodyPr wrap="none" lIns="0" tIns="0" rIns="0" bIns="0" rtlCol="0">
            <a:spAutoFit/>
          </a:bodyPr>
          <a:lstStyle/>
          <a:p>
            <a:r>
              <a:rPr lang="en-US" sz="2400" dirty="0">
                <a:solidFill>
                  <a:schemeClr val="bg1"/>
                </a:solidFill>
                <a:latin typeface="+mj-lt"/>
              </a:rPr>
              <a:t>35%</a:t>
            </a:r>
          </a:p>
        </p:txBody>
      </p:sp>
      <p:pic>
        <p:nvPicPr>
          <p:cNvPr id="141" name="Picture 140">
            <a:extLs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7254240" y="1"/>
            <a:ext cx="4937760" cy="6857999"/>
          </a:xfrm>
          <a:custGeom>
            <a:avLst/>
            <a:gdLst>
              <a:gd name="connsiteX0" fmla="*/ 0 w 4937760"/>
              <a:gd name="connsiteY0" fmla="*/ 0 h 6857999"/>
              <a:gd name="connsiteX1" fmla="*/ 4937760 w 4937760"/>
              <a:gd name="connsiteY1" fmla="*/ 0 h 6857999"/>
              <a:gd name="connsiteX2" fmla="*/ 4937760 w 4937760"/>
              <a:gd name="connsiteY2" fmla="*/ 6857999 h 6857999"/>
              <a:gd name="connsiteX3" fmla="*/ 0 w 493776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4937760" h="6857999">
                <a:moveTo>
                  <a:pt x="0" y="0"/>
                </a:moveTo>
                <a:lnTo>
                  <a:pt x="4937760" y="0"/>
                </a:lnTo>
                <a:lnTo>
                  <a:pt x="4937760" y="6857999"/>
                </a:lnTo>
                <a:lnTo>
                  <a:pt x="0" y="6857999"/>
                </a:lnTo>
                <a:close/>
              </a:path>
            </a:pathLst>
          </a:custGeom>
        </p:spPr>
      </p:pic>
      <p:sp>
        <p:nvSpPr>
          <p:cNvPr id="140" name="Rectangle 139">
            <a:extLst>
              <a:ext uri="{C183D7F6-B498-43B3-948B-1728B52AA6E4}">
                <adec:decorative xmlns:adec="http://schemas.microsoft.com/office/drawing/2017/decorative" val="1"/>
              </a:ext>
            </a:extLst>
          </p:cNvPr>
          <p:cNvSpPr/>
          <p:nvPr/>
        </p:nvSpPr>
        <p:spPr>
          <a:xfrm>
            <a:off x="7254240" y="0"/>
            <a:ext cx="4937760" cy="6857999"/>
          </a:xfrm>
          <a:prstGeom prst="rect">
            <a:avLst/>
          </a:prstGeom>
          <a:solidFill>
            <a:srgbClr val="30353F">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Oval 34">
            <a:extLst>
              <a:ext uri="{C183D7F6-B498-43B3-948B-1728B52AA6E4}">
                <adec:decorative xmlns:adec="http://schemas.microsoft.com/office/drawing/2017/decorative" val="1"/>
              </a:ext>
            </a:extLst>
          </p:cNvPr>
          <p:cNvSpPr/>
          <p:nvPr/>
        </p:nvSpPr>
        <p:spPr>
          <a:xfrm>
            <a:off x="8912895" y="832629"/>
            <a:ext cx="1620450" cy="16204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TextBox 144"/>
          <p:cNvSpPr txBox="1"/>
          <p:nvPr/>
        </p:nvSpPr>
        <p:spPr>
          <a:xfrm>
            <a:off x="7780020" y="3242496"/>
            <a:ext cx="3886200" cy="430887"/>
          </a:xfrm>
          <a:prstGeom prst="rect">
            <a:avLst/>
          </a:prstGeom>
          <a:noFill/>
        </p:spPr>
        <p:txBody>
          <a:bodyPr wrap="square" lIns="0" tIns="0" rIns="0" bIns="0" rtlCol="0">
            <a:spAutoFit/>
          </a:bodyPr>
          <a:lstStyle/>
          <a:p>
            <a:pPr algn="ctr"/>
            <a:r>
              <a:rPr lang="en-US" sz="2800" b="1" dirty="0">
                <a:solidFill>
                  <a:schemeClr val="bg1"/>
                </a:solidFill>
                <a:latin typeface="Verdana" panose="020B0604030504040204" pitchFamily="34" charset="0"/>
                <a:ea typeface="Verdana" panose="020B0604030504040204" pitchFamily="34" charset="0"/>
              </a:rPr>
              <a:t>Modelling</a:t>
            </a:r>
            <a:endParaRPr lang="en-US" sz="3600" dirty="0">
              <a:solidFill>
                <a:schemeClr val="bg1"/>
              </a:solidFill>
            </a:endParaRPr>
          </a:p>
        </p:txBody>
      </p:sp>
      <p:cxnSp>
        <p:nvCxnSpPr>
          <p:cNvPr id="151" name="Straight Connector 150">
            <a:extLst>
              <a:ext uri="{C183D7F6-B498-43B3-948B-1728B52AA6E4}">
                <adec:decorative xmlns:adec="http://schemas.microsoft.com/office/drawing/2017/decorative" val="1"/>
              </a:ext>
            </a:extLst>
          </p:cNvPr>
          <p:cNvCxnSpPr/>
          <p:nvPr/>
        </p:nvCxnSpPr>
        <p:spPr>
          <a:xfrm>
            <a:off x="8991600" y="2790395"/>
            <a:ext cx="146304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C183D7F6-B498-43B3-948B-1728B52AA6E4}">
                <adec:decorative xmlns:adec="http://schemas.microsoft.com/office/drawing/2017/decorative" val="1"/>
              </a:ext>
            </a:extLst>
          </p:cNvPr>
          <p:cNvCxnSpPr/>
          <p:nvPr/>
        </p:nvCxnSpPr>
        <p:spPr>
          <a:xfrm>
            <a:off x="9347734" y="4529657"/>
            <a:ext cx="750771"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155" name="Freeform 34" descr="This image is an icon of three human beings and a circle. "/>
          <p:cNvSpPr>
            <a:spLocks noEditPoints="1"/>
          </p:cNvSpPr>
          <p:nvPr/>
        </p:nvSpPr>
        <p:spPr bwMode="auto">
          <a:xfrm>
            <a:off x="9347734" y="1266044"/>
            <a:ext cx="750772" cy="753618"/>
          </a:xfrm>
          <a:custGeom>
            <a:avLst/>
            <a:gdLst>
              <a:gd name="T0" fmla="*/ 1924 w 2048"/>
              <a:gd name="T1" fmla="*/ 300 h 2048"/>
              <a:gd name="T2" fmla="*/ 1324 w 2048"/>
              <a:gd name="T3" fmla="*/ 300 h 2048"/>
              <a:gd name="T4" fmla="*/ 1024 w 2048"/>
              <a:gd name="T5" fmla="*/ 240 h 2048"/>
              <a:gd name="T6" fmla="*/ 720 w 2048"/>
              <a:gd name="T7" fmla="*/ 300 h 2048"/>
              <a:gd name="T8" fmla="*/ 120 w 2048"/>
              <a:gd name="T9" fmla="*/ 300 h 2048"/>
              <a:gd name="T10" fmla="*/ 0 w 2048"/>
              <a:gd name="T11" fmla="*/ 900 h 2048"/>
              <a:gd name="T12" fmla="*/ 242 w 2048"/>
              <a:gd name="T13" fmla="*/ 960 h 2048"/>
              <a:gd name="T14" fmla="*/ 689 w 2048"/>
              <a:gd name="T15" fmla="*/ 1730 h 2048"/>
              <a:gd name="T16" fmla="*/ 660 w 2048"/>
              <a:gd name="T17" fmla="*/ 2048 h 2048"/>
              <a:gd name="T18" fmla="*/ 1444 w 2048"/>
              <a:gd name="T19" fmla="*/ 1988 h 2048"/>
              <a:gd name="T20" fmla="*/ 1804 w 2048"/>
              <a:gd name="T21" fmla="*/ 1020 h 2048"/>
              <a:gd name="T22" fmla="*/ 1988 w 2048"/>
              <a:gd name="T23" fmla="*/ 960 h 2048"/>
              <a:gd name="T24" fmla="*/ 1819 w 2048"/>
              <a:gd name="T25" fmla="*/ 527 h 2048"/>
              <a:gd name="T26" fmla="*/ 1804 w 2048"/>
              <a:gd name="T27" fmla="*/ 300 h 2048"/>
              <a:gd name="T28" fmla="*/ 1444 w 2048"/>
              <a:gd name="T29" fmla="*/ 300 h 2048"/>
              <a:gd name="T30" fmla="*/ 420 w 2048"/>
              <a:gd name="T31" fmla="*/ 120 h 2048"/>
              <a:gd name="T32" fmla="*/ 420 w 2048"/>
              <a:gd name="T33" fmla="*/ 480 h 2048"/>
              <a:gd name="T34" fmla="*/ 420 w 2048"/>
              <a:gd name="T35" fmla="*/ 120 h 2048"/>
              <a:gd name="T36" fmla="*/ 420 w 2048"/>
              <a:gd name="T37" fmla="*/ 600 h 2048"/>
              <a:gd name="T38" fmla="*/ 126 w 2048"/>
              <a:gd name="T39" fmla="*/ 840 h 2048"/>
              <a:gd name="T40" fmla="*/ 1024 w 2048"/>
              <a:gd name="T41" fmla="*/ 1684 h 2048"/>
              <a:gd name="T42" fmla="*/ 726 w 2048"/>
              <a:gd name="T43" fmla="*/ 1928 h 2048"/>
              <a:gd name="T44" fmla="*/ 1024 w 2048"/>
              <a:gd name="T45" fmla="*/ 1204 h 2048"/>
              <a:gd name="T46" fmla="*/ 1024 w 2048"/>
              <a:gd name="T47" fmla="*/ 1564 h 2048"/>
              <a:gd name="T48" fmla="*/ 1263 w 2048"/>
              <a:gd name="T49" fmla="*/ 1639 h 2048"/>
              <a:gd name="T50" fmla="*/ 1324 w 2048"/>
              <a:gd name="T51" fmla="*/ 1384 h 2048"/>
              <a:gd name="T52" fmla="*/ 720 w 2048"/>
              <a:gd name="T53" fmla="*/ 1384 h 2048"/>
              <a:gd name="T54" fmla="*/ 828 w 2048"/>
              <a:gd name="T55" fmla="*/ 1613 h 2048"/>
              <a:gd name="T56" fmla="*/ 360 w 2048"/>
              <a:gd name="T57" fmla="*/ 1020 h 2048"/>
              <a:gd name="T58" fmla="*/ 780 w 2048"/>
              <a:gd name="T59" fmla="*/ 960 h 2048"/>
              <a:gd name="T60" fmla="*/ 615 w 2048"/>
              <a:gd name="T61" fmla="*/ 528 h 2048"/>
              <a:gd name="T62" fmla="*/ 1024 w 2048"/>
              <a:gd name="T63" fmla="*/ 360 h 2048"/>
              <a:gd name="T64" fmla="*/ 1429 w 2048"/>
              <a:gd name="T65" fmla="*/ 528 h 2048"/>
              <a:gd name="T66" fmla="*/ 1264 w 2048"/>
              <a:gd name="T67" fmla="*/ 960 h 2048"/>
              <a:gd name="T68" fmla="*/ 1684 w 2048"/>
              <a:gd name="T69" fmla="*/ 1020 h 2048"/>
              <a:gd name="T70" fmla="*/ 1330 w 2048"/>
              <a:gd name="T71" fmla="*/ 840 h 2048"/>
              <a:gd name="T72" fmla="*/ 1922 w 2048"/>
              <a:gd name="T73" fmla="*/ 840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8" h="2048">
                <a:moveTo>
                  <a:pt x="1819" y="527"/>
                </a:moveTo>
                <a:cubicBezTo>
                  <a:pt x="1883" y="472"/>
                  <a:pt x="1924" y="391"/>
                  <a:pt x="1924" y="300"/>
                </a:cubicBezTo>
                <a:cubicBezTo>
                  <a:pt x="1924" y="135"/>
                  <a:pt x="1789" y="0"/>
                  <a:pt x="1624" y="0"/>
                </a:cubicBezTo>
                <a:cubicBezTo>
                  <a:pt x="1459" y="0"/>
                  <a:pt x="1324" y="135"/>
                  <a:pt x="1324" y="300"/>
                </a:cubicBezTo>
                <a:cubicBezTo>
                  <a:pt x="1324" y="300"/>
                  <a:pt x="1324" y="300"/>
                  <a:pt x="1324" y="300"/>
                </a:cubicBezTo>
                <a:cubicBezTo>
                  <a:pt x="1229" y="261"/>
                  <a:pt x="1128" y="240"/>
                  <a:pt x="1024" y="240"/>
                </a:cubicBezTo>
                <a:cubicBezTo>
                  <a:pt x="920" y="240"/>
                  <a:pt x="816" y="261"/>
                  <a:pt x="720" y="301"/>
                </a:cubicBezTo>
                <a:cubicBezTo>
                  <a:pt x="720" y="300"/>
                  <a:pt x="720" y="300"/>
                  <a:pt x="720" y="300"/>
                </a:cubicBezTo>
                <a:cubicBezTo>
                  <a:pt x="720" y="135"/>
                  <a:pt x="585" y="0"/>
                  <a:pt x="420" y="0"/>
                </a:cubicBezTo>
                <a:cubicBezTo>
                  <a:pt x="255" y="0"/>
                  <a:pt x="120" y="135"/>
                  <a:pt x="120" y="300"/>
                </a:cubicBezTo>
                <a:cubicBezTo>
                  <a:pt x="120" y="391"/>
                  <a:pt x="161" y="473"/>
                  <a:pt x="225" y="528"/>
                </a:cubicBezTo>
                <a:cubicBezTo>
                  <a:pt x="91" y="598"/>
                  <a:pt x="0" y="739"/>
                  <a:pt x="0" y="900"/>
                </a:cubicBezTo>
                <a:cubicBezTo>
                  <a:pt x="0" y="933"/>
                  <a:pt x="27" y="960"/>
                  <a:pt x="60" y="960"/>
                </a:cubicBezTo>
                <a:cubicBezTo>
                  <a:pt x="242" y="960"/>
                  <a:pt x="242" y="960"/>
                  <a:pt x="242" y="960"/>
                </a:cubicBezTo>
                <a:cubicBezTo>
                  <a:pt x="241" y="980"/>
                  <a:pt x="240" y="1000"/>
                  <a:pt x="240" y="1020"/>
                </a:cubicBezTo>
                <a:cubicBezTo>
                  <a:pt x="240" y="1337"/>
                  <a:pt x="429" y="1608"/>
                  <a:pt x="689" y="1730"/>
                </a:cubicBezTo>
                <a:cubicBezTo>
                  <a:pt x="631" y="1804"/>
                  <a:pt x="600" y="1894"/>
                  <a:pt x="600" y="1988"/>
                </a:cubicBezTo>
                <a:cubicBezTo>
                  <a:pt x="600" y="2021"/>
                  <a:pt x="627" y="2048"/>
                  <a:pt x="660" y="2048"/>
                </a:cubicBezTo>
                <a:cubicBezTo>
                  <a:pt x="1384" y="2048"/>
                  <a:pt x="1384" y="2048"/>
                  <a:pt x="1384" y="2048"/>
                </a:cubicBezTo>
                <a:cubicBezTo>
                  <a:pt x="1417" y="2048"/>
                  <a:pt x="1444" y="2021"/>
                  <a:pt x="1444" y="1988"/>
                </a:cubicBezTo>
                <a:cubicBezTo>
                  <a:pt x="1444" y="1891"/>
                  <a:pt x="1411" y="1801"/>
                  <a:pt x="1357" y="1729"/>
                </a:cubicBezTo>
                <a:cubicBezTo>
                  <a:pt x="1619" y="1605"/>
                  <a:pt x="1804" y="1333"/>
                  <a:pt x="1804" y="1020"/>
                </a:cubicBezTo>
                <a:cubicBezTo>
                  <a:pt x="1804" y="1000"/>
                  <a:pt x="1803" y="980"/>
                  <a:pt x="1802" y="960"/>
                </a:cubicBezTo>
                <a:cubicBezTo>
                  <a:pt x="1988" y="960"/>
                  <a:pt x="1988" y="960"/>
                  <a:pt x="1988" y="960"/>
                </a:cubicBezTo>
                <a:cubicBezTo>
                  <a:pt x="2021" y="960"/>
                  <a:pt x="2048" y="933"/>
                  <a:pt x="2048" y="900"/>
                </a:cubicBezTo>
                <a:cubicBezTo>
                  <a:pt x="2048" y="738"/>
                  <a:pt x="1955" y="597"/>
                  <a:pt x="1819" y="527"/>
                </a:cubicBezTo>
                <a:close/>
                <a:moveTo>
                  <a:pt x="1624" y="120"/>
                </a:moveTo>
                <a:cubicBezTo>
                  <a:pt x="1723" y="120"/>
                  <a:pt x="1804" y="201"/>
                  <a:pt x="1804" y="300"/>
                </a:cubicBezTo>
                <a:cubicBezTo>
                  <a:pt x="1804" y="399"/>
                  <a:pt x="1723" y="480"/>
                  <a:pt x="1624" y="480"/>
                </a:cubicBezTo>
                <a:cubicBezTo>
                  <a:pt x="1525" y="480"/>
                  <a:pt x="1444" y="399"/>
                  <a:pt x="1444" y="300"/>
                </a:cubicBezTo>
                <a:cubicBezTo>
                  <a:pt x="1444" y="201"/>
                  <a:pt x="1525" y="120"/>
                  <a:pt x="1624" y="120"/>
                </a:cubicBezTo>
                <a:close/>
                <a:moveTo>
                  <a:pt x="420" y="120"/>
                </a:moveTo>
                <a:cubicBezTo>
                  <a:pt x="519" y="120"/>
                  <a:pt x="600" y="201"/>
                  <a:pt x="600" y="300"/>
                </a:cubicBezTo>
                <a:cubicBezTo>
                  <a:pt x="600" y="399"/>
                  <a:pt x="519" y="480"/>
                  <a:pt x="420" y="480"/>
                </a:cubicBezTo>
                <a:cubicBezTo>
                  <a:pt x="321" y="480"/>
                  <a:pt x="240" y="399"/>
                  <a:pt x="240" y="300"/>
                </a:cubicBezTo>
                <a:cubicBezTo>
                  <a:pt x="240" y="201"/>
                  <a:pt x="321" y="120"/>
                  <a:pt x="420" y="120"/>
                </a:cubicBezTo>
                <a:close/>
                <a:moveTo>
                  <a:pt x="126" y="840"/>
                </a:moveTo>
                <a:cubicBezTo>
                  <a:pt x="154" y="703"/>
                  <a:pt x="275" y="600"/>
                  <a:pt x="420" y="600"/>
                </a:cubicBezTo>
                <a:cubicBezTo>
                  <a:pt x="565" y="600"/>
                  <a:pt x="686" y="703"/>
                  <a:pt x="714" y="840"/>
                </a:cubicBezTo>
                <a:lnTo>
                  <a:pt x="126" y="840"/>
                </a:lnTo>
                <a:close/>
                <a:moveTo>
                  <a:pt x="726" y="1928"/>
                </a:moveTo>
                <a:cubicBezTo>
                  <a:pt x="755" y="1791"/>
                  <a:pt x="880" y="1684"/>
                  <a:pt x="1024" y="1684"/>
                </a:cubicBezTo>
                <a:cubicBezTo>
                  <a:pt x="1169" y="1684"/>
                  <a:pt x="1291" y="1789"/>
                  <a:pt x="1318" y="1928"/>
                </a:cubicBezTo>
                <a:lnTo>
                  <a:pt x="726" y="1928"/>
                </a:lnTo>
                <a:close/>
                <a:moveTo>
                  <a:pt x="840" y="1384"/>
                </a:moveTo>
                <a:cubicBezTo>
                  <a:pt x="840" y="1286"/>
                  <a:pt x="924" y="1204"/>
                  <a:pt x="1024" y="1204"/>
                </a:cubicBezTo>
                <a:cubicBezTo>
                  <a:pt x="1123" y="1204"/>
                  <a:pt x="1204" y="1285"/>
                  <a:pt x="1204" y="1384"/>
                </a:cubicBezTo>
                <a:cubicBezTo>
                  <a:pt x="1204" y="1483"/>
                  <a:pt x="1123" y="1564"/>
                  <a:pt x="1024" y="1564"/>
                </a:cubicBezTo>
                <a:cubicBezTo>
                  <a:pt x="924" y="1564"/>
                  <a:pt x="840" y="1482"/>
                  <a:pt x="840" y="1384"/>
                </a:cubicBezTo>
                <a:close/>
                <a:moveTo>
                  <a:pt x="1263" y="1639"/>
                </a:moveTo>
                <a:cubicBezTo>
                  <a:pt x="1249" y="1629"/>
                  <a:pt x="1234" y="1620"/>
                  <a:pt x="1218" y="1612"/>
                </a:cubicBezTo>
                <a:cubicBezTo>
                  <a:pt x="1283" y="1557"/>
                  <a:pt x="1324" y="1475"/>
                  <a:pt x="1324" y="1384"/>
                </a:cubicBezTo>
                <a:cubicBezTo>
                  <a:pt x="1324" y="1219"/>
                  <a:pt x="1189" y="1084"/>
                  <a:pt x="1024" y="1084"/>
                </a:cubicBezTo>
                <a:cubicBezTo>
                  <a:pt x="858" y="1084"/>
                  <a:pt x="720" y="1218"/>
                  <a:pt x="720" y="1384"/>
                </a:cubicBezTo>
                <a:cubicBezTo>
                  <a:pt x="720" y="1464"/>
                  <a:pt x="752" y="1540"/>
                  <a:pt x="810" y="1597"/>
                </a:cubicBezTo>
                <a:cubicBezTo>
                  <a:pt x="816" y="1602"/>
                  <a:pt x="822" y="1608"/>
                  <a:pt x="828" y="1613"/>
                </a:cubicBezTo>
                <a:cubicBezTo>
                  <a:pt x="813" y="1621"/>
                  <a:pt x="798" y="1630"/>
                  <a:pt x="783" y="1640"/>
                </a:cubicBezTo>
                <a:cubicBezTo>
                  <a:pt x="529" y="1542"/>
                  <a:pt x="360" y="1296"/>
                  <a:pt x="360" y="1020"/>
                </a:cubicBezTo>
                <a:cubicBezTo>
                  <a:pt x="360" y="1000"/>
                  <a:pt x="361" y="980"/>
                  <a:pt x="363" y="960"/>
                </a:cubicBezTo>
                <a:cubicBezTo>
                  <a:pt x="780" y="960"/>
                  <a:pt x="780" y="960"/>
                  <a:pt x="780" y="960"/>
                </a:cubicBezTo>
                <a:cubicBezTo>
                  <a:pt x="813" y="960"/>
                  <a:pt x="840" y="933"/>
                  <a:pt x="840" y="900"/>
                </a:cubicBezTo>
                <a:cubicBezTo>
                  <a:pt x="840" y="739"/>
                  <a:pt x="749" y="598"/>
                  <a:pt x="615" y="528"/>
                </a:cubicBezTo>
                <a:cubicBezTo>
                  <a:pt x="638" y="508"/>
                  <a:pt x="659" y="484"/>
                  <a:pt x="675" y="458"/>
                </a:cubicBezTo>
                <a:cubicBezTo>
                  <a:pt x="778" y="395"/>
                  <a:pt x="901" y="360"/>
                  <a:pt x="1024" y="360"/>
                </a:cubicBezTo>
                <a:cubicBezTo>
                  <a:pt x="1146" y="360"/>
                  <a:pt x="1265" y="394"/>
                  <a:pt x="1369" y="458"/>
                </a:cubicBezTo>
                <a:cubicBezTo>
                  <a:pt x="1385" y="484"/>
                  <a:pt x="1406" y="508"/>
                  <a:pt x="1429" y="528"/>
                </a:cubicBezTo>
                <a:cubicBezTo>
                  <a:pt x="1295" y="598"/>
                  <a:pt x="1204" y="739"/>
                  <a:pt x="1204" y="900"/>
                </a:cubicBezTo>
                <a:cubicBezTo>
                  <a:pt x="1204" y="933"/>
                  <a:pt x="1231" y="960"/>
                  <a:pt x="1264" y="960"/>
                </a:cubicBezTo>
                <a:cubicBezTo>
                  <a:pt x="1681" y="960"/>
                  <a:pt x="1681" y="960"/>
                  <a:pt x="1681" y="960"/>
                </a:cubicBezTo>
                <a:cubicBezTo>
                  <a:pt x="1683" y="980"/>
                  <a:pt x="1684" y="1000"/>
                  <a:pt x="1684" y="1020"/>
                </a:cubicBezTo>
                <a:cubicBezTo>
                  <a:pt x="1684" y="1296"/>
                  <a:pt x="1516" y="1541"/>
                  <a:pt x="1263" y="1639"/>
                </a:cubicBezTo>
                <a:close/>
                <a:moveTo>
                  <a:pt x="1330" y="840"/>
                </a:moveTo>
                <a:cubicBezTo>
                  <a:pt x="1358" y="703"/>
                  <a:pt x="1479" y="600"/>
                  <a:pt x="1624" y="600"/>
                </a:cubicBezTo>
                <a:cubicBezTo>
                  <a:pt x="1771" y="600"/>
                  <a:pt x="1894" y="703"/>
                  <a:pt x="1922" y="840"/>
                </a:cubicBezTo>
                <a:lnTo>
                  <a:pt x="1330" y="840"/>
                </a:lnTo>
                <a:close/>
              </a:path>
            </a:pathLst>
          </a:custGeom>
          <a:solidFill>
            <a:srgbClr val="30353F"/>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 name="Group 2">
            <a:extLst>
              <a:ext uri="{C183D7F6-B498-43B3-948B-1728B52AA6E4}">
                <adec:decorative xmlns:adec="http://schemas.microsoft.com/office/drawing/2017/decorative" val="1"/>
              </a:ext>
            </a:extLst>
          </p:cNvPr>
          <p:cNvGrpSpPr/>
          <p:nvPr/>
        </p:nvGrpSpPr>
        <p:grpSpPr>
          <a:xfrm>
            <a:off x="816617" y="3307745"/>
            <a:ext cx="962807" cy="340300"/>
            <a:chOff x="816617" y="3307745"/>
            <a:chExt cx="962807" cy="340300"/>
          </a:xfrm>
        </p:grpSpPr>
        <p:pic>
          <p:nvPicPr>
            <p:cNvPr id="117" name="Picture 116" descr="This image is an icon of a human being. "/>
            <p:cNvPicPr>
              <a:picLocks noChangeAspect="1"/>
            </p:cNvPicPr>
            <p:nvPr/>
          </p:nvPicPr>
          <p:blipFill>
            <a:blip r:embed="rId3"/>
            <a:stretch>
              <a:fillRect/>
            </a:stretch>
          </p:blipFill>
          <p:spPr>
            <a:xfrm>
              <a:off x="816617" y="3346008"/>
              <a:ext cx="231766" cy="263774"/>
            </a:xfrm>
            <a:prstGeom prst="rect">
              <a:avLst/>
            </a:prstGeom>
          </p:spPr>
        </p:pic>
        <p:sp>
          <p:nvSpPr>
            <p:cNvPr id="144" name="TextBox 143"/>
            <p:cNvSpPr txBox="1"/>
            <p:nvPr/>
          </p:nvSpPr>
          <p:spPr>
            <a:xfrm>
              <a:off x="1296446" y="3307745"/>
              <a:ext cx="482978" cy="340300"/>
            </a:xfrm>
            <a:prstGeom prst="rect">
              <a:avLst/>
            </a:prstGeom>
            <a:noFill/>
          </p:spPr>
          <p:txBody>
            <a:bodyPr wrap="none" lIns="0" tIns="0" rIns="0" bIns="0" rtlCol="0">
              <a:spAutoFit/>
            </a:bodyPr>
            <a:lstStyle/>
            <a:p>
              <a:r>
                <a:rPr lang="en-US" sz="2400" dirty="0">
                  <a:solidFill>
                    <a:schemeClr val="bg1"/>
                  </a:solidFill>
                  <a:latin typeface="+mj-lt"/>
                </a:rPr>
                <a:t>43%</a:t>
              </a:r>
            </a:p>
          </p:txBody>
        </p:sp>
      </p:grpSp>
      <p:sp>
        <p:nvSpPr>
          <p:cNvPr id="2" name="Title 1" hidden="1">
            <a:extLst>
              <a:ext uri="{FF2B5EF4-FFF2-40B4-BE49-F238E27FC236}">
                <a16:creationId xmlns:a16="http://schemas.microsoft.com/office/drawing/2014/main" id="{B61803F9-0687-42F2-AD52-B4E217229BB0}"/>
              </a:ext>
            </a:extLst>
          </p:cNvPr>
          <p:cNvSpPr>
            <a:spLocks noGrp="1"/>
          </p:cNvSpPr>
          <p:nvPr>
            <p:ph type="title"/>
          </p:nvPr>
        </p:nvSpPr>
        <p:spPr/>
        <p:txBody>
          <a:bodyPr/>
          <a:lstStyle/>
          <a:p>
            <a:r>
              <a:rPr lang="en-US" dirty="0"/>
              <a:t>Slide 7</a:t>
            </a:r>
          </a:p>
        </p:txBody>
      </p:sp>
      <p:sp>
        <p:nvSpPr>
          <p:cNvPr id="34" name="TextBox 33">
            <a:extLst>
              <a:ext uri="{FF2B5EF4-FFF2-40B4-BE49-F238E27FC236}">
                <a16:creationId xmlns:a16="http://schemas.microsoft.com/office/drawing/2014/main" id="{BB9EDA79-3AA0-498A-B52E-5935B2916610}"/>
              </a:ext>
            </a:extLst>
          </p:cNvPr>
          <p:cNvSpPr txBox="1"/>
          <p:nvPr/>
        </p:nvSpPr>
        <p:spPr>
          <a:xfrm>
            <a:off x="312557" y="842735"/>
            <a:ext cx="3561874" cy="430887"/>
          </a:xfrm>
          <a:prstGeom prst="rect">
            <a:avLst/>
          </a:prstGeom>
          <a:noFill/>
        </p:spPr>
        <p:txBody>
          <a:bodyPr wrap="none" lIns="0" tIns="0" rIns="0" bIns="0" rtlCol="0">
            <a:spAutoFit/>
          </a:bodyPr>
          <a:lstStyle/>
          <a:p>
            <a:pPr algn="ctr">
              <a:tabLst>
                <a:tab pos="347663" algn="l"/>
              </a:tabLst>
            </a:pPr>
            <a:r>
              <a:rPr lang="en-US" sz="2800" b="1" dirty="0">
                <a:solidFill>
                  <a:srgbClr val="30353F"/>
                </a:solidFill>
                <a:latin typeface="Verdana" panose="020B0604030504040204" pitchFamily="34" charset="0"/>
                <a:ea typeface="Verdana" panose="020B0604030504040204" pitchFamily="34" charset="0"/>
              </a:rPr>
              <a:t>2. Random Forest</a:t>
            </a:r>
          </a:p>
        </p:txBody>
      </p:sp>
      <p:sp>
        <p:nvSpPr>
          <p:cNvPr id="38" name="TextBox 37">
            <a:extLst>
              <a:ext uri="{FF2B5EF4-FFF2-40B4-BE49-F238E27FC236}">
                <a16:creationId xmlns:a16="http://schemas.microsoft.com/office/drawing/2014/main" id="{44FA3F55-0C93-4B84-BE2B-EACEE07AA5B8}"/>
              </a:ext>
            </a:extLst>
          </p:cNvPr>
          <p:cNvSpPr txBox="1"/>
          <p:nvPr/>
        </p:nvSpPr>
        <p:spPr>
          <a:xfrm>
            <a:off x="1162286" y="1372436"/>
            <a:ext cx="2058256" cy="954107"/>
          </a:xfrm>
          <a:prstGeom prst="rect">
            <a:avLst/>
          </a:prstGeom>
          <a:noFill/>
        </p:spPr>
        <p:txBody>
          <a:bodyPr wrap="none" lIns="0" tIns="0" rIns="0" bIns="0" rtlCol="0">
            <a:spAutoFit/>
          </a:bodyPr>
          <a:lstStyle/>
          <a:p>
            <a:pPr>
              <a:tabLst>
                <a:tab pos="347663" algn="l"/>
              </a:tabLst>
            </a:pPr>
            <a:r>
              <a:rPr lang="en-US" sz="2000" b="1" dirty="0">
                <a:solidFill>
                  <a:srgbClr val="30353F"/>
                </a:solidFill>
                <a:latin typeface="Verdana" panose="020B0604030504040204" pitchFamily="34" charset="0"/>
                <a:ea typeface="Verdana" panose="020B0604030504040204" pitchFamily="34" charset="0"/>
              </a:rPr>
              <a:t>Parameter:</a:t>
            </a:r>
          </a:p>
          <a:p>
            <a:pPr marL="285750" indent="-285750">
              <a:buFont typeface="Arial" panose="020B0604020202020204" pitchFamily="34" charset="0"/>
              <a:buChar char="•"/>
              <a:tabLst>
                <a:tab pos="347663" algn="l"/>
              </a:tabLst>
            </a:pPr>
            <a:r>
              <a:rPr lang="en-US" sz="1400" b="1" dirty="0">
                <a:solidFill>
                  <a:srgbClr val="30353F"/>
                </a:solidFill>
                <a:latin typeface="Verdana" panose="020B0604030504040204" pitchFamily="34" charset="0"/>
                <a:ea typeface="Verdana" panose="020B0604030504040204" pitchFamily="34" charset="0"/>
              </a:rPr>
              <a:t>Max Depth=15</a:t>
            </a:r>
          </a:p>
          <a:p>
            <a:pPr marL="285750" indent="-285750">
              <a:buFont typeface="Arial" panose="020B0604020202020204" pitchFamily="34" charset="0"/>
              <a:buChar char="•"/>
              <a:tabLst>
                <a:tab pos="347663" algn="l"/>
              </a:tabLst>
            </a:pPr>
            <a:r>
              <a:rPr lang="en-US" sz="1400" b="1" dirty="0">
                <a:solidFill>
                  <a:srgbClr val="30353F"/>
                </a:solidFill>
                <a:latin typeface="Verdana" panose="020B0604030504040204" pitchFamily="34" charset="0"/>
                <a:ea typeface="Verdana" panose="020B0604030504040204" pitchFamily="34" charset="0"/>
              </a:rPr>
              <a:t>n_estimator=150</a:t>
            </a:r>
          </a:p>
          <a:p>
            <a:pPr marL="285750" indent="-285750">
              <a:buFont typeface="Arial" panose="020B0604020202020204" pitchFamily="34" charset="0"/>
              <a:buChar char="•"/>
              <a:tabLst>
                <a:tab pos="347663" algn="l"/>
              </a:tabLst>
            </a:pPr>
            <a:r>
              <a:rPr lang="en-US" sz="1400" b="1" dirty="0">
                <a:solidFill>
                  <a:srgbClr val="30353F"/>
                </a:solidFill>
                <a:latin typeface="Verdana" panose="020B0604030504040204" pitchFamily="34" charset="0"/>
                <a:ea typeface="Verdana" panose="020B0604030504040204" pitchFamily="34" charset="0"/>
              </a:rPr>
              <a:t>Features=0.3</a:t>
            </a:r>
          </a:p>
        </p:txBody>
      </p:sp>
      <p:sp>
        <p:nvSpPr>
          <p:cNvPr id="39" name="TextBox 38">
            <a:extLst>
              <a:ext uri="{FF2B5EF4-FFF2-40B4-BE49-F238E27FC236}">
                <a16:creationId xmlns:a16="http://schemas.microsoft.com/office/drawing/2014/main" id="{A36F1153-B23E-44C4-9CD7-A5938069943A}"/>
              </a:ext>
            </a:extLst>
          </p:cNvPr>
          <p:cNvSpPr txBox="1"/>
          <p:nvPr/>
        </p:nvSpPr>
        <p:spPr>
          <a:xfrm>
            <a:off x="1162286" y="2388896"/>
            <a:ext cx="2385268" cy="246221"/>
          </a:xfrm>
          <a:prstGeom prst="rect">
            <a:avLst/>
          </a:prstGeom>
          <a:noFill/>
        </p:spPr>
        <p:txBody>
          <a:bodyPr wrap="none" lIns="0" tIns="0" rIns="0" bIns="0" rtlCol="0">
            <a:spAutoFit/>
          </a:bodyPr>
          <a:lstStyle/>
          <a:p>
            <a:pPr>
              <a:tabLst>
                <a:tab pos="347663" algn="l"/>
              </a:tabLst>
            </a:pPr>
            <a:r>
              <a:rPr lang="en-US" sz="1600" b="1" dirty="0">
                <a:solidFill>
                  <a:srgbClr val="30353F"/>
                </a:solidFill>
                <a:latin typeface="Verdana" panose="020B0604030504040204" pitchFamily="34" charset="0"/>
                <a:ea typeface="Verdana" panose="020B0604030504040204" pitchFamily="34" charset="0"/>
              </a:rPr>
              <a:t>Classification Report</a:t>
            </a:r>
          </a:p>
        </p:txBody>
      </p:sp>
      <p:pic>
        <p:nvPicPr>
          <p:cNvPr id="6" name="Picture 5">
            <a:extLst>
              <a:ext uri="{FF2B5EF4-FFF2-40B4-BE49-F238E27FC236}">
                <a16:creationId xmlns:a16="http://schemas.microsoft.com/office/drawing/2014/main" id="{996AED21-0E44-479E-B103-7E2D75C74AA2}"/>
              </a:ext>
            </a:extLst>
          </p:cNvPr>
          <p:cNvPicPr>
            <a:picLocks noChangeAspect="1"/>
          </p:cNvPicPr>
          <p:nvPr/>
        </p:nvPicPr>
        <p:blipFill>
          <a:blip r:embed="rId4"/>
          <a:stretch>
            <a:fillRect/>
          </a:stretch>
        </p:blipFill>
        <p:spPr>
          <a:xfrm>
            <a:off x="336700" y="2969499"/>
            <a:ext cx="5873916" cy="2003718"/>
          </a:xfrm>
          <a:prstGeom prst="rect">
            <a:avLst/>
          </a:prstGeom>
        </p:spPr>
      </p:pic>
    </p:spTree>
    <p:extLst>
      <p:ext uri="{BB962C8B-B14F-4D97-AF65-F5344CB8AC3E}">
        <p14:creationId xmlns:p14="http://schemas.microsoft.com/office/powerpoint/2010/main" val="544988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1" name="Group 110" descr="This image is an icon of three human beings and a clock."/>
          <p:cNvGrpSpPr/>
          <p:nvPr/>
        </p:nvGrpSpPr>
        <p:grpSpPr>
          <a:xfrm>
            <a:off x="768329" y="2230384"/>
            <a:ext cx="297913" cy="297912"/>
            <a:chOff x="3613150" y="3706813"/>
            <a:chExt cx="420688" cy="420687"/>
          </a:xfrm>
        </p:grpSpPr>
        <p:sp>
          <p:nvSpPr>
            <p:cNvPr id="112" name="Freeform 10"/>
            <p:cNvSpPr>
              <a:spLocks noEditPoints="1"/>
            </p:cNvSpPr>
            <p:nvPr/>
          </p:nvSpPr>
          <p:spPr bwMode="auto">
            <a:xfrm>
              <a:off x="3613150" y="3930650"/>
              <a:ext cx="420688" cy="196850"/>
            </a:xfrm>
            <a:custGeom>
              <a:avLst/>
              <a:gdLst>
                <a:gd name="T0" fmla="*/ 1823 w 2048"/>
                <a:gd name="T1" fmla="*/ 528 h 960"/>
                <a:gd name="T2" fmla="*/ 1928 w 2048"/>
                <a:gd name="T3" fmla="*/ 300 h 960"/>
                <a:gd name="T4" fmla="*/ 1628 w 2048"/>
                <a:gd name="T5" fmla="*/ 0 h 960"/>
                <a:gd name="T6" fmla="*/ 1324 w 2048"/>
                <a:gd name="T7" fmla="*/ 300 h 960"/>
                <a:gd name="T8" fmla="*/ 1432 w 2048"/>
                <a:gd name="T9" fmla="*/ 528 h 960"/>
                <a:gd name="T10" fmla="*/ 1324 w 2048"/>
                <a:gd name="T11" fmla="*/ 606 h 960"/>
                <a:gd name="T12" fmla="*/ 1219 w 2048"/>
                <a:gd name="T13" fmla="*/ 528 h 960"/>
                <a:gd name="T14" fmla="*/ 1324 w 2048"/>
                <a:gd name="T15" fmla="*/ 300 h 960"/>
                <a:gd name="T16" fmla="*/ 1024 w 2048"/>
                <a:gd name="T17" fmla="*/ 0 h 960"/>
                <a:gd name="T18" fmla="*/ 724 w 2048"/>
                <a:gd name="T19" fmla="*/ 300 h 960"/>
                <a:gd name="T20" fmla="*/ 829 w 2048"/>
                <a:gd name="T21" fmla="*/ 528 h 960"/>
                <a:gd name="T22" fmla="*/ 724 w 2048"/>
                <a:gd name="T23" fmla="*/ 606 h 960"/>
                <a:gd name="T24" fmla="*/ 619 w 2048"/>
                <a:gd name="T25" fmla="*/ 528 h 960"/>
                <a:gd name="T26" fmla="*/ 724 w 2048"/>
                <a:gd name="T27" fmla="*/ 300 h 960"/>
                <a:gd name="T28" fmla="*/ 424 w 2048"/>
                <a:gd name="T29" fmla="*/ 0 h 960"/>
                <a:gd name="T30" fmla="*/ 124 w 2048"/>
                <a:gd name="T31" fmla="*/ 300 h 960"/>
                <a:gd name="T32" fmla="*/ 229 w 2048"/>
                <a:gd name="T33" fmla="*/ 527 h 960"/>
                <a:gd name="T34" fmla="*/ 0 w 2048"/>
                <a:gd name="T35" fmla="*/ 900 h 960"/>
                <a:gd name="T36" fmla="*/ 60 w 2048"/>
                <a:gd name="T37" fmla="*/ 960 h 960"/>
                <a:gd name="T38" fmla="*/ 1988 w 2048"/>
                <a:gd name="T39" fmla="*/ 960 h 960"/>
                <a:gd name="T40" fmla="*/ 2048 w 2048"/>
                <a:gd name="T41" fmla="*/ 900 h 960"/>
                <a:gd name="T42" fmla="*/ 1823 w 2048"/>
                <a:gd name="T43" fmla="*/ 528 h 960"/>
                <a:gd name="T44" fmla="*/ 424 w 2048"/>
                <a:gd name="T45" fmla="*/ 120 h 960"/>
                <a:gd name="T46" fmla="*/ 604 w 2048"/>
                <a:gd name="T47" fmla="*/ 300 h 960"/>
                <a:gd name="T48" fmla="*/ 424 w 2048"/>
                <a:gd name="T49" fmla="*/ 480 h 960"/>
                <a:gd name="T50" fmla="*/ 244 w 2048"/>
                <a:gd name="T51" fmla="*/ 300 h 960"/>
                <a:gd name="T52" fmla="*/ 424 w 2048"/>
                <a:gd name="T53" fmla="*/ 120 h 960"/>
                <a:gd name="T54" fmla="*/ 608 w 2048"/>
                <a:gd name="T55" fmla="*/ 840 h 960"/>
                <a:gd name="T56" fmla="*/ 126 w 2048"/>
                <a:gd name="T57" fmla="*/ 840 h 960"/>
                <a:gd name="T58" fmla="*/ 424 w 2048"/>
                <a:gd name="T59" fmla="*/ 600 h 960"/>
                <a:gd name="T60" fmla="*/ 652 w 2048"/>
                <a:gd name="T61" fmla="*/ 705 h 960"/>
                <a:gd name="T62" fmla="*/ 608 w 2048"/>
                <a:gd name="T63" fmla="*/ 840 h 960"/>
                <a:gd name="T64" fmla="*/ 1024 w 2048"/>
                <a:gd name="T65" fmla="*/ 120 h 960"/>
                <a:gd name="T66" fmla="*/ 1204 w 2048"/>
                <a:gd name="T67" fmla="*/ 300 h 960"/>
                <a:gd name="T68" fmla="*/ 1024 w 2048"/>
                <a:gd name="T69" fmla="*/ 480 h 960"/>
                <a:gd name="T70" fmla="*/ 844 w 2048"/>
                <a:gd name="T71" fmla="*/ 300 h 960"/>
                <a:gd name="T72" fmla="*/ 1024 w 2048"/>
                <a:gd name="T73" fmla="*/ 120 h 960"/>
                <a:gd name="T74" fmla="*/ 730 w 2048"/>
                <a:gd name="T75" fmla="*/ 840 h 960"/>
                <a:gd name="T76" fmla="*/ 1024 w 2048"/>
                <a:gd name="T77" fmla="*/ 600 h 960"/>
                <a:gd name="T78" fmla="*/ 1318 w 2048"/>
                <a:gd name="T79" fmla="*/ 840 h 960"/>
                <a:gd name="T80" fmla="*/ 730 w 2048"/>
                <a:gd name="T81" fmla="*/ 840 h 960"/>
                <a:gd name="T82" fmla="*/ 1628 w 2048"/>
                <a:gd name="T83" fmla="*/ 120 h 960"/>
                <a:gd name="T84" fmla="*/ 1808 w 2048"/>
                <a:gd name="T85" fmla="*/ 300 h 960"/>
                <a:gd name="T86" fmla="*/ 1628 w 2048"/>
                <a:gd name="T87" fmla="*/ 480 h 960"/>
                <a:gd name="T88" fmla="*/ 1444 w 2048"/>
                <a:gd name="T89" fmla="*/ 300 h 960"/>
                <a:gd name="T90" fmla="*/ 1628 w 2048"/>
                <a:gd name="T91" fmla="*/ 120 h 960"/>
                <a:gd name="T92" fmla="*/ 1440 w 2048"/>
                <a:gd name="T93" fmla="*/ 840 h 960"/>
                <a:gd name="T94" fmla="*/ 1396 w 2048"/>
                <a:gd name="T95" fmla="*/ 705 h 960"/>
                <a:gd name="T96" fmla="*/ 1628 w 2048"/>
                <a:gd name="T97" fmla="*/ 600 h 960"/>
                <a:gd name="T98" fmla="*/ 1922 w 2048"/>
                <a:gd name="T99" fmla="*/ 840 h 960"/>
                <a:gd name="T100" fmla="*/ 1440 w 2048"/>
                <a:gd name="T101" fmla="*/ 840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48" h="960">
                  <a:moveTo>
                    <a:pt x="1823" y="528"/>
                  </a:moveTo>
                  <a:cubicBezTo>
                    <a:pt x="1887" y="473"/>
                    <a:pt x="1928" y="391"/>
                    <a:pt x="1928" y="300"/>
                  </a:cubicBezTo>
                  <a:cubicBezTo>
                    <a:pt x="1928" y="135"/>
                    <a:pt x="1793" y="0"/>
                    <a:pt x="1628" y="0"/>
                  </a:cubicBezTo>
                  <a:cubicBezTo>
                    <a:pt x="1462" y="0"/>
                    <a:pt x="1324" y="134"/>
                    <a:pt x="1324" y="300"/>
                  </a:cubicBezTo>
                  <a:cubicBezTo>
                    <a:pt x="1324" y="387"/>
                    <a:pt x="1362" y="469"/>
                    <a:pt x="1432" y="528"/>
                  </a:cubicBezTo>
                  <a:cubicBezTo>
                    <a:pt x="1392" y="548"/>
                    <a:pt x="1355" y="575"/>
                    <a:pt x="1324" y="606"/>
                  </a:cubicBezTo>
                  <a:cubicBezTo>
                    <a:pt x="1293" y="575"/>
                    <a:pt x="1258" y="549"/>
                    <a:pt x="1219" y="528"/>
                  </a:cubicBezTo>
                  <a:cubicBezTo>
                    <a:pt x="1283" y="473"/>
                    <a:pt x="1324" y="391"/>
                    <a:pt x="1324" y="300"/>
                  </a:cubicBezTo>
                  <a:cubicBezTo>
                    <a:pt x="1324" y="135"/>
                    <a:pt x="1189" y="0"/>
                    <a:pt x="1024" y="0"/>
                  </a:cubicBezTo>
                  <a:cubicBezTo>
                    <a:pt x="859" y="0"/>
                    <a:pt x="724" y="135"/>
                    <a:pt x="724" y="300"/>
                  </a:cubicBezTo>
                  <a:cubicBezTo>
                    <a:pt x="724" y="391"/>
                    <a:pt x="765" y="473"/>
                    <a:pt x="829" y="528"/>
                  </a:cubicBezTo>
                  <a:cubicBezTo>
                    <a:pt x="790" y="548"/>
                    <a:pt x="755" y="575"/>
                    <a:pt x="724" y="606"/>
                  </a:cubicBezTo>
                  <a:cubicBezTo>
                    <a:pt x="693" y="574"/>
                    <a:pt x="658" y="548"/>
                    <a:pt x="619" y="528"/>
                  </a:cubicBezTo>
                  <a:cubicBezTo>
                    <a:pt x="683" y="473"/>
                    <a:pt x="724" y="391"/>
                    <a:pt x="724" y="300"/>
                  </a:cubicBezTo>
                  <a:cubicBezTo>
                    <a:pt x="724" y="135"/>
                    <a:pt x="589" y="0"/>
                    <a:pt x="424" y="0"/>
                  </a:cubicBezTo>
                  <a:cubicBezTo>
                    <a:pt x="259" y="0"/>
                    <a:pt x="124" y="135"/>
                    <a:pt x="124" y="300"/>
                  </a:cubicBezTo>
                  <a:cubicBezTo>
                    <a:pt x="124" y="391"/>
                    <a:pt x="165" y="472"/>
                    <a:pt x="229" y="527"/>
                  </a:cubicBezTo>
                  <a:cubicBezTo>
                    <a:pt x="93" y="597"/>
                    <a:pt x="0" y="738"/>
                    <a:pt x="0" y="900"/>
                  </a:cubicBezTo>
                  <a:cubicBezTo>
                    <a:pt x="0" y="933"/>
                    <a:pt x="27" y="960"/>
                    <a:pt x="60" y="960"/>
                  </a:cubicBezTo>
                  <a:cubicBezTo>
                    <a:pt x="70" y="960"/>
                    <a:pt x="1948" y="960"/>
                    <a:pt x="1988" y="960"/>
                  </a:cubicBezTo>
                  <a:cubicBezTo>
                    <a:pt x="2021" y="960"/>
                    <a:pt x="2048" y="933"/>
                    <a:pt x="2048" y="900"/>
                  </a:cubicBezTo>
                  <a:cubicBezTo>
                    <a:pt x="2048" y="739"/>
                    <a:pt x="1957" y="598"/>
                    <a:pt x="1823" y="528"/>
                  </a:cubicBezTo>
                  <a:close/>
                  <a:moveTo>
                    <a:pt x="424" y="120"/>
                  </a:moveTo>
                  <a:cubicBezTo>
                    <a:pt x="523" y="120"/>
                    <a:pt x="604" y="201"/>
                    <a:pt x="604" y="300"/>
                  </a:cubicBezTo>
                  <a:cubicBezTo>
                    <a:pt x="604" y="399"/>
                    <a:pt x="523" y="480"/>
                    <a:pt x="424" y="480"/>
                  </a:cubicBezTo>
                  <a:cubicBezTo>
                    <a:pt x="325" y="480"/>
                    <a:pt x="244" y="399"/>
                    <a:pt x="244" y="300"/>
                  </a:cubicBezTo>
                  <a:cubicBezTo>
                    <a:pt x="244" y="201"/>
                    <a:pt x="325" y="120"/>
                    <a:pt x="424" y="120"/>
                  </a:cubicBezTo>
                  <a:close/>
                  <a:moveTo>
                    <a:pt x="608" y="840"/>
                  </a:moveTo>
                  <a:cubicBezTo>
                    <a:pt x="126" y="840"/>
                    <a:pt x="126" y="840"/>
                    <a:pt x="126" y="840"/>
                  </a:cubicBezTo>
                  <a:cubicBezTo>
                    <a:pt x="154" y="703"/>
                    <a:pt x="277" y="600"/>
                    <a:pt x="424" y="600"/>
                  </a:cubicBezTo>
                  <a:cubicBezTo>
                    <a:pt x="512" y="600"/>
                    <a:pt x="595" y="639"/>
                    <a:pt x="652" y="705"/>
                  </a:cubicBezTo>
                  <a:cubicBezTo>
                    <a:pt x="630" y="746"/>
                    <a:pt x="615" y="792"/>
                    <a:pt x="608" y="840"/>
                  </a:cubicBezTo>
                  <a:close/>
                  <a:moveTo>
                    <a:pt x="1024" y="120"/>
                  </a:moveTo>
                  <a:cubicBezTo>
                    <a:pt x="1123" y="120"/>
                    <a:pt x="1204" y="201"/>
                    <a:pt x="1204" y="300"/>
                  </a:cubicBezTo>
                  <a:cubicBezTo>
                    <a:pt x="1204" y="399"/>
                    <a:pt x="1123" y="480"/>
                    <a:pt x="1024" y="480"/>
                  </a:cubicBezTo>
                  <a:cubicBezTo>
                    <a:pt x="925" y="480"/>
                    <a:pt x="844" y="399"/>
                    <a:pt x="844" y="300"/>
                  </a:cubicBezTo>
                  <a:cubicBezTo>
                    <a:pt x="844" y="201"/>
                    <a:pt x="925" y="120"/>
                    <a:pt x="1024" y="120"/>
                  </a:cubicBezTo>
                  <a:close/>
                  <a:moveTo>
                    <a:pt x="730" y="840"/>
                  </a:moveTo>
                  <a:cubicBezTo>
                    <a:pt x="758" y="703"/>
                    <a:pt x="879" y="600"/>
                    <a:pt x="1024" y="600"/>
                  </a:cubicBezTo>
                  <a:cubicBezTo>
                    <a:pt x="1169" y="600"/>
                    <a:pt x="1290" y="703"/>
                    <a:pt x="1318" y="840"/>
                  </a:cubicBezTo>
                  <a:cubicBezTo>
                    <a:pt x="1298" y="840"/>
                    <a:pt x="755" y="840"/>
                    <a:pt x="730" y="840"/>
                  </a:cubicBezTo>
                  <a:close/>
                  <a:moveTo>
                    <a:pt x="1628" y="120"/>
                  </a:moveTo>
                  <a:cubicBezTo>
                    <a:pt x="1727" y="120"/>
                    <a:pt x="1808" y="201"/>
                    <a:pt x="1808" y="300"/>
                  </a:cubicBezTo>
                  <a:cubicBezTo>
                    <a:pt x="1808" y="399"/>
                    <a:pt x="1727" y="480"/>
                    <a:pt x="1628" y="480"/>
                  </a:cubicBezTo>
                  <a:cubicBezTo>
                    <a:pt x="1528" y="480"/>
                    <a:pt x="1444" y="398"/>
                    <a:pt x="1444" y="300"/>
                  </a:cubicBezTo>
                  <a:cubicBezTo>
                    <a:pt x="1444" y="202"/>
                    <a:pt x="1528" y="120"/>
                    <a:pt x="1628" y="120"/>
                  </a:cubicBezTo>
                  <a:close/>
                  <a:moveTo>
                    <a:pt x="1440" y="840"/>
                  </a:moveTo>
                  <a:cubicBezTo>
                    <a:pt x="1433" y="792"/>
                    <a:pt x="1418" y="747"/>
                    <a:pt x="1396" y="705"/>
                  </a:cubicBezTo>
                  <a:cubicBezTo>
                    <a:pt x="1453" y="640"/>
                    <a:pt x="1539" y="600"/>
                    <a:pt x="1628" y="600"/>
                  </a:cubicBezTo>
                  <a:cubicBezTo>
                    <a:pt x="1773" y="600"/>
                    <a:pt x="1894" y="703"/>
                    <a:pt x="1922" y="840"/>
                  </a:cubicBezTo>
                  <a:lnTo>
                    <a:pt x="1440" y="8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11"/>
            <p:cNvSpPr>
              <a:spLocks/>
            </p:cNvSpPr>
            <p:nvPr/>
          </p:nvSpPr>
          <p:spPr bwMode="auto">
            <a:xfrm>
              <a:off x="3784600" y="3768725"/>
              <a:ext cx="101600" cy="74612"/>
            </a:xfrm>
            <a:custGeom>
              <a:avLst/>
              <a:gdLst>
                <a:gd name="T0" fmla="*/ 468 w 492"/>
                <a:gd name="T1" fmla="*/ 24 h 366"/>
                <a:gd name="T2" fmla="*/ 384 w 492"/>
                <a:gd name="T3" fmla="*/ 24 h 366"/>
                <a:gd name="T4" fmla="*/ 186 w 492"/>
                <a:gd name="T5" fmla="*/ 221 h 366"/>
                <a:gd name="T6" fmla="*/ 108 w 492"/>
                <a:gd name="T7" fmla="*/ 144 h 366"/>
                <a:gd name="T8" fmla="*/ 24 w 492"/>
                <a:gd name="T9" fmla="*/ 144 h 366"/>
                <a:gd name="T10" fmla="*/ 24 w 492"/>
                <a:gd name="T11" fmla="*/ 228 h 366"/>
                <a:gd name="T12" fmla="*/ 144 w 492"/>
                <a:gd name="T13" fmla="*/ 348 h 366"/>
                <a:gd name="T14" fmla="*/ 186 w 492"/>
                <a:gd name="T15" fmla="*/ 366 h 366"/>
                <a:gd name="T16" fmla="*/ 228 w 492"/>
                <a:gd name="T17" fmla="*/ 348 h 366"/>
                <a:gd name="T18" fmla="*/ 468 w 492"/>
                <a:gd name="T19" fmla="*/ 108 h 366"/>
                <a:gd name="T20" fmla="*/ 468 w 492"/>
                <a:gd name="T21" fmla="*/ 24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2" h="366">
                  <a:moveTo>
                    <a:pt x="468" y="24"/>
                  </a:moveTo>
                  <a:cubicBezTo>
                    <a:pt x="445" y="0"/>
                    <a:pt x="407" y="0"/>
                    <a:pt x="384" y="24"/>
                  </a:cubicBezTo>
                  <a:cubicBezTo>
                    <a:pt x="186" y="221"/>
                    <a:pt x="186" y="221"/>
                    <a:pt x="186" y="221"/>
                  </a:cubicBezTo>
                  <a:cubicBezTo>
                    <a:pt x="108" y="144"/>
                    <a:pt x="108" y="144"/>
                    <a:pt x="108" y="144"/>
                  </a:cubicBezTo>
                  <a:cubicBezTo>
                    <a:pt x="85" y="120"/>
                    <a:pt x="47" y="120"/>
                    <a:pt x="24" y="144"/>
                  </a:cubicBezTo>
                  <a:cubicBezTo>
                    <a:pt x="0" y="167"/>
                    <a:pt x="0" y="205"/>
                    <a:pt x="24" y="228"/>
                  </a:cubicBezTo>
                  <a:cubicBezTo>
                    <a:pt x="144" y="348"/>
                    <a:pt x="144" y="348"/>
                    <a:pt x="144" y="348"/>
                  </a:cubicBezTo>
                  <a:cubicBezTo>
                    <a:pt x="155" y="360"/>
                    <a:pt x="171" y="366"/>
                    <a:pt x="186" y="366"/>
                  </a:cubicBezTo>
                  <a:cubicBezTo>
                    <a:pt x="201" y="366"/>
                    <a:pt x="217" y="360"/>
                    <a:pt x="228" y="348"/>
                  </a:cubicBezTo>
                  <a:cubicBezTo>
                    <a:pt x="468" y="108"/>
                    <a:pt x="468" y="108"/>
                    <a:pt x="468" y="108"/>
                  </a:cubicBezTo>
                  <a:cubicBezTo>
                    <a:pt x="492" y="85"/>
                    <a:pt x="492" y="47"/>
                    <a:pt x="468"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12"/>
            <p:cNvSpPr>
              <a:spLocks noEditPoints="1"/>
            </p:cNvSpPr>
            <p:nvPr/>
          </p:nvSpPr>
          <p:spPr bwMode="auto">
            <a:xfrm>
              <a:off x="3736975" y="3706813"/>
              <a:ext cx="198438" cy="198437"/>
            </a:xfrm>
            <a:custGeom>
              <a:avLst/>
              <a:gdLst>
                <a:gd name="T0" fmla="*/ 480 w 964"/>
                <a:gd name="T1" fmla="*/ 0 h 968"/>
                <a:gd name="T2" fmla="*/ 0 w 964"/>
                <a:gd name="T3" fmla="*/ 484 h 968"/>
                <a:gd name="T4" fmla="*/ 480 w 964"/>
                <a:gd name="T5" fmla="*/ 968 h 968"/>
                <a:gd name="T6" fmla="*/ 964 w 964"/>
                <a:gd name="T7" fmla="*/ 484 h 968"/>
                <a:gd name="T8" fmla="*/ 480 w 964"/>
                <a:gd name="T9" fmla="*/ 0 h 968"/>
                <a:gd name="T10" fmla="*/ 480 w 964"/>
                <a:gd name="T11" fmla="*/ 848 h 968"/>
                <a:gd name="T12" fmla="*/ 120 w 964"/>
                <a:gd name="T13" fmla="*/ 484 h 968"/>
                <a:gd name="T14" fmla="*/ 480 w 964"/>
                <a:gd name="T15" fmla="*/ 120 h 968"/>
                <a:gd name="T16" fmla="*/ 844 w 964"/>
                <a:gd name="T17" fmla="*/ 484 h 968"/>
                <a:gd name="T18" fmla="*/ 480 w 964"/>
                <a:gd name="T19" fmla="*/ 848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4" h="968">
                  <a:moveTo>
                    <a:pt x="480" y="0"/>
                  </a:moveTo>
                  <a:cubicBezTo>
                    <a:pt x="215" y="0"/>
                    <a:pt x="0" y="217"/>
                    <a:pt x="0" y="484"/>
                  </a:cubicBezTo>
                  <a:cubicBezTo>
                    <a:pt x="0" y="751"/>
                    <a:pt x="215" y="968"/>
                    <a:pt x="480" y="968"/>
                  </a:cubicBezTo>
                  <a:cubicBezTo>
                    <a:pt x="745" y="968"/>
                    <a:pt x="964" y="750"/>
                    <a:pt x="964" y="484"/>
                  </a:cubicBezTo>
                  <a:cubicBezTo>
                    <a:pt x="964" y="219"/>
                    <a:pt x="746" y="0"/>
                    <a:pt x="480" y="0"/>
                  </a:cubicBezTo>
                  <a:close/>
                  <a:moveTo>
                    <a:pt x="480" y="848"/>
                  </a:moveTo>
                  <a:cubicBezTo>
                    <a:pt x="281" y="848"/>
                    <a:pt x="120" y="685"/>
                    <a:pt x="120" y="484"/>
                  </a:cubicBezTo>
                  <a:cubicBezTo>
                    <a:pt x="120" y="283"/>
                    <a:pt x="281" y="120"/>
                    <a:pt x="480" y="120"/>
                  </a:cubicBezTo>
                  <a:cubicBezTo>
                    <a:pt x="677" y="120"/>
                    <a:pt x="844" y="287"/>
                    <a:pt x="844" y="484"/>
                  </a:cubicBezTo>
                  <a:cubicBezTo>
                    <a:pt x="844" y="681"/>
                    <a:pt x="677" y="848"/>
                    <a:pt x="480" y="8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3" name="TextBox 142"/>
          <p:cNvSpPr txBox="1"/>
          <p:nvPr/>
        </p:nvSpPr>
        <p:spPr>
          <a:xfrm>
            <a:off x="1296448" y="1126843"/>
            <a:ext cx="482978" cy="340300"/>
          </a:xfrm>
          <a:prstGeom prst="rect">
            <a:avLst/>
          </a:prstGeom>
          <a:noFill/>
        </p:spPr>
        <p:txBody>
          <a:bodyPr wrap="none" lIns="0" tIns="0" rIns="0" bIns="0" rtlCol="0">
            <a:spAutoFit/>
          </a:bodyPr>
          <a:lstStyle/>
          <a:p>
            <a:r>
              <a:rPr lang="en-US" sz="2400" dirty="0">
                <a:solidFill>
                  <a:schemeClr val="bg1"/>
                </a:solidFill>
                <a:latin typeface="+mj-lt"/>
              </a:rPr>
              <a:t>35%</a:t>
            </a:r>
          </a:p>
        </p:txBody>
      </p:sp>
      <p:pic>
        <p:nvPicPr>
          <p:cNvPr id="141" name="Picture 140">
            <a:extLs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7254240" y="1"/>
            <a:ext cx="4937760" cy="6857999"/>
          </a:xfrm>
          <a:custGeom>
            <a:avLst/>
            <a:gdLst>
              <a:gd name="connsiteX0" fmla="*/ 0 w 4937760"/>
              <a:gd name="connsiteY0" fmla="*/ 0 h 6857999"/>
              <a:gd name="connsiteX1" fmla="*/ 4937760 w 4937760"/>
              <a:gd name="connsiteY1" fmla="*/ 0 h 6857999"/>
              <a:gd name="connsiteX2" fmla="*/ 4937760 w 4937760"/>
              <a:gd name="connsiteY2" fmla="*/ 6857999 h 6857999"/>
              <a:gd name="connsiteX3" fmla="*/ 0 w 493776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4937760" h="6857999">
                <a:moveTo>
                  <a:pt x="0" y="0"/>
                </a:moveTo>
                <a:lnTo>
                  <a:pt x="4937760" y="0"/>
                </a:lnTo>
                <a:lnTo>
                  <a:pt x="4937760" y="6857999"/>
                </a:lnTo>
                <a:lnTo>
                  <a:pt x="0" y="6857999"/>
                </a:lnTo>
                <a:close/>
              </a:path>
            </a:pathLst>
          </a:custGeom>
        </p:spPr>
      </p:pic>
      <p:sp>
        <p:nvSpPr>
          <p:cNvPr id="140" name="Rectangle 139">
            <a:extLst>
              <a:ext uri="{C183D7F6-B498-43B3-948B-1728B52AA6E4}">
                <adec:decorative xmlns:adec="http://schemas.microsoft.com/office/drawing/2017/decorative" val="1"/>
              </a:ext>
            </a:extLst>
          </p:cNvPr>
          <p:cNvSpPr/>
          <p:nvPr/>
        </p:nvSpPr>
        <p:spPr>
          <a:xfrm>
            <a:off x="7254240" y="0"/>
            <a:ext cx="4937760" cy="6857999"/>
          </a:xfrm>
          <a:prstGeom prst="rect">
            <a:avLst/>
          </a:prstGeom>
          <a:solidFill>
            <a:srgbClr val="30353F">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2400" b="1" dirty="0">
                <a:latin typeface="Verdana" panose="020B0604030504040204" pitchFamily="34" charset="0"/>
                <a:ea typeface="Verdana" panose="020B0604030504040204" pitchFamily="34" charset="0"/>
              </a:rPr>
              <a:t>Graph</a:t>
            </a:r>
          </a:p>
        </p:txBody>
      </p:sp>
      <p:sp>
        <p:nvSpPr>
          <p:cNvPr id="35" name="Oval 34">
            <a:extLst>
              <a:ext uri="{C183D7F6-B498-43B3-948B-1728B52AA6E4}">
                <adec:decorative xmlns:adec="http://schemas.microsoft.com/office/drawing/2017/decorative" val="1"/>
              </a:ext>
            </a:extLst>
          </p:cNvPr>
          <p:cNvSpPr/>
          <p:nvPr/>
        </p:nvSpPr>
        <p:spPr>
          <a:xfrm>
            <a:off x="8912895" y="832629"/>
            <a:ext cx="1620450" cy="16204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1" name="Straight Connector 150">
            <a:extLst>
              <a:ext uri="{C183D7F6-B498-43B3-948B-1728B52AA6E4}">
                <adec:decorative xmlns:adec="http://schemas.microsoft.com/office/drawing/2017/decorative" val="1"/>
              </a:ext>
            </a:extLst>
          </p:cNvPr>
          <p:cNvCxnSpPr/>
          <p:nvPr/>
        </p:nvCxnSpPr>
        <p:spPr>
          <a:xfrm>
            <a:off x="8991600" y="2790395"/>
            <a:ext cx="146304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C183D7F6-B498-43B3-948B-1728B52AA6E4}">
                <adec:decorative xmlns:adec="http://schemas.microsoft.com/office/drawing/2017/decorative" val="1"/>
              </a:ext>
            </a:extLst>
          </p:cNvPr>
          <p:cNvCxnSpPr/>
          <p:nvPr/>
        </p:nvCxnSpPr>
        <p:spPr>
          <a:xfrm>
            <a:off x="9347734" y="4529657"/>
            <a:ext cx="750771"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155" name="Freeform 34" descr="This image is an icon of three human beings and a circle. "/>
          <p:cNvSpPr>
            <a:spLocks noEditPoints="1"/>
          </p:cNvSpPr>
          <p:nvPr/>
        </p:nvSpPr>
        <p:spPr bwMode="auto">
          <a:xfrm>
            <a:off x="9347734" y="1266044"/>
            <a:ext cx="750772" cy="753618"/>
          </a:xfrm>
          <a:custGeom>
            <a:avLst/>
            <a:gdLst>
              <a:gd name="T0" fmla="*/ 1924 w 2048"/>
              <a:gd name="T1" fmla="*/ 300 h 2048"/>
              <a:gd name="T2" fmla="*/ 1324 w 2048"/>
              <a:gd name="T3" fmla="*/ 300 h 2048"/>
              <a:gd name="T4" fmla="*/ 1024 w 2048"/>
              <a:gd name="T5" fmla="*/ 240 h 2048"/>
              <a:gd name="T6" fmla="*/ 720 w 2048"/>
              <a:gd name="T7" fmla="*/ 300 h 2048"/>
              <a:gd name="T8" fmla="*/ 120 w 2048"/>
              <a:gd name="T9" fmla="*/ 300 h 2048"/>
              <a:gd name="T10" fmla="*/ 0 w 2048"/>
              <a:gd name="T11" fmla="*/ 900 h 2048"/>
              <a:gd name="T12" fmla="*/ 242 w 2048"/>
              <a:gd name="T13" fmla="*/ 960 h 2048"/>
              <a:gd name="T14" fmla="*/ 689 w 2048"/>
              <a:gd name="T15" fmla="*/ 1730 h 2048"/>
              <a:gd name="T16" fmla="*/ 660 w 2048"/>
              <a:gd name="T17" fmla="*/ 2048 h 2048"/>
              <a:gd name="T18" fmla="*/ 1444 w 2048"/>
              <a:gd name="T19" fmla="*/ 1988 h 2048"/>
              <a:gd name="T20" fmla="*/ 1804 w 2048"/>
              <a:gd name="T21" fmla="*/ 1020 h 2048"/>
              <a:gd name="T22" fmla="*/ 1988 w 2048"/>
              <a:gd name="T23" fmla="*/ 960 h 2048"/>
              <a:gd name="T24" fmla="*/ 1819 w 2048"/>
              <a:gd name="T25" fmla="*/ 527 h 2048"/>
              <a:gd name="T26" fmla="*/ 1804 w 2048"/>
              <a:gd name="T27" fmla="*/ 300 h 2048"/>
              <a:gd name="T28" fmla="*/ 1444 w 2048"/>
              <a:gd name="T29" fmla="*/ 300 h 2048"/>
              <a:gd name="T30" fmla="*/ 420 w 2048"/>
              <a:gd name="T31" fmla="*/ 120 h 2048"/>
              <a:gd name="T32" fmla="*/ 420 w 2048"/>
              <a:gd name="T33" fmla="*/ 480 h 2048"/>
              <a:gd name="T34" fmla="*/ 420 w 2048"/>
              <a:gd name="T35" fmla="*/ 120 h 2048"/>
              <a:gd name="T36" fmla="*/ 420 w 2048"/>
              <a:gd name="T37" fmla="*/ 600 h 2048"/>
              <a:gd name="T38" fmla="*/ 126 w 2048"/>
              <a:gd name="T39" fmla="*/ 840 h 2048"/>
              <a:gd name="T40" fmla="*/ 1024 w 2048"/>
              <a:gd name="T41" fmla="*/ 1684 h 2048"/>
              <a:gd name="T42" fmla="*/ 726 w 2048"/>
              <a:gd name="T43" fmla="*/ 1928 h 2048"/>
              <a:gd name="T44" fmla="*/ 1024 w 2048"/>
              <a:gd name="T45" fmla="*/ 1204 h 2048"/>
              <a:gd name="T46" fmla="*/ 1024 w 2048"/>
              <a:gd name="T47" fmla="*/ 1564 h 2048"/>
              <a:gd name="T48" fmla="*/ 1263 w 2048"/>
              <a:gd name="T49" fmla="*/ 1639 h 2048"/>
              <a:gd name="T50" fmla="*/ 1324 w 2048"/>
              <a:gd name="T51" fmla="*/ 1384 h 2048"/>
              <a:gd name="T52" fmla="*/ 720 w 2048"/>
              <a:gd name="T53" fmla="*/ 1384 h 2048"/>
              <a:gd name="T54" fmla="*/ 828 w 2048"/>
              <a:gd name="T55" fmla="*/ 1613 h 2048"/>
              <a:gd name="T56" fmla="*/ 360 w 2048"/>
              <a:gd name="T57" fmla="*/ 1020 h 2048"/>
              <a:gd name="T58" fmla="*/ 780 w 2048"/>
              <a:gd name="T59" fmla="*/ 960 h 2048"/>
              <a:gd name="T60" fmla="*/ 615 w 2048"/>
              <a:gd name="T61" fmla="*/ 528 h 2048"/>
              <a:gd name="T62" fmla="*/ 1024 w 2048"/>
              <a:gd name="T63" fmla="*/ 360 h 2048"/>
              <a:gd name="T64" fmla="*/ 1429 w 2048"/>
              <a:gd name="T65" fmla="*/ 528 h 2048"/>
              <a:gd name="T66" fmla="*/ 1264 w 2048"/>
              <a:gd name="T67" fmla="*/ 960 h 2048"/>
              <a:gd name="T68" fmla="*/ 1684 w 2048"/>
              <a:gd name="T69" fmla="*/ 1020 h 2048"/>
              <a:gd name="T70" fmla="*/ 1330 w 2048"/>
              <a:gd name="T71" fmla="*/ 840 h 2048"/>
              <a:gd name="T72" fmla="*/ 1922 w 2048"/>
              <a:gd name="T73" fmla="*/ 840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8" h="2048">
                <a:moveTo>
                  <a:pt x="1819" y="527"/>
                </a:moveTo>
                <a:cubicBezTo>
                  <a:pt x="1883" y="472"/>
                  <a:pt x="1924" y="391"/>
                  <a:pt x="1924" y="300"/>
                </a:cubicBezTo>
                <a:cubicBezTo>
                  <a:pt x="1924" y="135"/>
                  <a:pt x="1789" y="0"/>
                  <a:pt x="1624" y="0"/>
                </a:cubicBezTo>
                <a:cubicBezTo>
                  <a:pt x="1459" y="0"/>
                  <a:pt x="1324" y="135"/>
                  <a:pt x="1324" y="300"/>
                </a:cubicBezTo>
                <a:cubicBezTo>
                  <a:pt x="1324" y="300"/>
                  <a:pt x="1324" y="300"/>
                  <a:pt x="1324" y="300"/>
                </a:cubicBezTo>
                <a:cubicBezTo>
                  <a:pt x="1229" y="261"/>
                  <a:pt x="1128" y="240"/>
                  <a:pt x="1024" y="240"/>
                </a:cubicBezTo>
                <a:cubicBezTo>
                  <a:pt x="920" y="240"/>
                  <a:pt x="816" y="261"/>
                  <a:pt x="720" y="301"/>
                </a:cubicBezTo>
                <a:cubicBezTo>
                  <a:pt x="720" y="300"/>
                  <a:pt x="720" y="300"/>
                  <a:pt x="720" y="300"/>
                </a:cubicBezTo>
                <a:cubicBezTo>
                  <a:pt x="720" y="135"/>
                  <a:pt x="585" y="0"/>
                  <a:pt x="420" y="0"/>
                </a:cubicBezTo>
                <a:cubicBezTo>
                  <a:pt x="255" y="0"/>
                  <a:pt x="120" y="135"/>
                  <a:pt x="120" y="300"/>
                </a:cubicBezTo>
                <a:cubicBezTo>
                  <a:pt x="120" y="391"/>
                  <a:pt x="161" y="473"/>
                  <a:pt x="225" y="528"/>
                </a:cubicBezTo>
                <a:cubicBezTo>
                  <a:pt x="91" y="598"/>
                  <a:pt x="0" y="739"/>
                  <a:pt x="0" y="900"/>
                </a:cubicBezTo>
                <a:cubicBezTo>
                  <a:pt x="0" y="933"/>
                  <a:pt x="27" y="960"/>
                  <a:pt x="60" y="960"/>
                </a:cubicBezTo>
                <a:cubicBezTo>
                  <a:pt x="242" y="960"/>
                  <a:pt x="242" y="960"/>
                  <a:pt x="242" y="960"/>
                </a:cubicBezTo>
                <a:cubicBezTo>
                  <a:pt x="241" y="980"/>
                  <a:pt x="240" y="1000"/>
                  <a:pt x="240" y="1020"/>
                </a:cubicBezTo>
                <a:cubicBezTo>
                  <a:pt x="240" y="1337"/>
                  <a:pt x="429" y="1608"/>
                  <a:pt x="689" y="1730"/>
                </a:cubicBezTo>
                <a:cubicBezTo>
                  <a:pt x="631" y="1804"/>
                  <a:pt x="600" y="1894"/>
                  <a:pt x="600" y="1988"/>
                </a:cubicBezTo>
                <a:cubicBezTo>
                  <a:pt x="600" y="2021"/>
                  <a:pt x="627" y="2048"/>
                  <a:pt x="660" y="2048"/>
                </a:cubicBezTo>
                <a:cubicBezTo>
                  <a:pt x="1384" y="2048"/>
                  <a:pt x="1384" y="2048"/>
                  <a:pt x="1384" y="2048"/>
                </a:cubicBezTo>
                <a:cubicBezTo>
                  <a:pt x="1417" y="2048"/>
                  <a:pt x="1444" y="2021"/>
                  <a:pt x="1444" y="1988"/>
                </a:cubicBezTo>
                <a:cubicBezTo>
                  <a:pt x="1444" y="1891"/>
                  <a:pt x="1411" y="1801"/>
                  <a:pt x="1357" y="1729"/>
                </a:cubicBezTo>
                <a:cubicBezTo>
                  <a:pt x="1619" y="1605"/>
                  <a:pt x="1804" y="1333"/>
                  <a:pt x="1804" y="1020"/>
                </a:cubicBezTo>
                <a:cubicBezTo>
                  <a:pt x="1804" y="1000"/>
                  <a:pt x="1803" y="980"/>
                  <a:pt x="1802" y="960"/>
                </a:cubicBezTo>
                <a:cubicBezTo>
                  <a:pt x="1988" y="960"/>
                  <a:pt x="1988" y="960"/>
                  <a:pt x="1988" y="960"/>
                </a:cubicBezTo>
                <a:cubicBezTo>
                  <a:pt x="2021" y="960"/>
                  <a:pt x="2048" y="933"/>
                  <a:pt x="2048" y="900"/>
                </a:cubicBezTo>
                <a:cubicBezTo>
                  <a:pt x="2048" y="738"/>
                  <a:pt x="1955" y="597"/>
                  <a:pt x="1819" y="527"/>
                </a:cubicBezTo>
                <a:close/>
                <a:moveTo>
                  <a:pt x="1624" y="120"/>
                </a:moveTo>
                <a:cubicBezTo>
                  <a:pt x="1723" y="120"/>
                  <a:pt x="1804" y="201"/>
                  <a:pt x="1804" y="300"/>
                </a:cubicBezTo>
                <a:cubicBezTo>
                  <a:pt x="1804" y="399"/>
                  <a:pt x="1723" y="480"/>
                  <a:pt x="1624" y="480"/>
                </a:cubicBezTo>
                <a:cubicBezTo>
                  <a:pt x="1525" y="480"/>
                  <a:pt x="1444" y="399"/>
                  <a:pt x="1444" y="300"/>
                </a:cubicBezTo>
                <a:cubicBezTo>
                  <a:pt x="1444" y="201"/>
                  <a:pt x="1525" y="120"/>
                  <a:pt x="1624" y="120"/>
                </a:cubicBezTo>
                <a:close/>
                <a:moveTo>
                  <a:pt x="420" y="120"/>
                </a:moveTo>
                <a:cubicBezTo>
                  <a:pt x="519" y="120"/>
                  <a:pt x="600" y="201"/>
                  <a:pt x="600" y="300"/>
                </a:cubicBezTo>
                <a:cubicBezTo>
                  <a:pt x="600" y="399"/>
                  <a:pt x="519" y="480"/>
                  <a:pt x="420" y="480"/>
                </a:cubicBezTo>
                <a:cubicBezTo>
                  <a:pt x="321" y="480"/>
                  <a:pt x="240" y="399"/>
                  <a:pt x="240" y="300"/>
                </a:cubicBezTo>
                <a:cubicBezTo>
                  <a:pt x="240" y="201"/>
                  <a:pt x="321" y="120"/>
                  <a:pt x="420" y="120"/>
                </a:cubicBezTo>
                <a:close/>
                <a:moveTo>
                  <a:pt x="126" y="840"/>
                </a:moveTo>
                <a:cubicBezTo>
                  <a:pt x="154" y="703"/>
                  <a:pt x="275" y="600"/>
                  <a:pt x="420" y="600"/>
                </a:cubicBezTo>
                <a:cubicBezTo>
                  <a:pt x="565" y="600"/>
                  <a:pt x="686" y="703"/>
                  <a:pt x="714" y="840"/>
                </a:cubicBezTo>
                <a:lnTo>
                  <a:pt x="126" y="840"/>
                </a:lnTo>
                <a:close/>
                <a:moveTo>
                  <a:pt x="726" y="1928"/>
                </a:moveTo>
                <a:cubicBezTo>
                  <a:pt x="755" y="1791"/>
                  <a:pt x="880" y="1684"/>
                  <a:pt x="1024" y="1684"/>
                </a:cubicBezTo>
                <a:cubicBezTo>
                  <a:pt x="1169" y="1684"/>
                  <a:pt x="1291" y="1789"/>
                  <a:pt x="1318" y="1928"/>
                </a:cubicBezTo>
                <a:lnTo>
                  <a:pt x="726" y="1928"/>
                </a:lnTo>
                <a:close/>
                <a:moveTo>
                  <a:pt x="840" y="1384"/>
                </a:moveTo>
                <a:cubicBezTo>
                  <a:pt x="840" y="1286"/>
                  <a:pt x="924" y="1204"/>
                  <a:pt x="1024" y="1204"/>
                </a:cubicBezTo>
                <a:cubicBezTo>
                  <a:pt x="1123" y="1204"/>
                  <a:pt x="1204" y="1285"/>
                  <a:pt x="1204" y="1384"/>
                </a:cubicBezTo>
                <a:cubicBezTo>
                  <a:pt x="1204" y="1483"/>
                  <a:pt x="1123" y="1564"/>
                  <a:pt x="1024" y="1564"/>
                </a:cubicBezTo>
                <a:cubicBezTo>
                  <a:pt x="924" y="1564"/>
                  <a:pt x="840" y="1482"/>
                  <a:pt x="840" y="1384"/>
                </a:cubicBezTo>
                <a:close/>
                <a:moveTo>
                  <a:pt x="1263" y="1639"/>
                </a:moveTo>
                <a:cubicBezTo>
                  <a:pt x="1249" y="1629"/>
                  <a:pt x="1234" y="1620"/>
                  <a:pt x="1218" y="1612"/>
                </a:cubicBezTo>
                <a:cubicBezTo>
                  <a:pt x="1283" y="1557"/>
                  <a:pt x="1324" y="1475"/>
                  <a:pt x="1324" y="1384"/>
                </a:cubicBezTo>
                <a:cubicBezTo>
                  <a:pt x="1324" y="1219"/>
                  <a:pt x="1189" y="1084"/>
                  <a:pt x="1024" y="1084"/>
                </a:cubicBezTo>
                <a:cubicBezTo>
                  <a:pt x="858" y="1084"/>
                  <a:pt x="720" y="1218"/>
                  <a:pt x="720" y="1384"/>
                </a:cubicBezTo>
                <a:cubicBezTo>
                  <a:pt x="720" y="1464"/>
                  <a:pt x="752" y="1540"/>
                  <a:pt x="810" y="1597"/>
                </a:cubicBezTo>
                <a:cubicBezTo>
                  <a:pt x="816" y="1602"/>
                  <a:pt x="822" y="1608"/>
                  <a:pt x="828" y="1613"/>
                </a:cubicBezTo>
                <a:cubicBezTo>
                  <a:pt x="813" y="1621"/>
                  <a:pt x="798" y="1630"/>
                  <a:pt x="783" y="1640"/>
                </a:cubicBezTo>
                <a:cubicBezTo>
                  <a:pt x="529" y="1542"/>
                  <a:pt x="360" y="1296"/>
                  <a:pt x="360" y="1020"/>
                </a:cubicBezTo>
                <a:cubicBezTo>
                  <a:pt x="360" y="1000"/>
                  <a:pt x="361" y="980"/>
                  <a:pt x="363" y="960"/>
                </a:cubicBezTo>
                <a:cubicBezTo>
                  <a:pt x="780" y="960"/>
                  <a:pt x="780" y="960"/>
                  <a:pt x="780" y="960"/>
                </a:cubicBezTo>
                <a:cubicBezTo>
                  <a:pt x="813" y="960"/>
                  <a:pt x="840" y="933"/>
                  <a:pt x="840" y="900"/>
                </a:cubicBezTo>
                <a:cubicBezTo>
                  <a:pt x="840" y="739"/>
                  <a:pt x="749" y="598"/>
                  <a:pt x="615" y="528"/>
                </a:cubicBezTo>
                <a:cubicBezTo>
                  <a:pt x="638" y="508"/>
                  <a:pt x="659" y="484"/>
                  <a:pt x="675" y="458"/>
                </a:cubicBezTo>
                <a:cubicBezTo>
                  <a:pt x="778" y="395"/>
                  <a:pt x="901" y="360"/>
                  <a:pt x="1024" y="360"/>
                </a:cubicBezTo>
                <a:cubicBezTo>
                  <a:pt x="1146" y="360"/>
                  <a:pt x="1265" y="394"/>
                  <a:pt x="1369" y="458"/>
                </a:cubicBezTo>
                <a:cubicBezTo>
                  <a:pt x="1385" y="484"/>
                  <a:pt x="1406" y="508"/>
                  <a:pt x="1429" y="528"/>
                </a:cubicBezTo>
                <a:cubicBezTo>
                  <a:pt x="1295" y="598"/>
                  <a:pt x="1204" y="739"/>
                  <a:pt x="1204" y="900"/>
                </a:cubicBezTo>
                <a:cubicBezTo>
                  <a:pt x="1204" y="933"/>
                  <a:pt x="1231" y="960"/>
                  <a:pt x="1264" y="960"/>
                </a:cubicBezTo>
                <a:cubicBezTo>
                  <a:pt x="1681" y="960"/>
                  <a:pt x="1681" y="960"/>
                  <a:pt x="1681" y="960"/>
                </a:cubicBezTo>
                <a:cubicBezTo>
                  <a:pt x="1683" y="980"/>
                  <a:pt x="1684" y="1000"/>
                  <a:pt x="1684" y="1020"/>
                </a:cubicBezTo>
                <a:cubicBezTo>
                  <a:pt x="1684" y="1296"/>
                  <a:pt x="1516" y="1541"/>
                  <a:pt x="1263" y="1639"/>
                </a:cubicBezTo>
                <a:close/>
                <a:moveTo>
                  <a:pt x="1330" y="840"/>
                </a:moveTo>
                <a:cubicBezTo>
                  <a:pt x="1358" y="703"/>
                  <a:pt x="1479" y="600"/>
                  <a:pt x="1624" y="600"/>
                </a:cubicBezTo>
                <a:cubicBezTo>
                  <a:pt x="1771" y="600"/>
                  <a:pt x="1894" y="703"/>
                  <a:pt x="1922" y="840"/>
                </a:cubicBezTo>
                <a:lnTo>
                  <a:pt x="1330" y="840"/>
                </a:lnTo>
                <a:close/>
              </a:path>
            </a:pathLst>
          </a:custGeom>
          <a:solidFill>
            <a:srgbClr val="30353F"/>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 name="Group 2">
            <a:extLst>
              <a:ext uri="{C183D7F6-B498-43B3-948B-1728B52AA6E4}">
                <adec:decorative xmlns:adec="http://schemas.microsoft.com/office/drawing/2017/decorative" val="1"/>
              </a:ext>
            </a:extLst>
          </p:cNvPr>
          <p:cNvGrpSpPr/>
          <p:nvPr/>
        </p:nvGrpSpPr>
        <p:grpSpPr>
          <a:xfrm>
            <a:off x="816617" y="3307745"/>
            <a:ext cx="962807" cy="340300"/>
            <a:chOff x="816617" y="3307745"/>
            <a:chExt cx="962807" cy="340300"/>
          </a:xfrm>
        </p:grpSpPr>
        <p:pic>
          <p:nvPicPr>
            <p:cNvPr id="117" name="Picture 116" descr="This image is an icon of a human being. "/>
            <p:cNvPicPr>
              <a:picLocks noChangeAspect="1"/>
            </p:cNvPicPr>
            <p:nvPr/>
          </p:nvPicPr>
          <p:blipFill>
            <a:blip r:embed="rId3"/>
            <a:stretch>
              <a:fillRect/>
            </a:stretch>
          </p:blipFill>
          <p:spPr>
            <a:xfrm>
              <a:off x="816617" y="3346008"/>
              <a:ext cx="231766" cy="263774"/>
            </a:xfrm>
            <a:prstGeom prst="rect">
              <a:avLst/>
            </a:prstGeom>
          </p:spPr>
        </p:pic>
        <p:sp>
          <p:nvSpPr>
            <p:cNvPr id="144" name="TextBox 143"/>
            <p:cNvSpPr txBox="1"/>
            <p:nvPr/>
          </p:nvSpPr>
          <p:spPr>
            <a:xfrm>
              <a:off x="1296446" y="3307745"/>
              <a:ext cx="482978" cy="340300"/>
            </a:xfrm>
            <a:prstGeom prst="rect">
              <a:avLst/>
            </a:prstGeom>
            <a:noFill/>
          </p:spPr>
          <p:txBody>
            <a:bodyPr wrap="none" lIns="0" tIns="0" rIns="0" bIns="0" rtlCol="0">
              <a:spAutoFit/>
            </a:bodyPr>
            <a:lstStyle/>
            <a:p>
              <a:r>
                <a:rPr lang="en-US" sz="2400" dirty="0">
                  <a:solidFill>
                    <a:schemeClr val="bg1"/>
                  </a:solidFill>
                  <a:latin typeface="+mj-lt"/>
                </a:rPr>
                <a:t>43%</a:t>
              </a:r>
            </a:p>
          </p:txBody>
        </p:sp>
      </p:grpSp>
      <p:sp>
        <p:nvSpPr>
          <p:cNvPr id="2" name="Title 1" hidden="1">
            <a:extLst>
              <a:ext uri="{FF2B5EF4-FFF2-40B4-BE49-F238E27FC236}">
                <a16:creationId xmlns:a16="http://schemas.microsoft.com/office/drawing/2014/main" id="{B61803F9-0687-42F2-AD52-B4E217229BB0}"/>
              </a:ext>
            </a:extLst>
          </p:cNvPr>
          <p:cNvSpPr>
            <a:spLocks noGrp="1"/>
          </p:cNvSpPr>
          <p:nvPr>
            <p:ph type="title"/>
          </p:nvPr>
        </p:nvSpPr>
        <p:spPr/>
        <p:txBody>
          <a:bodyPr/>
          <a:lstStyle/>
          <a:p>
            <a:r>
              <a:rPr lang="en-US" dirty="0"/>
              <a:t>Slide 7</a:t>
            </a:r>
          </a:p>
        </p:txBody>
      </p:sp>
      <p:sp>
        <p:nvSpPr>
          <p:cNvPr id="34" name="TextBox 33">
            <a:extLst>
              <a:ext uri="{FF2B5EF4-FFF2-40B4-BE49-F238E27FC236}">
                <a16:creationId xmlns:a16="http://schemas.microsoft.com/office/drawing/2014/main" id="{BB9EDA79-3AA0-498A-B52E-5935B2916610}"/>
              </a:ext>
            </a:extLst>
          </p:cNvPr>
          <p:cNvSpPr txBox="1"/>
          <p:nvPr/>
        </p:nvSpPr>
        <p:spPr>
          <a:xfrm>
            <a:off x="501630" y="842735"/>
            <a:ext cx="3177152" cy="861774"/>
          </a:xfrm>
          <a:prstGeom prst="rect">
            <a:avLst/>
          </a:prstGeom>
          <a:noFill/>
        </p:spPr>
        <p:txBody>
          <a:bodyPr wrap="none" lIns="0" tIns="0" rIns="0" bIns="0" rtlCol="0">
            <a:spAutoFit/>
          </a:bodyPr>
          <a:lstStyle/>
          <a:p>
            <a:pPr algn="ctr">
              <a:tabLst>
                <a:tab pos="347663" algn="l"/>
              </a:tabLst>
            </a:pPr>
            <a:r>
              <a:rPr lang="en-US" sz="2800" b="1" dirty="0">
                <a:solidFill>
                  <a:srgbClr val="30353F"/>
                </a:solidFill>
                <a:latin typeface="Verdana" panose="020B0604030504040204" pitchFamily="34" charset="0"/>
                <a:ea typeface="Verdana" panose="020B0604030504040204" pitchFamily="34" charset="0"/>
              </a:rPr>
              <a:t>Random Forest </a:t>
            </a:r>
          </a:p>
          <a:p>
            <a:pPr algn="ctr">
              <a:tabLst>
                <a:tab pos="347663" algn="l"/>
              </a:tabLst>
            </a:pPr>
            <a:r>
              <a:rPr lang="en-US" sz="2800" b="1" dirty="0">
                <a:solidFill>
                  <a:srgbClr val="30353F"/>
                </a:solidFill>
                <a:latin typeface="Verdana" panose="020B0604030504040204" pitchFamily="34" charset="0"/>
                <a:ea typeface="Verdana" panose="020B0604030504040204" pitchFamily="34" charset="0"/>
              </a:rPr>
              <a:t>ROC AUC Curve</a:t>
            </a:r>
          </a:p>
        </p:txBody>
      </p:sp>
      <p:pic>
        <p:nvPicPr>
          <p:cNvPr id="5" name="Picture 4">
            <a:extLst>
              <a:ext uri="{FF2B5EF4-FFF2-40B4-BE49-F238E27FC236}">
                <a16:creationId xmlns:a16="http://schemas.microsoft.com/office/drawing/2014/main" id="{6ED6A53F-6928-4797-A907-8386414BB5CD}"/>
              </a:ext>
            </a:extLst>
          </p:cNvPr>
          <p:cNvPicPr>
            <a:picLocks noChangeAspect="1"/>
          </p:cNvPicPr>
          <p:nvPr/>
        </p:nvPicPr>
        <p:blipFill>
          <a:blip r:embed="rId4"/>
          <a:stretch>
            <a:fillRect/>
          </a:stretch>
        </p:blipFill>
        <p:spPr>
          <a:xfrm>
            <a:off x="907831" y="2019662"/>
            <a:ext cx="4985222" cy="3644020"/>
          </a:xfrm>
          <a:prstGeom prst="rect">
            <a:avLst/>
          </a:prstGeom>
        </p:spPr>
      </p:pic>
    </p:spTree>
    <p:extLst>
      <p:ext uri="{BB962C8B-B14F-4D97-AF65-F5344CB8AC3E}">
        <p14:creationId xmlns:p14="http://schemas.microsoft.com/office/powerpoint/2010/main" val="3481268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1" name="Group 110" descr="This image is an icon of three human beings and a clock."/>
          <p:cNvGrpSpPr/>
          <p:nvPr/>
        </p:nvGrpSpPr>
        <p:grpSpPr>
          <a:xfrm>
            <a:off x="768329" y="2230384"/>
            <a:ext cx="297913" cy="297912"/>
            <a:chOff x="3613150" y="3706813"/>
            <a:chExt cx="420688" cy="420687"/>
          </a:xfrm>
        </p:grpSpPr>
        <p:sp>
          <p:nvSpPr>
            <p:cNvPr id="112" name="Freeform 10"/>
            <p:cNvSpPr>
              <a:spLocks noEditPoints="1"/>
            </p:cNvSpPr>
            <p:nvPr/>
          </p:nvSpPr>
          <p:spPr bwMode="auto">
            <a:xfrm>
              <a:off x="3613150" y="3930650"/>
              <a:ext cx="420688" cy="196850"/>
            </a:xfrm>
            <a:custGeom>
              <a:avLst/>
              <a:gdLst>
                <a:gd name="T0" fmla="*/ 1823 w 2048"/>
                <a:gd name="T1" fmla="*/ 528 h 960"/>
                <a:gd name="T2" fmla="*/ 1928 w 2048"/>
                <a:gd name="T3" fmla="*/ 300 h 960"/>
                <a:gd name="T4" fmla="*/ 1628 w 2048"/>
                <a:gd name="T5" fmla="*/ 0 h 960"/>
                <a:gd name="T6" fmla="*/ 1324 w 2048"/>
                <a:gd name="T7" fmla="*/ 300 h 960"/>
                <a:gd name="T8" fmla="*/ 1432 w 2048"/>
                <a:gd name="T9" fmla="*/ 528 h 960"/>
                <a:gd name="T10" fmla="*/ 1324 w 2048"/>
                <a:gd name="T11" fmla="*/ 606 h 960"/>
                <a:gd name="T12" fmla="*/ 1219 w 2048"/>
                <a:gd name="T13" fmla="*/ 528 h 960"/>
                <a:gd name="T14" fmla="*/ 1324 w 2048"/>
                <a:gd name="T15" fmla="*/ 300 h 960"/>
                <a:gd name="T16" fmla="*/ 1024 w 2048"/>
                <a:gd name="T17" fmla="*/ 0 h 960"/>
                <a:gd name="T18" fmla="*/ 724 w 2048"/>
                <a:gd name="T19" fmla="*/ 300 h 960"/>
                <a:gd name="T20" fmla="*/ 829 w 2048"/>
                <a:gd name="T21" fmla="*/ 528 h 960"/>
                <a:gd name="T22" fmla="*/ 724 w 2048"/>
                <a:gd name="T23" fmla="*/ 606 h 960"/>
                <a:gd name="T24" fmla="*/ 619 w 2048"/>
                <a:gd name="T25" fmla="*/ 528 h 960"/>
                <a:gd name="T26" fmla="*/ 724 w 2048"/>
                <a:gd name="T27" fmla="*/ 300 h 960"/>
                <a:gd name="T28" fmla="*/ 424 w 2048"/>
                <a:gd name="T29" fmla="*/ 0 h 960"/>
                <a:gd name="T30" fmla="*/ 124 w 2048"/>
                <a:gd name="T31" fmla="*/ 300 h 960"/>
                <a:gd name="T32" fmla="*/ 229 w 2048"/>
                <a:gd name="T33" fmla="*/ 527 h 960"/>
                <a:gd name="T34" fmla="*/ 0 w 2048"/>
                <a:gd name="T35" fmla="*/ 900 h 960"/>
                <a:gd name="T36" fmla="*/ 60 w 2048"/>
                <a:gd name="T37" fmla="*/ 960 h 960"/>
                <a:gd name="T38" fmla="*/ 1988 w 2048"/>
                <a:gd name="T39" fmla="*/ 960 h 960"/>
                <a:gd name="T40" fmla="*/ 2048 w 2048"/>
                <a:gd name="T41" fmla="*/ 900 h 960"/>
                <a:gd name="T42" fmla="*/ 1823 w 2048"/>
                <a:gd name="T43" fmla="*/ 528 h 960"/>
                <a:gd name="T44" fmla="*/ 424 w 2048"/>
                <a:gd name="T45" fmla="*/ 120 h 960"/>
                <a:gd name="T46" fmla="*/ 604 w 2048"/>
                <a:gd name="T47" fmla="*/ 300 h 960"/>
                <a:gd name="T48" fmla="*/ 424 w 2048"/>
                <a:gd name="T49" fmla="*/ 480 h 960"/>
                <a:gd name="T50" fmla="*/ 244 w 2048"/>
                <a:gd name="T51" fmla="*/ 300 h 960"/>
                <a:gd name="T52" fmla="*/ 424 w 2048"/>
                <a:gd name="T53" fmla="*/ 120 h 960"/>
                <a:gd name="T54" fmla="*/ 608 w 2048"/>
                <a:gd name="T55" fmla="*/ 840 h 960"/>
                <a:gd name="T56" fmla="*/ 126 w 2048"/>
                <a:gd name="T57" fmla="*/ 840 h 960"/>
                <a:gd name="T58" fmla="*/ 424 w 2048"/>
                <a:gd name="T59" fmla="*/ 600 h 960"/>
                <a:gd name="T60" fmla="*/ 652 w 2048"/>
                <a:gd name="T61" fmla="*/ 705 h 960"/>
                <a:gd name="T62" fmla="*/ 608 w 2048"/>
                <a:gd name="T63" fmla="*/ 840 h 960"/>
                <a:gd name="T64" fmla="*/ 1024 w 2048"/>
                <a:gd name="T65" fmla="*/ 120 h 960"/>
                <a:gd name="T66" fmla="*/ 1204 w 2048"/>
                <a:gd name="T67" fmla="*/ 300 h 960"/>
                <a:gd name="T68" fmla="*/ 1024 w 2048"/>
                <a:gd name="T69" fmla="*/ 480 h 960"/>
                <a:gd name="T70" fmla="*/ 844 w 2048"/>
                <a:gd name="T71" fmla="*/ 300 h 960"/>
                <a:gd name="T72" fmla="*/ 1024 w 2048"/>
                <a:gd name="T73" fmla="*/ 120 h 960"/>
                <a:gd name="T74" fmla="*/ 730 w 2048"/>
                <a:gd name="T75" fmla="*/ 840 h 960"/>
                <a:gd name="T76" fmla="*/ 1024 w 2048"/>
                <a:gd name="T77" fmla="*/ 600 h 960"/>
                <a:gd name="T78" fmla="*/ 1318 w 2048"/>
                <a:gd name="T79" fmla="*/ 840 h 960"/>
                <a:gd name="T80" fmla="*/ 730 w 2048"/>
                <a:gd name="T81" fmla="*/ 840 h 960"/>
                <a:gd name="T82" fmla="*/ 1628 w 2048"/>
                <a:gd name="T83" fmla="*/ 120 h 960"/>
                <a:gd name="T84" fmla="*/ 1808 w 2048"/>
                <a:gd name="T85" fmla="*/ 300 h 960"/>
                <a:gd name="T86" fmla="*/ 1628 w 2048"/>
                <a:gd name="T87" fmla="*/ 480 h 960"/>
                <a:gd name="T88" fmla="*/ 1444 w 2048"/>
                <a:gd name="T89" fmla="*/ 300 h 960"/>
                <a:gd name="T90" fmla="*/ 1628 w 2048"/>
                <a:gd name="T91" fmla="*/ 120 h 960"/>
                <a:gd name="T92" fmla="*/ 1440 w 2048"/>
                <a:gd name="T93" fmla="*/ 840 h 960"/>
                <a:gd name="T94" fmla="*/ 1396 w 2048"/>
                <a:gd name="T95" fmla="*/ 705 h 960"/>
                <a:gd name="T96" fmla="*/ 1628 w 2048"/>
                <a:gd name="T97" fmla="*/ 600 h 960"/>
                <a:gd name="T98" fmla="*/ 1922 w 2048"/>
                <a:gd name="T99" fmla="*/ 840 h 960"/>
                <a:gd name="T100" fmla="*/ 1440 w 2048"/>
                <a:gd name="T101" fmla="*/ 840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48" h="960">
                  <a:moveTo>
                    <a:pt x="1823" y="528"/>
                  </a:moveTo>
                  <a:cubicBezTo>
                    <a:pt x="1887" y="473"/>
                    <a:pt x="1928" y="391"/>
                    <a:pt x="1928" y="300"/>
                  </a:cubicBezTo>
                  <a:cubicBezTo>
                    <a:pt x="1928" y="135"/>
                    <a:pt x="1793" y="0"/>
                    <a:pt x="1628" y="0"/>
                  </a:cubicBezTo>
                  <a:cubicBezTo>
                    <a:pt x="1462" y="0"/>
                    <a:pt x="1324" y="134"/>
                    <a:pt x="1324" y="300"/>
                  </a:cubicBezTo>
                  <a:cubicBezTo>
                    <a:pt x="1324" y="387"/>
                    <a:pt x="1362" y="469"/>
                    <a:pt x="1432" y="528"/>
                  </a:cubicBezTo>
                  <a:cubicBezTo>
                    <a:pt x="1392" y="548"/>
                    <a:pt x="1355" y="575"/>
                    <a:pt x="1324" y="606"/>
                  </a:cubicBezTo>
                  <a:cubicBezTo>
                    <a:pt x="1293" y="575"/>
                    <a:pt x="1258" y="549"/>
                    <a:pt x="1219" y="528"/>
                  </a:cubicBezTo>
                  <a:cubicBezTo>
                    <a:pt x="1283" y="473"/>
                    <a:pt x="1324" y="391"/>
                    <a:pt x="1324" y="300"/>
                  </a:cubicBezTo>
                  <a:cubicBezTo>
                    <a:pt x="1324" y="135"/>
                    <a:pt x="1189" y="0"/>
                    <a:pt x="1024" y="0"/>
                  </a:cubicBezTo>
                  <a:cubicBezTo>
                    <a:pt x="859" y="0"/>
                    <a:pt x="724" y="135"/>
                    <a:pt x="724" y="300"/>
                  </a:cubicBezTo>
                  <a:cubicBezTo>
                    <a:pt x="724" y="391"/>
                    <a:pt x="765" y="473"/>
                    <a:pt x="829" y="528"/>
                  </a:cubicBezTo>
                  <a:cubicBezTo>
                    <a:pt x="790" y="548"/>
                    <a:pt x="755" y="575"/>
                    <a:pt x="724" y="606"/>
                  </a:cubicBezTo>
                  <a:cubicBezTo>
                    <a:pt x="693" y="574"/>
                    <a:pt x="658" y="548"/>
                    <a:pt x="619" y="528"/>
                  </a:cubicBezTo>
                  <a:cubicBezTo>
                    <a:pt x="683" y="473"/>
                    <a:pt x="724" y="391"/>
                    <a:pt x="724" y="300"/>
                  </a:cubicBezTo>
                  <a:cubicBezTo>
                    <a:pt x="724" y="135"/>
                    <a:pt x="589" y="0"/>
                    <a:pt x="424" y="0"/>
                  </a:cubicBezTo>
                  <a:cubicBezTo>
                    <a:pt x="259" y="0"/>
                    <a:pt x="124" y="135"/>
                    <a:pt x="124" y="300"/>
                  </a:cubicBezTo>
                  <a:cubicBezTo>
                    <a:pt x="124" y="391"/>
                    <a:pt x="165" y="472"/>
                    <a:pt x="229" y="527"/>
                  </a:cubicBezTo>
                  <a:cubicBezTo>
                    <a:pt x="93" y="597"/>
                    <a:pt x="0" y="738"/>
                    <a:pt x="0" y="900"/>
                  </a:cubicBezTo>
                  <a:cubicBezTo>
                    <a:pt x="0" y="933"/>
                    <a:pt x="27" y="960"/>
                    <a:pt x="60" y="960"/>
                  </a:cubicBezTo>
                  <a:cubicBezTo>
                    <a:pt x="70" y="960"/>
                    <a:pt x="1948" y="960"/>
                    <a:pt x="1988" y="960"/>
                  </a:cubicBezTo>
                  <a:cubicBezTo>
                    <a:pt x="2021" y="960"/>
                    <a:pt x="2048" y="933"/>
                    <a:pt x="2048" y="900"/>
                  </a:cubicBezTo>
                  <a:cubicBezTo>
                    <a:pt x="2048" y="739"/>
                    <a:pt x="1957" y="598"/>
                    <a:pt x="1823" y="528"/>
                  </a:cubicBezTo>
                  <a:close/>
                  <a:moveTo>
                    <a:pt x="424" y="120"/>
                  </a:moveTo>
                  <a:cubicBezTo>
                    <a:pt x="523" y="120"/>
                    <a:pt x="604" y="201"/>
                    <a:pt x="604" y="300"/>
                  </a:cubicBezTo>
                  <a:cubicBezTo>
                    <a:pt x="604" y="399"/>
                    <a:pt x="523" y="480"/>
                    <a:pt x="424" y="480"/>
                  </a:cubicBezTo>
                  <a:cubicBezTo>
                    <a:pt x="325" y="480"/>
                    <a:pt x="244" y="399"/>
                    <a:pt x="244" y="300"/>
                  </a:cubicBezTo>
                  <a:cubicBezTo>
                    <a:pt x="244" y="201"/>
                    <a:pt x="325" y="120"/>
                    <a:pt x="424" y="120"/>
                  </a:cubicBezTo>
                  <a:close/>
                  <a:moveTo>
                    <a:pt x="608" y="840"/>
                  </a:moveTo>
                  <a:cubicBezTo>
                    <a:pt x="126" y="840"/>
                    <a:pt x="126" y="840"/>
                    <a:pt x="126" y="840"/>
                  </a:cubicBezTo>
                  <a:cubicBezTo>
                    <a:pt x="154" y="703"/>
                    <a:pt x="277" y="600"/>
                    <a:pt x="424" y="600"/>
                  </a:cubicBezTo>
                  <a:cubicBezTo>
                    <a:pt x="512" y="600"/>
                    <a:pt x="595" y="639"/>
                    <a:pt x="652" y="705"/>
                  </a:cubicBezTo>
                  <a:cubicBezTo>
                    <a:pt x="630" y="746"/>
                    <a:pt x="615" y="792"/>
                    <a:pt x="608" y="840"/>
                  </a:cubicBezTo>
                  <a:close/>
                  <a:moveTo>
                    <a:pt x="1024" y="120"/>
                  </a:moveTo>
                  <a:cubicBezTo>
                    <a:pt x="1123" y="120"/>
                    <a:pt x="1204" y="201"/>
                    <a:pt x="1204" y="300"/>
                  </a:cubicBezTo>
                  <a:cubicBezTo>
                    <a:pt x="1204" y="399"/>
                    <a:pt x="1123" y="480"/>
                    <a:pt x="1024" y="480"/>
                  </a:cubicBezTo>
                  <a:cubicBezTo>
                    <a:pt x="925" y="480"/>
                    <a:pt x="844" y="399"/>
                    <a:pt x="844" y="300"/>
                  </a:cubicBezTo>
                  <a:cubicBezTo>
                    <a:pt x="844" y="201"/>
                    <a:pt x="925" y="120"/>
                    <a:pt x="1024" y="120"/>
                  </a:cubicBezTo>
                  <a:close/>
                  <a:moveTo>
                    <a:pt x="730" y="840"/>
                  </a:moveTo>
                  <a:cubicBezTo>
                    <a:pt x="758" y="703"/>
                    <a:pt x="879" y="600"/>
                    <a:pt x="1024" y="600"/>
                  </a:cubicBezTo>
                  <a:cubicBezTo>
                    <a:pt x="1169" y="600"/>
                    <a:pt x="1290" y="703"/>
                    <a:pt x="1318" y="840"/>
                  </a:cubicBezTo>
                  <a:cubicBezTo>
                    <a:pt x="1298" y="840"/>
                    <a:pt x="755" y="840"/>
                    <a:pt x="730" y="840"/>
                  </a:cubicBezTo>
                  <a:close/>
                  <a:moveTo>
                    <a:pt x="1628" y="120"/>
                  </a:moveTo>
                  <a:cubicBezTo>
                    <a:pt x="1727" y="120"/>
                    <a:pt x="1808" y="201"/>
                    <a:pt x="1808" y="300"/>
                  </a:cubicBezTo>
                  <a:cubicBezTo>
                    <a:pt x="1808" y="399"/>
                    <a:pt x="1727" y="480"/>
                    <a:pt x="1628" y="480"/>
                  </a:cubicBezTo>
                  <a:cubicBezTo>
                    <a:pt x="1528" y="480"/>
                    <a:pt x="1444" y="398"/>
                    <a:pt x="1444" y="300"/>
                  </a:cubicBezTo>
                  <a:cubicBezTo>
                    <a:pt x="1444" y="202"/>
                    <a:pt x="1528" y="120"/>
                    <a:pt x="1628" y="120"/>
                  </a:cubicBezTo>
                  <a:close/>
                  <a:moveTo>
                    <a:pt x="1440" y="840"/>
                  </a:moveTo>
                  <a:cubicBezTo>
                    <a:pt x="1433" y="792"/>
                    <a:pt x="1418" y="747"/>
                    <a:pt x="1396" y="705"/>
                  </a:cubicBezTo>
                  <a:cubicBezTo>
                    <a:pt x="1453" y="640"/>
                    <a:pt x="1539" y="600"/>
                    <a:pt x="1628" y="600"/>
                  </a:cubicBezTo>
                  <a:cubicBezTo>
                    <a:pt x="1773" y="600"/>
                    <a:pt x="1894" y="703"/>
                    <a:pt x="1922" y="840"/>
                  </a:cubicBezTo>
                  <a:lnTo>
                    <a:pt x="1440" y="8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11"/>
            <p:cNvSpPr>
              <a:spLocks/>
            </p:cNvSpPr>
            <p:nvPr/>
          </p:nvSpPr>
          <p:spPr bwMode="auto">
            <a:xfrm>
              <a:off x="3784600" y="3768725"/>
              <a:ext cx="101600" cy="74612"/>
            </a:xfrm>
            <a:custGeom>
              <a:avLst/>
              <a:gdLst>
                <a:gd name="T0" fmla="*/ 468 w 492"/>
                <a:gd name="T1" fmla="*/ 24 h 366"/>
                <a:gd name="T2" fmla="*/ 384 w 492"/>
                <a:gd name="T3" fmla="*/ 24 h 366"/>
                <a:gd name="T4" fmla="*/ 186 w 492"/>
                <a:gd name="T5" fmla="*/ 221 h 366"/>
                <a:gd name="T6" fmla="*/ 108 w 492"/>
                <a:gd name="T7" fmla="*/ 144 h 366"/>
                <a:gd name="T8" fmla="*/ 24 w 492"/>
                <a:gd name="T9" fmla="*/ 144 h 366"/>
                <a:gd name="T10" fmla="*/ 24 w 492"/>
                <a:gd name="T11" fmla="*/ 228 h 366"/>
                <a:gd name="T12" fmla="*/ 144 w 492"/>
                <a:gd name="T13" fmla="*/ 348 h 366"/>
                <a:gd name="T14" fmla="*/ 186 w 492"/>
                <a:gd name="T15" fmla="*/ 366 h 366"/>
                <a:gd name="T16" fmla="*/ 228 w 492"/>
                <a:gd name="T17" fmla="*/ 348 h 366"/>
                <a:gd name="T18" fmla="*/ 468 w 492"/>
                <a:gd name="T19" fmla="*/ 108 h 366"/>
                <a:gd name="T20" fmla="*/ 468 w 492"/>
                <a:gd name="T21" fmla="*/ 24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2" h="366">
                  <a:moveTo>
                    <a:pt x="468" y="24"/>
                  </a:moveTo>
                  <a:cubicBezTo>
                    <a:pt x="445" y="0"/>
                    <a:pt x="407" y="0"/>
                    <a:pt x="384" y="24"/>
                  </a:cubicBezTo>
                  <a:cubicBezTo>
                    <a:pt x="186" y="221"/>
                    <a:pt x="186" y="221"/>
                    <a:pt x="186" y="221"/>
                  </a:cubicBezTo>
                  <a:cubicBezTo>
                    <a:pt x="108" y="144"/>
                    <a:pt x="108" y="144"/>
                    <a:pt x="108" y="144"/>
                  </a:cubicBezTo>
                  <a:cubicBezTo>
                    <a:pt x="85" y="120"/>
                    <a:pt x="47" y="120"/>
                    <a:pt x="24" y="144"/>
                  </a:cubicBezTo>
                  <a:cubicBezTo>
                    <a:pt x="0" y="167"/>
                    <a:pt x="0" y="205"/>
                    <a:pt x="24" y="228"/>
                  </a:cubicBezTo>
                  <a:cubicBezTo>
                    <a:pt x="144" y="348"/>
                    <a:pt x="144" y="348"/>
                    <a:pt x="144" y="348"/>
                  </a:cubicBezTo>
                  <a:cubicBezTo>
                    <a:pt x="155" y="360"/>
                    <a:pt x="171" y="366"/>
                    <a:pt x="186" y="366"/>
                  </a:cubicBezTo>
                  <a:cubicBezTo>
                    <a:pt x="201" y="366"/>
                    <a:pt x="217" y="360"/>
                    <a:pt x="228" y="348"/>
                  </a:cubicBezTo>
                  <a:cubicBezTo>
                    <a:pt x="468" y="108"/>
                    <a:pt x="468" y="108"/>
                    <a:pt x="468" y="108"/>
                  </a:cubicBezTo>
                  <a:cubicBezTo>
                    <a:pt x="492" y="85"/>
                    <a:pt x="492" y="47"/>
                    <a:pt x="468"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12"/>
            <p:cNvSpPr>
              <a:spLocks noEditPoints="1"/>
            </p:cNvSpPr>
            <p:nvPr/>
          </p:nvSpPr>
          <p:spPr bwMode="auto">
            <a:xfrm>
              <a:off x="3736975" y="3706813"/>
              <a:ext cx="198438" cy="198437"/>
            </a:xfrm>
            <a:custGeom>
              <a:avLst/>
              <a:gdLst>
                <a:gd name="T0" fmla="*/ 480 w 964"/>
                <a:gd name="T1" fmla="*/ 0 h 968"/>
                <a:gd name="T2" fmla="*/ 0 w 964"/>
                <a:gd name="T3" fmla="*/ 484 h 968"/>
                <a:gd name="T4" fmla="*/ 480 w 964"/>
                <a:gd name="T5" fmla="*/ 968 h 968"/>
                <a:gd name="T6" fmla="*/ 964 w 964"/>
                <a:gd name="T7" fmla="*/ 484 h 968"/>
                <a:gd name="T8" fmla="*/ 480 w 964"/>
                <a:gd name="T9" fmla="*/ 0 h 968"/>
                <a:gd name="T10" fmla="*/ 480 w 964"/>
                <a:gd name="T11" fmla="*/ 848 h 968"/>
                <a:gd name="T12" fmla="*/ 120 w 964"/>
                <a:gd name="T13" fmla="*/ 484 h 968"/>
                <a:gd name="T14" fmla="*/ 480 w 964"/>
                <a:gd name="T15" fmla="*/ 120 h 968"/>
                <a:gd name="T16" fmla="*/ 844 w 964"/>
                <a:gd name="T17" fmla="*/ 484 h 968"/>
                <a:gd name="T18" fmla="*/ 480 w 964"/>
                <a:gd name="T19" fmla="*/ 848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4" h="968">
                  <a:moveTo>
                    <a:pt x="480" y="0"/>
                  </a:moveTo>
                  <a:cubicBezTo>
                    <a:pt x="215" y="0"/>
                    <a:pt x="0" y="217"/>
                    <a:pt x="0" y="484"/>
                  </a:cubicBezTo>
                  <a:cubicBezTo>
                    <a:pt x="0" y="751"/>
                    <a:pt x="215" y="968"/>
                    <a:pt x="480" y="968"/>
                  </a:cubicBezTo>
                  <a:cubicBezTo>
                    <a:pt x="745" y="968"/>
                    <a:pt x="964" y="750"/>
                    <a:pt x="964" y="484"/>
                  </a:cubicBezTo>
                  <a:cubicBezTo>
                    <a:pt x="964" y="219"/>
                    <a:pt x="746" y="0"/>
                    <a:pt x="480" y="0"/>
                  </a:cubicBezTo>
                  <a:close/>
                  <a:moveTo>
                    <a:pt x="480" y="848"/>
                  </a:moveTo>
                  <a:cubicBezTo>
                    <a:pt x="281" y="848"/>
                    <a:pt x="120" y="685"/>
                    <a:pt x="120" y="484"/>
                  </a:cubicBezTo>
                  <a:cubicBezTo>
                    <a:pt x="120" y="283"/>
                    <a:pt x="281" y="120"/>
                    <a:pt x="480" y="120"/>
                  </a:cubicBezTo>
                  <a:cubicBezTo>
                    <a:pt x="677" y="120"/>
                    <a:pt x="844" y="287"/>
                    <a:pt x="844" y="484"/>
                  </a:cubicBezTo>
                  <a:cubicBezTo>
                    <a:pt x="844" y="681"/>
                    <a:pt x="677" y="848"/>
                    <a:pt x="480" y="8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3" name="TextBox 142"/>
          <p:cNvSpPr txBox="1"/>
          <p:nvPr/>
        </p:nvSpPr>
        <p:spPr>
          <a:xfrm>
            <a:off x="1296448" y="1126843"/>
            <a:ext cx="482978" cy="340300"/>
          </a:xfrm>
          <a:prstGeom prst="rect">
            <a:avLst/>
          </a:prstGeom>
          <a:noFill/>
        </p:spPr>
        <p:txBody>
          <a:bodyPr wrap="none" lIns="0" tIns="0" rIns="0" bIns="0" rtlCol="0">
            <a:spAutoFit/>
          </a:bodyPr>
          <a:lstStyle/>
          <a:p>
            <a:r>
              <a:rPr lang="en-US" sz="2400" dirty="0">
                <a:solidFill>
                  <a:schemeClr val="bg1"/>
                </a:solidFill>
                <a:latin typeface="+mj-lt"/>
              </a:rPr>
              <a:t>35%</a:t>
            </a:r>
          </a:p>
        </p:txBody>
      </p:sp>
      <p:pic>
        <p:nvPicPr>
          <p:cNvPr id="141" name="Picture 140">
            <a:extLs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7254240" y="1"/>
            <a:ext cx="4937760" cy="6857999"/>
          </a:xfrm>
          <a:custGeom>
            <a:avLst/>
            <a:gdLst>
              <a:gd name="connsiteX0" fmla="*/ 0 w 4937760"/>
              <a:gd name="connsiteY0" fmla="*/ 0 h 6857999"/>
              <a:gd name="connsiteX1" fmla="*/ 4937760 w 4937760"/>
              <a:gd name="connsiteY1" fmla="*/ 0 h 6857999"/>
              <a:gd name="connsiteX2" fmla="*/ 4937760 w 4937760"/>
              <a:gd name="connsiteY2" fmla="*/ 6857999 h 6857999"/>
              <a:gd name="connsiteX3" fmla="*/ 0 w 493776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4937760" h="6857999">
                <a:moveTo>
                  <a:pt x="0" y="0"/>
                </a:moveTo>
                <a:lnTo>
                  <a:pt x="4937760" y="0"/>
                </a:lnTo>
                <a:lnTo>
                  <a:pt x="4937760" y="6857999"/>
                </a:lnTo>
                <a:lnTo>
                  <a:pt x="0" y="6857999"/>
                </a:lnTo>
                <a:close/>
              </a:path>
            </a:pathLst>
          </a:custGeom>
        </p:spPr>
      </p:pic>
      <p:sp>
        <p:nvSpPr>
          <p:cNvPr id="140" name="Rectangle 139">
            <a:extLst>
              <a:ext uri="{C183D7F6-B498-43B3-948B-1728B52AA6E4}">
                <adec:decorative xmlns:adec="http://schemas.microsoft.com/office/drawing/2017/decorative" val="1"/>
              </a:ext>
            </a:extLst>
          </p:cNvPr>
          <p:cNvSpPr/>
          <p:nvPr/>
        </p:nvSpPr>
        <p:spPr>
          <a:xfrm>
            <a:off x="7254240" y="0"/>
            <a:ext cx="4937760" cy="6857999"/>
          </a:xfrm>
          <a:prstGeom prst="rect">
            <a:avLst/>
          </a:prstGeom>
          <a:solidFill>
            <a:srgbClr val="30353F">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Oval 34">
            <a:extLst>
              <a:ext uri="{C183D7F6-B498-43B3-948B-1728B52AA6E4}">
                <adec:decorative xmlns:adec="http://schemas.microsoft.com/office/drawing/2017/decorative" val="1"/>
              </a:ext>
            </a:extLst>
          </p:cNvPr>
          <p:cNvSpPr/>
          <p:nvPr/>
        </p:nvSpPr>
        <p:spPr>
          <a:xfrm>
            <a:off x="8912895" y="832629"/>
            <a:ext cx="1620450" cy="16204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TextBox 144"/>
          <p:cNvSpPr txBox="1"/>
          <p:nvPr/>
        </p:nvSpPr>
        <p:spPr>
          <a:xfrm>
            <a:off x="7780020" y="3242496"/>
            <a:ext cx="3886200" cy="430887"/>
          </a:xfrm>
          <a:prstGeom prst="rect">
            <a:avLst/>
          </a:prstGeom>
          <a:noFill/>
        </p:spPr>
        <p:txBody>
          <a:bodyPr wrap="square" lIns="0" tIns="0" rIns="0" bIns="0" rtlCol="0">
            <a:spAutoFit/>
          </a:bodyPr>
          <a:lstStyle/>
          <a:p>
            <a:pPr algn="ctr"/>
            <a:r>
              <a:rPr lang="en-US" sz="2800" b="1" dirty="0">
                <a:solidFill>
                  <a:schemeClr val="bg1"/>
                </a:solidFill>
                <a:latin typeface="Verdana" panose="020B0604030504040204" pitchFamily="34" charset="0"/>
                <a:ea typeface="Verdana" panose="020B0604030504040204" pitchFamily="34" charset="0"/>
              </a:rPr>
              <a:t>Features</a:t>
            </a:r>
            <a:endParaRPr lang="en-US" sz="3600" dirty="0">
              <a:solidFill>
                <a:schemeClr val="bg1"/>
              </a:solidFill>
            </a:endParaRPr>
          </a:p>
        </p:txBody>
      </p:sp>
      <p:cxnSp>
        <p:nvCxnSpPr>
          <p:cNvPr id="151" name="Straight Connector 150">
            <a:extLst>
              <a:ext uri="{C183D7F6-B498-43B3-948B-1728B52AA6E4}">
                <adec:decorative xmlns:adec="http://schemas.microsoft.com/office/drawing/2017/decorative" val="1"/>
              </a:ext>
            </a:extLst>
          </p:cNvPr>
          <p:cNvCxnSpPr/>
          <p:nvPr/>
        </p:nvCxnSpPr>
        <p:spPr>
          <a:xfrm>
            <a:off x="8991600" y="2790395"/>
            <a:ext cx="146304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C183D7F6-B498-43B3-948B-1728B52AA6E4}">
                <adec:decorative xmlns:adec="http://schemas.microsoft.com/office/drawing/2017/decorative" val="1"/>
              </a:ext>
            </a:extLst>
          </p:cNvPr>
          <p:cNvCxnSpPr/>
          <p:nvPr/>
        </p:nvCxnSpPr>
        <p:spPr>
          <a:xfrm>
            <a:off x="9347734" y="4529657"/>
            <a:ext cx="750771"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155" name="Freeform 34" descr="This image is an icon of three human beings and a circle. "/>
          <p:cNvSpPr>
            <a:spLocks noEditPoints="1"/>
          </p:cNvSpPr>
          <p:nvPr/>
        </p:nvSpPr>
        <p:spPr bwMode="auto">
          <a:xfrm>
            <a:off x="9347734" y="1266044"/>
            <a:ext cx="750772" cy="753618"/>
          </a:xfrm>
          <a:custGeom>
            <a:avLst/>
            <a:gdLst>
              <a:gd name="T0" fmla="*/ 1924 w 2048"/>
              <a:gd name="T1" fmla="*/ 300 h 2048"/>
              <a:gd name="T2" fmla="*/ 1324 w 2048"/>
              <a:gd name="T3" fmla="*/ 300 h 2048"/>
              <a:gd name="T4" fmla="*/ 1024 w 2048"/>
              <a:gd name="T5" fmla="*/ 240 h 2048"/>
              <a:gd name="T6" fmla="*/ 720 w 2048"/>
              <a:gd name="T7" fmla="*/ 300 h 2048"/>
              <a:gd name="T8" fmla="*/ 120 w 2048"/>
              <a:gd name="T9" fmla="*/ 300 h 2048"/>
              <a:gd name="T10" fmla="*/ 0 w 2048"/>
              <a:gd name="T11" fmla="*/ 900 h 2048"/>
              <a:gd name="T12" fmla="*/ 242 w 2048"/>
              <a:gd name="T13" fmla="*/ 960 h 2048"/>
              <a:gd name="T14" fmla="*/ 689 w 2048"/>
              <a:gd name="T15" fmla="*/ 1730 h 2048"/>
              <a:gd name="T16" fmla="*/ 660 w 2048"/>
              <a:gd name="T17" fmla="*/ 2048 h 2048"/>
              <a:gd name="T18" fmla="*/ 1444 w 2048"/>
              <a:gd name="T19" fmla="*/ 1988 h 2048"/>
              <a:gd name="T20" fmla="*/ 1804 w 2048"/>
              <a:gd name="T21" fmla="*/ 1020 h 2048"/>
              <a:gd name="T22" fmla="*/ 1988 w 2048"/>
              <a:gd name="T23" fmla="*/ 960 h 2048"/>
              <a:gd name="T24" fmla="*/ 1819 w 2048"/>
              <a:gd name="T25" fmla="*/ 527 h 2048"/>
              <a:gd name="T26" fmla="*/ 1804 w 2048"/>
              <a:gd name="T27" fmla="*/ 300 h 2048"/>
              <a:gd name="T28" fmla="*/ 1444 w 2048"/>
              <a:gd name="T29" fmla="*/ 300 h 2048"/>
              <a:gd name="T30" fmla="*/ 420 w 2048"/>
              <a:gd name="T31" fmla="*/ 120 h 2048"/>
              <a:gd name="T32" fmla="*/ 420 w 2048"/>
              <a:gd name="T33" fmla="*/ 480 h 2048"/>
              <a:gd name="T34" fmla="*/ 420 w 2048"/>
              <a:gd name="T35" fmla="*/ 120 h 2048"/>
              <a:gd name="T36" fmla="*/ 420 w 2048"/>
              <a:gd name="T37" fmla="*/ 600 h 2048"/>
              <a:gd name="T38" fmla="*/ 126 w 2048"/>
              <a:gd name="T39" fmla="*/ 840 h 2048"/>
              <a:gd name="T40" fmla="*/ 1024 w 2048"/>
              <a:gd name="T41" fmla="*/ 1684 h 2048"/>
              <a:gd name="T42" fmla="*/ 726 w 2048"/>
              <a:gd name="T43" fmla="*/ 1928 h 2048"/>
              <a:gd name="T44" fmla="*/ 1024 w 2048"/>
              <a:gd name="T45" fmla="*/ 1204 h 2048"/>
              <a:gd name="T46" fmla="*/ 1024 w 2048"/>
              <a:gd name="T47" fmla="*/ 1564 h 2048"/>
              <a:gd name="T48" fmla="*/ 1263 w 2048"/>
              <a:gd name="T49" fmla="*/ 1639 h 2048"/>
              <a:gd name="T50" fmla="*/ 1324 w 2048"/>
              <a:gd name="T51" fmla="*/ 1384 h 2048"/>
              <a:gd name="T52" fmla="*/ 720 w 2048"/>
              <a:gd name="T53" fmla="*/ 1384 h 2048"/>
              <a:gd name="T54" fmla="*/ 828 w 2048"/>
              <a:gd name="T55" fmla="*/ 1613 h 2048"/>
              <a:gd name="T56" fmla="*/ 360 w 2048"/>
              <a:gd name="T57" fmla="*/ 1020 h 2048"/>
              <a:gd name="T58" fmla="*/ 780 w 2048"/>
              <a:gd name="T59" fmla="*/ 960 h 2048"/>
              <a:gd name="T60" fmla="*/ 615 w 2048"/>
              <a:gd name="T61" fmla="*/ 528 h 2048"/>
              <a:gd name="T62" fmla="*/ 1024 w 2048"/>
              <a:gd name="T63" fmla="*/ 360 h 2048"/>
              <a:gd name="T64" fmla="*/ 1429 w 2048"/>
              <a:gd name="T65" fmla="*/ 528 h 2048"/>
              <a:gd name="T66" fmla="*/ 1264 w 2048"/>
              <a:gd name="T67" fmla="*/ 960 h 2048"/>
              <a:gd name="T68" fmla="*/ 1684 w 2048"/>
              <a:gd name="T69" fmla="*/ 1020 h 2048"/>
              <a:gd name="T70" fmla="*/ 1330 w 2048"/>
              <a:gd name="T71" fmla="*/ 840 h 2048"/>
              <a:gd name="T72" fmla="*/ 1922 w 2048"/>
              <a:gd name="T73" fmla="*/ 840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8" h="2048">
                <a:moveTo>
                  <a:pt x="1819" y="527"/>
                </a:moveTo>
                <a:cubicBezTo>
                  <a:pt x="1883" y="472"/>
                  <a:pt x="1924" y="391"/>
                  <a:pt x="1924" y="300"/>
                </a:cubicBezTo>
                <a:cubicBezTo>
                  <a:pt x="1924" y="135"/>
                  <a:pt x="1789" y="0"/>
                  <a:pt x="1624" y="0"/>
                </a:cubicBezTo>
                <a:cubicBezTo>
                  <a:pt x="1459" y="0"/>
                  <a:pt x="1324" y="135"/>
                  <a:pt x="1324" y="300"/>
                </a:cubicBezTo>
                <a:cubicBezTo>
                  <a:pt x="1324" y="300"/>
                  <a:pt x="1324" y="300"/>
                  <a:pt x="1324" y="300"/>
                </a:cubicBezTo>
                <a:cubicBezTo>
                  <a:pt x="1229" y="261"/>
                  <a:pt x="1128" y="240"/>
                  <a:pt x="1024" y="240"/>
                </a:cubicBezTo>
                <a:cubicBezTo>
                  <a:pt x="920" y="240"/>
                  <a:pt x="816" y="261"/>
                  <a:pt x="720" y="301"/>
                </a:cubicBezTo>
                <a:cubicBezTo>
                  <a:pt x="720" y="300"/>
                  <a:pt x="720" y="300"/>
                  <a:pt x="720" y="300"/>
                </a:cubicBezTo>
                <a:cubicBezTo>
                  <a:pt x="720" y="135"/>
                  <a:pt x="585" y="0"/>
                  <a:pt x="420" y="0"/>
                </a:cubicBezTo>
                <a:cubicBezTo>
                  <a:pt x="255" y="0"/>
                  <a:pt x="120" y="135"/>
                  <a:pt x="120" y="300"/>
                </a:cubicBezTo>
                <a:cubicBezTo>
                  <a:pt x="120" y="391"/>
                  <a:pt x="161" y="473"/>
                  <a:pt x="225" y="528"/>
                </a:cubicBezTo>
                <a:cubicBezTo>
                  <a:pt x="91" y="598"/>
                  <a:pt x="0" y="739"/>
                  <a:pt x="0" y="900"/>
                </a:cubicBezTo>
                <a:cubicBezTo>
                  <a:pt x="0" y="933"/>
                  <a:pt x="27" y="960"/>
                  <a:pt x="60" y="960"/>
                </a:cubicBezTo>
                <a:cubicBezTo>
                  <a:pt x="242" y="960"/>
                  <a:pt x="242" y="960"/>
                  <a:pt x="242" y="960"/>
                </a:cubicBezTo>
                <a:cubicBezTo>
                  <a:pt x="241" y="980"/>
                  <a:pt x="240" y="1000"/>
                  <a:pt x="240" y="1020"/>
                </a:cubicBezTo>
                <a:cubicBezTo>
                  <a:pt x="240" y="1337"/>
                  <a:pt x="429" y="1608"/>
                  <a:pt x="689" y="1730"/>
                </a:cubicBezTo>
                <a:cubicBezTo>
                  <a:pt x="631" y="1804"/>
                  <a:pt x="600" y="1894"/>
                  <a:pt x="600" y="1988"/>
                </a:cubicBezTo>
                <a:cubicBezTo>
                  <a:pt x="600" y="2021"/>
                  <a:pt x="627" y="2048"/>
                  <a:pt x="660" y="2048"/>
                </a:cubicBezTo>
                <a:cubicBezTo>
                  <a:pt x="1384" y="2048"/>
                  <a:pt x="1384" y="2048"/>
                  <a:pt x="1384" y="2048"/>
                </a:cubicBezTo>
                <a:cubicBezTo>
                  <a:pt x="1417" y="2048"/>
                  <a:pt x="1444" y="2021"/>
                  <a:pt x="1444" y="1988"/>
                </a:cubicBezTo>
                <a:cubicBezTo>
                  <a:pt x="1444" y="1891"/>
                  <a:pt x="1411" y="1801"/>
                  <a:pt x="1357" y="1729"/>
                </a:cubicBezTo>
                <a:cubicBezTo>
                  <a:pt x="1619" y="1605"/>
                  <a:pt x="1804" y="1333"/>
                  <a:pt x="1804" y="1020"/>
                </a:cubicBezTo>
                <a:cubicBezTo>
                  <a:pt x="1804" y="1000"/>
                  <a:pt x="1803" y="980"/>
                  <a:pt x="1802" y="960"/>
                </a:cubicBezTo>
                <a:cubicBezTo>
                  <a:pt x="1988" y="960"/>
                  <a:pt x="1988" y="960"/>
                  <a:pt x="1988" y="960"/>
                </a:cubicBezTo>
                <a:cubicBezTo>
                  <a:pt x="2021" y="960"/>
                  <a:pt x="2048" y="933"/>
                  <a:pt x="2048" y="900"/>
                </a:cubicBezTo>
                <a:cubicBezTo>
                  <a:pt x="2048" y="738"/>
                  <a:pt x="1955" y="597"/>
                  <a:pt x="1819" y="527"/>
                </a:cubicBezTo>
                <a:close/>
                <a:moveTo>
                  <a:pt x="1624" y="120"/>
                </a:moveTo>
                <a:cubicBezTo>
                  <a:pt x="1723" y="120"/>
                  <a:pt x="1804" y="201"/>
                  <a:pt x="1804" y="300"/>
                </a:cubicBezTo>
                <a:cubicBezTo>
                  <a:pt x="1804" y="399"/>
                  <a:pt x="1723" y="480"/>
                  <a:pt x="1624" y="480"/>
                </a:cubicBezTo>
                <a:cubicBezTo>
                  <a:pt x="1525" y="480"/>
                  <a:pt x="1444" y="399"/>
                  <a:pt x="1444" y="300"/>
                </a:cubicBezTo>
                <a:cubicBezTo>
                  <a:pt x="1444" y="201"/>
                  <a:pt x="1525" y="120"/>
                  <a:pt x="1624" y="120"/>
                </a:cubicBezTo>
                <a:close/>
                <a:moveTo>
                  <a:pt x="420" y="120"/>
                </a:moveTo>
                <a:cubicBezTo>
                  <a:pt x="519" y="120"/>
                  <a:pt x="600" y="201"/>
                  <a:pt x="600" y="300"/>
                </a:cubicBezTo>
                <a:cubicBezTo>
                  <a:pt x="600" y="399"/>
                  <a:pt x="519" y="480"/>
                  <a:pt x="420" y="480"/>
                </a:cubicBezTo>
                <a:cubicBezTo>
                  <a:pt x="321" y="480"/>
                  <a:pt x="240" y="399"/>
                  <a:pt x="240" y="300"/>
                </a:cubicBezTo>
                <a:cubicBezTo>
                  <a:pt x="240" y="201"/>
                  <a:pt x="321" y="120"/>
                  <a:pt x="420" y="120"/>
                </a:cubicBezTo>
                <a:close/>
                <a:moveTo>
                  <a:pt x="126" y="840"/>
                </a:moveTo>
                <a:cubicBezTo>
                  <a:pt x="154" y="703"/>
                  <a:pt x="275" y="600"/>
                  <a:pt x="420" y="600"/>
                </a:cubicBezTo>
                <a:cubicBezTo>
                  <a:pt x="565" y="600"/>
                  <a:pt x="686" y="703"/>
                  <a:pt x="714" y="840"/>
                </a:cubicBezTo>
                <a:lnTo>
                  <a:pt x="126" y="840"/>
                </a:lnTo>
                <a:close/>
                <a:moveTo>
                  <a:pt x="726" y="1928"/>
                </a:moveTo>
                <a:cubicBezTo>
                  <a:pt x="755" y="1791"/>
                  <a:pt x="880" y="1684"/>
                  <a:pt x="1024" y="1684"/>
                </a:cubicBezTo>
                <a:cubicBezTo>
                  <a:pt x="1169" y="1684"/>
                  <a:pt x="1291" y="1789"/>
                  <a:pt x="1318" y="1928"/>
                </a:cubicBezTo>
                <a:lnTo>
                  <a:pt x="726" y="1928"/>
                </a:lnTo>
                <a:close/>
                <a:moveTo>
                  <a:pt x="840" y="1384"/>
                </a:moveTo>
                <a:cubicBezTo>
                  <a:pt x="840" y="1286"/>
                  <a:pt x="924" y="1204"/>
                  <a:pt x="1024" y="1204"/>
                </a:cubicBezTo>
                <a:cubicBezTo>
                  <a:pt x="1123" y="1204"/>
                  <a:pt x="1204" y="1285"/>
                  <a:pt x="1204" y="1384"/>
                </a:cubicBezTo>
                <a:cubicBezTo>
                  <a:pt x="1204" y="1483"/>
                  <a:pt x="1123" y="1564"/>
                  <a:pt x="1024" y="1564"/>
                </a:cubicBezTo>
                <a:cubicBezTo>
                  <a:pt x="924" y="1564"/>
                  <a:pt x="840" y="1482"/>
                  <a:pt x="840" y="1384"/>
                </a:cubicBezTo>
                <a:close/>
                <a:moveTo>
                  <a:pt x="1263" y="1639"/>
                </a:moveTo>
                <a:cubicBezTo>
                  <a:pt x="1249" y="1629"/>
                  <a:pt x="1234" y="1620"/>
                  <a:pt x="1218" y="1612"/>
                </a:cubicBezTo>
                <a:cubicBezTo>
                  <a:pt x="1283" y="1557"/>
                  <a:pt x="1324" y="1475"/>
                  <a:pt x="1324" y="1384"/>
                </a:cubicBezTo>
                <a:cubicBezTo>
                  <a:pt x="1324" y="1219"/>
                  <a:pt x="1189" y="1084"/>
                  <a:pt x="1024" y="1084"/>
                </a:cubicBezTo>
                <a:cubicBezTo>
                  <a:pt x="858" y="1084"/>
                  <a:pt x="720" y="1218"/>
                  <a:pt x="720" y="1384"/>
                </a:cubicBezTo>
                <a:cubicBezTo>
                  <a:pt x="720" y="1464"/>
                  <a:pt x="752" y="1540"/>
                  <a:pt x="810" y="1597"/>
                </a:cubicBezTo>
                <a:cubicBezTo>
                  <a:pt x="816" y="1602"/>
                  <a:pt x="822" y="1608"/>
                  <a:pt x="828" y="1613"/>
                </a:cubicBezTo>
                <a:cubicBezTo>
                  <a:pt x="813" y="1621"/>
                  <a:pt x="798" y="1630"/>
                  <a:pt x="783" y="1640"/>
                </a:cubicBezTo>
                <a:cubicBezTo>
                  <a:pt x="529" y="1542"/>
                  <a:pt x="360" y="1296"/>
                  <a:pt x="360" y="1020"/>
                </a:cubicBezTo>
                <a:cubicBezTo>
                  <a:pt x="360" y="1000"/>
                  <a:pt x="361" y="980"/>
                  <a:pt x="363" y="960"/>
                </a:cubicBezTo>
                <a:cubicBezTo>
                  <a:pt x="780" y="960"/>
                  <a:pt x="780" y="960"/>
                  <a:pt x="780" y="960"/>
                </a:cubicBezTo>
                <a:cubicBezTo>
                  <a:pt x="813" y="960"/>
                  <a:pt x="840" y="933"/>
                  <a:pt x="840" y="900"/>
                </a:cubicBezTo>
                <a:cubicBezTo>
                  <a:pt x="840" y="739"/>
                  <a:pt x="749" y="598"/>
                  <a:pt x="615" y="528"/>
                </a:cubicBezTo>
                <a:cubicBezTo>
                  <a:pt x="638" y="508"/>
                  <a:pt x="659" y="484"/>
                  <a:pt x="675" y="458"/>
                </a:cubicBezTo>
                <a:cubicBezTo>
                  <a:pt x="778" y="395"/>
                  <a:pt x="901" y="360"/>
                  <a:pt x="1024" y="360"/>
                </a:cubicBezTo>
                <a:cubicBezTo>
                  <a:pt x="1146" y="360"/>
                  <a:pt x="1265" y="394"/>
                  <a:pt x="1369" y="458"/>
                </a:cubicBezTo>
                <a:cubicBezTo>
                  <a:pt x="1385" y="484"/>
                  <a:pt x="1406" y="508"/>
                  <a:pt x="1429" y="528"/>
                </a:cubicBezTo>
                <a:cubicBezTo>
                  <a:pt x="1295" y="598"/>
                  <a:pt x="1204" y="739"/>
                  <a:pt x="1204" y="900"/>
                </a:cubicBezTo>
                <a:cubicBezTo>
                  <a:pt x="1204" y="933"/>
                  <a:pt x="1231" y="960"/>
                  <a:pt x="1264" y="960"/>
                </a:cubicBezTo>
                <a:cubicBezTo>
                  <a:pt x="1681" y="960"/>
                  <a:pt x="1681" y="960"/>
                  <a:pt x="1681" y="960"/>
                </a:cubicBezTo>
                <a:cubicBezTo>
                  <a:pt x="1683" y="980"/>
                  <a:pt x="1684" y="1000"/>
                  <a:pt x="1684" y="1020"/>
                </a:cubicBezTo>
                <a:cubicBezTo>
                  <a:pt x="1684" y="1296"/>
                  <a:pt x="1516" y="1541"/>
                  <a:pt x="1263" y="1639"/>
                </a:cubicBezTo>
                <a:close/>
                <a:moveTo>
                  <a:pt x="1330" y="840"/>
                </a:moveTo>
                <a:cubicBezTo>
                  <a:pt x="1358" y="703"/>
                  <a:pt x="1479" y="600"/>
                  <a:pt x="1624" y="600"/>
                </a:cubicBezTo>
                <a:cubicBezTo>
                  <a:pt x="1771" y="600"/>
                  <a:pt x="1894" y="703"/>
                  <a:pt x="1922" y="840"/>
                </a:cubicBezTo>
                <a:lnTo>
                  <a:pt x="1330" y="840"/>
                </a:lnTo>
                <a:close/>
              </a:path>
            </a:pathLst>
          </a:custGeom>
          <a:solidFill>
            <a:srgbClr val="30353F"/>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 name="Group 2">
            <a:extLst>
              <a:ext uri="{C183D7F6-B498-43B3-948B-1728B52AA6E4}">
                <adec:decorative xmlns:adec="http://schemas.microsoft.com/office/drawing/2017/decorative" val="1"/>
              </a:ext>
            </a:extLst>
          </p:cNvPr>
          <p:cNvGrpSpPr/>
          <p:nvPr/>
        </p:nvGrpSpPr>
        <p:grpSpPr>
          <a:xfrm>
            <a:off x="816617" y="3307745"/>
            <a:ext cx="962807" cy="340300"/>
            <a:chOff x="816617" y="3307745"/>
            <a:chExt cx="962807" cy="340300"/>
          </a:xfrm>
        </p:grpSpPr>
        <p:pic>
          <p:nvPicPr>
            <p:cNvPr id="117" name="Picture 116" descr="This image is an icon of a human being. "/>
            <p:cNvPicPr>
              <a:picLocks noChangeAspect="1"/>
            </p:cNvPicPr>
            <p:nvPr/>
          </p:nvPicPr>
          <p:blipFill>
            <a:blip r:embed="rId3"/>
            <a:stretch>
              <a:fillRect/>
            </a:stretch>
          </p:blipFill>
          <p:spPr>
            <a:xfrm>
              <a:off x="816617" y="3346008"/>
              <a:ext cx="231766" cy="263774"/>
            </a:xfrm>
            <a:prstGeom prst="rect">
              <a:avLst/>
            </a:prstGeom>
          </p:spPr>
        </p:pic>
        <p:sp>
          <p:nvSpPr>
            <p:cNvPr id="144" name="TextBox 143"/>
            <p:cNvSpPr txBox="1"/>
            <p:nvPr/>
          </p:nvSpPr>
          <p:spPr>
            <a:xfrm>
              <a:off x="1296446" y="3307745"/>
              <a:ext cx="482978" cy="340300"/>
            </a:xfrm>
            <a:prstGeom prst="rect">
              <a:avLst/>
            </a:prstGeom>
            <a:noFill/>
          </p:spPr>
          <p:txBody>
            <a:bodyPr wrap="none" lIns="0" tIns="0" rIns="0" bIns="0" rtlCol="0">
              <a:spAutoFit/>
            </a:bodyPr>
            <a:lstStyle/>
            <a:p>
              <a:r>
                <a:rPr lang="en-US" sz="2400" dirty="0">
                  <a:solidFill>
                    <a:schemeClr val="bg1"/>
                  </a:solidFill>
                  <a:latin typeface="+mj-lt"/>
                </a:rPr>
                <a:t>43%</a:t>
              </a:r>
            </a:p>
          </p:txBody>
        </p:sp>
      </p:grpSp>
      <p:sp>
        <p:nvSpPr>
          <p:cNvPr id="2" name="Title 1" hidden="1">
            <a:extLst>
              <a:ext uri="{FF2B5EF4-FFF2-40B4-BE49-F238E27FC236}">
                <a16:creationId xmlns:a16="http://schemas.microsoft.com/office/drawing/2014/main" id="{B61803F9-0687-42F2-AD52-B4E217229BB0}"/>
              </a:ext>
            </a:extLst>
          </p:cNvPr>
          <p:cNvSpPr>
            <a:spLocks noGrp="1"/>
          </p:cNvSpPr>
          <p:nvPr>
            <p:ph type="title"/>
          </p:nvPr>
        </p:nvSpPr>
        <p:spPr/>
        <p:txBody>
          <a:bodyPr/>
          <a:lstStyle/>
          <a:p>
            <a:r>
              <a:rPr lang="en-US" dirty="0"/>
              <a:t>Slide 7</a:t>
            </a:r>
          </a:p>
        </p:txBody>
      </p:sp>
      <p:sp>
        <p:nvSpPr>
          <p:cNvPr id="34" name="TextBox 33">
            <a:extLst>
              <a:ext uri="{FF2B5EF4-FFF2-40B4-BE49-F238E27FC236}">
                <a16:creationId xmlns:a16="http://schemas.microsoft.com/office/drawing/2014/main" id="{BB9EDA79-3AA0-498A-B52E-5935B2916610}"/>
              </a:ext>
            </a:extLst>
          </p:cNvPr>
          <p:cNvSpPr txBox="1"/>
          <p:nvPr/>
        </p:nvSpPr>
        <p:spPr>
          <a:xfrm>
            <a:off x="660382" y="617185"/>
            <a:ext cx="4036362" cy="430887"/>
          </a:xfrm>
          <a:prstGeom prst="rect">
            <a:avLst/>
          </a:prstGeom>
          <a:noFill/>
        </p:spPr>
        <p:txBody>
          <a:bodyPr wrap="none" lIns="0" tIns="0" rIns="0" bIns="0" rtlCol="0">
            <a:spAutoFit/>
          </a:bodyPr>
          <a:lstStyle/>
          <a:p>
            <a:pPr algn="ctr">
              <a:tabLst>
                <a:tab pos="347663" algn="l"/>
              </a:tabLst>
            </a:pPr>
            <a:r>
              <a:rPr lang="en-US" sz="2800" b="1" dirty="0">
                <a:solidFill>
                  <a:srgbClr val="30353F"/>
                </a:solidFill>
                <a:latin typeface="Verdana" panose="020B0604030504040204" pitchFamily="34" charset="0"/>
                <a:ea typeface="Verdana" panose="020B0604030504040204" pitchFamily="34" charset="0"/>
              </a:rPr>
              <a:t>Feature Importance</a:t>
            </a:r>
          </a:p>
        </p:txBody>
      </p:sp>
      <p:pic>
        <p:nvPicPr>
          <p:cNvPr id="6" name="Picture 5">
            <a:extLst>
              <a:ext uri="{FF2B5EF4-FFF2-40B4-BE49-F238E27FC236}">
                <a16:creationId xmlns:a16="http://schemas.microsoft.com/office/drawing/2014/main" id="{77D88D74-1F04-4F06-AFFD-90F300F89888}"/>
              </a:ext>
            </a:extLst>
          </p:cNvPr>
          <p:cNvPicPr>
            <a:picLocks noChangeAspect="1"/>
          </p:cNvPicPr>
          <p:nvPr/>
        </p:nvPicPr>
        <p:blipFill>
          <a:blip r:embed="rId4"/>
          <a:stretch>
            <a:fillRect/>
          </a:stretch>
        </p:blipFill>
        <p:spPr>
          <a:xfrm>
            <a:off x="660382" y="1266044"/>
            <a:ext cx="3157751" cy="5390856"/>
          </a:xfrm>
          <a:prstGeom prst="rect">
            <a:avLst/>
          </a:prstGeom>
        </p:spPr>
      </p:pic>
      <p:sp>
        <p:nvSpPr>
          <p:cNvPr id="26" name="TextBox 25">
            <a:extLst>
              <a:ext uri="{FF2B5EF4-FFF2-40B4-BE49-F238E27FC236}">
                <a16:creationId xmlns:a16="http://schemas.microsoft.com/office/drawing/2014/main" id="{0BE915B9-BB1D-45BD-A00C-F9EF5A7D8027}"/>
              </a:ext>
            </a:extLst>
          </p:cNvPr>
          <p:cNvSpPr txBox="1"/>
          <p:nvPr/>
        </p:nvSpPr>
        <p:spPr>
          <a:xfrm>
            <a:off x="4214826" y="1696398"/>
            <a:ext cx="2523924" cy="1384995"/>
          </a:xfrm>
          <a:prstGeom prst="rect">
            <a:avLst/>
          </a:prstGeom>
          <a:noFill/>
        </p:spPr>
        <p:txBody>
          <a:bodyPr wrap="square" rtlCol="0">
            <a:spAutoFit/>
          </a:bodyPr>
          <a:lstStyle/>
          <a:p>
            <a:r>
              <a:rPr lang="en-IN" sz="1400" b="1" dirty="0">
                <a:solidFill>
                  <a:srgbClr val="667181"/>
                </a:solidFill>
                <a:latin typeface="Verdana" panose="020B0604030504040204" pitchFamily="34" charset="0"/>
                <a:ea typeface="Verdana" panose="020B0604030504040204" pitchFamily="34" charset="0"/>
              </a:rPr>
              <a:t>Topmost Features:</a:t>
            </a:r>
          </a:p>
          <a:p>
            <a:endParaRPr lang="en-IN" sz="1400" b="1" dirty="0">
              <a:solidFill>
                <a:srgbClr val="43CDD9"/>
              </a:solidFill>
              <a:latin typeface="Verdana" panose="020B0604030504040204" pitchFamily="34" charset="0"/>
              <a:ea typeface="Verdana" panose="020B0604030504040204" pitchFamily="34" charset="0"/>
            </a:endParaRPr>
          </a:p>
          <a:p>
            <a:pPr marL="342900" indent="-342900">
              <a:buFont typeface="+mj-lt"/>
              <a:buAutoNum type="arabicPeriod"/>
            </a:pPr>
            <a:r>
              <a:rPr lang="en-IN" sz="1400" b="1" dirty="0">
                <a:solidFill>
                  <a:srgbClr val="667181"/>
                </a:solidFill>
                <a:latin typeface="Verdana" panose="020B0604030504040204" pitchFamily="34" charset="0"/>
                <a:ea typeface="Verdana" panose="020B0604030504040204" pitchFamily="34" charset="0"/>
              </a:rPr>
              <a:t>Age of Car</a:t>
            </a:r>
          </a:p>
          <a:p>
            <a:pPr marL="342900" indent="-342900">
              <a:buFont typeface="+mj-lt"/>
              <a:buAutoNum type="arabicPeriod"/>
            </a:pPr>
            <a:r>
              <a:rPr lang="en-IN" sz="1400" b="1" dirty="0">
                <a:solidFill>
                  <a:srgbClr val="667181"/>
                </a:solidFill>
                <a:latin typeface="Verdana" panose="020B0604030504040204" pitchFamily="34" charset="0"/>
                <a:ea typeface="Verdana" panose="020B0604030504040204" pitchFamily="34" charset="0"/>
              </a:rPr>
              <a:t>Policy Tenure</a:t>
            </a:r>
          </a:p>
          <a:p>
            <a:pPr marL="342900" indent="-342900">
              <a:buFont typeface="+mj-lt"/>
              <a:buAutoNum type="arabicPeriod"/>
            </a:pPr>
            <a:r>
              <a:rPr lang="en-IN" sz="1400" b="1" dirty="0">
                <a:solidFill>
                  <a:srgbClr val="667181"/>
                </a:solidFill>
                <a:latin typeface="Verdana" panose="020B0604030504040204" pitchFamily="34" charset="0"/>
                <a:ea typeface="Verdana" panose="020B0604030504040204" pitchFamily="34" charset="0"/>
              </a:rPr>
              <a:t>Age of Policy Holder</a:t>
            </a:r>
          </a:p>
        </p:txBody>
      </p:sp>
    </p:spTree>
    <p:extLst>
      <p:ext uri="{BB962C8B-B14F-4D97-AF65-F5344CB8AC3E}">
        <p14:creationId xmlns:p14="http://schemas.microsoft.com/office/powerpoint/2010/main" val="452674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0" y="2"/>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sp>
        <p:nvSpPr>
          <p:cNvPr id="5" name="Rectangle 4">
            <a:extLst>
              <a:ext uri="{C183D7F6-B498-43B3-948B-1728B52AA6E4}">
                <adec:decorative xmlns:adec="http://schemas.microsoft.com/office/drawing/2017/decorative" val="1"/>
              </a:ext>
            </a:extLst>
          </p:cNvPr>
          <p:cNvSpPr/>
          <p:nvPr/>
        </p:nvSpPr>
        <p:spPr>
          <a:xfrm>
            <a:off x="0" y="0"/>
            <a:ext cx="12192000" cy="6858000"/>
          </a:xfrm>
          <a:prstGeom prst="rect">
            <a:avLst/>
          </a:prstGeom>
          <a:gradFill flip="none" rotWithShape="0">
            <a:gsLst>
              <a:gs pos="100000">
                <a:srgbClr val="1F2229">
                  <a:alpha val="60000"/>
                </a:srgbClr>
              </a:gs>
              <a:gs pos="20000">
                <a:srgbClr val="1F2229">
                  <a:alpha val="91765"/>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C183D7F6-B498-43B3-948B-1728B52AA6E4}">
                <adec:decorative xmlns:adec="http://schemas.microsoft.com/office/drawing/2017/decorative" val="1"/>
              </a:ext>
            </a:extLst>
          </p:cNvPr>
          <p:cNvGrpSpPr/>
          <p:nvPr/>
        </p:nvGrpSpPr>
        <p:grpSpPr>
          <a:xfrm>
            <a:off x="2757714" y="1626921"/>
            <a:ext cx="6676572" cy="3604160"/>
            <a:chOff x="2162629" y="1305681"/>
            <a:chExt cx="7866742" cy="4246640"/>
          </a:xfrm>
        </p:grpSpPr>
        <p:sp>
          <p:nvSpPr>
            <p:cNvPr id="17" name="Oval 16"/>
            <p:cNvSpPr/>
            <p:nvPr/>
          </p:nvSpPr>
          <p:spPr>
            <a:xfrm>
              <a:off x="5782715" y="1305681"/>
              <a:ext cx="4246656" cy="4246640"/>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2162629" y="1305681"/>
              <a:ext cx="4246656" cy="4246640"/>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Oval 15">
            <a:extLst>
              <a:ext uri="{C183D7F6-B498-43B3-948B-1728B52AA6E4}">
                <adec:decorative xmlns:adec="http://schemas.microsoft.com/office/drawing/2017/decorative" val="1"/>
              </a:ext>
            </a:extLst>
          </p:cNvPr>
          <p:cNvSpPr/>
          <p:nvPr/>
        </p:nvSpPr>
        <p:spPr>
          <a:xfrm>
            <a:off x="3456507" y="789512"/>
            <a:ext cx="5278993" cy="5278976"/>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9" name="Oval 18">
            <a:extLst>
              <a:ext uri="{C183D7F6-B498-43B3-948B-1728B52AA6E4}">
                <adec:decorative xmlns:adec="http://schemas.microsoft.com/office/drawing/2017/decorative" val="1"/>
              </a:ext>
            </a:extLst>
          </p:cNvPr>
          <p:cNvSpPr/>
          <p:nvPr/>
        </p:nvSpPr>
        <p:spPr>
          <a:xfrm>
            <a:off x="3879010" y="1212017"/>
            <a:ext cx="4433981" cy="4433966"/>
          </a:xfrm>
          <a:prstGeom prst="ellips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TextBox 12"/>
          <p:cNvSpPr txBox="1"/>
          <p:nvPr/>
        </p:nvSpPr>
        <p:spPr>
          <a:xfrm>
            <a:off x="4381588" y="3059668"/>
            <a:ext cx="3428824" cy="738664"/>
          </a:xfrm>
          <a:prstGeom prst="rect">
            <a:avLst/>
          </a:prstGeom>
          <a:noFill/>
        </p:spPr>
        <p:txBody>
          <a:bodyPr wrap="none" lIns="0" tIns="0" rIns="0" bIns="0" rtlCol="0">
            <a:spAutoFit/>
          </a:bodyPr>
          <a:lstStyle/>
          <a:p>
            <a:pPr algn="ctr">
              <a:tabLst>
                <a:tab pos="347663" algn="l"/>
              </a:tabLst>
            </a:pPr>
            <a:r>
              <a:rPr lang="en-US" sz="4800" b="1" dirty="0">
                <a:solidFill>
                  <a:srgbClr val="FFFFFF"/>
                </a:solidFill>
                <a:latin typeface="+mj-lt"/>
              </a:rPr>
              <a:t>THANK YOU</a:t>
            </a:r>
          </a:p>
        </p:txBody>
      </p:sp>
      <p:sp>
        <p:nvSpPr>
          <p:cNvPr id="2" name="Title 1" hidden="1">
            <a:extLst>
              <a:ext uri="{FF2B5EF4-FFF2-40B4-BE49-F238E27FC236}">
                <a16:creationId xmlns:a16="http://schemas.microsoft.com/office/drawing/2014/main" id="{10E603A3-B905-4FE4-AF3D-7ABD07598BAD}"/>
              </a:ext>
            </a:extLst>
          </p:cNvPr>
          <p:cNvSpPr>
            <a:spLocks noGrp="1"/>
          </p:cNvSpPr>
          <p:nvPr>
            <p:ph type="title"/>
          </p:nvPr>
        </p:nvSpPr>
        <p:spPr/>
        <p:txBody>
          <a:bodyPr/>
          <a:lstStyle/>
          <a:p>
            <a:r>
              <a:rPr lang="en-US" dirty="0"/>
              <a:t>Slide 11</a:t>
            </a:r>
          </a:p>
        </p:txBody>
      </p:sp>
    </p:spTree>
    <p:extLst>
      <p:ext uri="{BB962C8B-B14F-4D97-AF65-F5344CB8AC3E}">
        <p14:creationId xmlns:p14="http://schemas.microsoft.com/office/powerpoint/2010/main" val="3345628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103">
            <a:extLst>
              <a:ext uri="{C183D7F6-B498-43B3-948B-1728B52AA6E4}">
                <adec:decorative xmlns:adec="http://schemas.microsoft.com/office/drawing/2017/decorative" val="1"/>
              </a:ext>
            </a:extLst>
          </p:cNvPr>
          <p:cNvSpPr/>
          <p:nvPr/>
        </p:nvSpPr>
        <p:spPr>
          <a:xfrm>
            <a:off x="1" y="-9331"/>
            <a:ext cx="4273420" cy="6857999"/>
          </a:xfrm>
          <a:prstGeom prst="rect">
            <a:avLst/>
          </a:prstGeom>
          <a:solidFill>
            <a:srgbClr val="30353F">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Freeform 1">
            <a:extLs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3" name="TextBox 2"/>
          <p:cNvSpPr txBox="1"/>
          <p:nvPr/>
        </p:nvSpPr>
        <p:spPr>
          <a:xfrm>
            <a:off x="11857440" y="6481180"/>
            <a:ext cx="390492" cy="307777"/>
          </a:xfrm>
          <a:prstGeom prst="rect">
            <a:avLst/>
          </a:prstGeom>
          <a:noFill/>
        </p:spPr>
        <p:txBody>
          <a:bodyPr wrap="none" rtlCol="0">
            <a:spAutoFit/>
          </a:bodyPr>
          <a:lstStyle/>
          <a:p>
            <a:r>
              <a:rPr lang="en-US" sz="1400" b="1" dirty="0">
                <a:solidFill>
                  <a:schemeClr val="bg1"/>
                </a:solidFill>
              </a:rPr>
              <a:t>10</a:t>
            </a:r>
          </a:p>
        </p:txBody>
      </p:sp>
      <p:sp>
        <p:nvSpPr>
          <p:cNvPr id="102" name="TextBox 101"/>
          <p:cNvSpPr txBox="1"/>
          <p:nvPr/>
        </p:nvSpPr>
        <p:spPr>
          <a:xfrm>
            <a:off x="4658584" y="2462358"/>
            <a:ext cx="5304566" cy="2492990"/>
          </a:xfrm>
          <a:prstGeom prst="rect">
            <a:avLst/>
          </a:prstGeom>
          <a:noFill/>
        </p:spPr>
        <p:txBody>
          <a:bodyPr wrap="square" lIns="0" tIns="0" rIns="0" bIns="0" rtlCol="0">
            <a:spAutoFit/>
          </a:bodyPr>
          <a:lstStyle/>
          <a:p>
            <a:r>
              <a:rPr lang="en-US" b="1" dirty="0">
                <a:solidFill>
                  <a:srgbClr val="43CDD9"/>
                </a:solidFill>
                <a:latin typeface="Verdana" panose="020B0604030504040204" pitchFamily="34" charset="0"/>
                <a:ea typeface="Verdana" panose="020B0604030504040204" pitchFamily="34" charset="0"/>
                <a:cs typeface="Vani" panose="020B0502040204020203" pitchFamily="18" charset="0"/>
              </a:rPr>
              <a:t>Develop a predictive model that assesses the claim probability for car insurance policies. The objective would be to understand the factors that influence claim frequency and severity in the period of six months and enable insurance companies to better assess risk and determine appropriate premiums for policyholders.</a:t>
            </a:r>
          </a:p>
        </p:txBody>
      </p:sp>
      <p:sp>
        <p:nvSpPr>
          <p:cNvPr id="103" name="TextBox 102"/>
          <p:cNvSpPr txBox="1"/>
          <p:nvPr/>
        </p:nvSpPr>
        <p:spPr>
          <a:xfrm>
            <a:off x="469139" y="2229360"/>
            <a:ext cx="3001668" cy="984885"/>
          </a:xfrm>
          <a:prstGeom prst="rect">
            <a:avLst/>
          </a:prstGeom>
          <a:noFill/>
        </p:spPr>
        <p:txBody>
          <a:bodyPr wrap="square" lIns="0" tIns="0" rIns="0" bIns="0" rtlCol="0">
            <a:spAutoFit/>
          </a:bodyPr>
          <a:lstStyle/>
          <a:p>
            <a:pPr>
              <a:tabLst>
                <a:tab pos="347663" algn="l"/>
              </a:tabLst>
            </a:pPr>
            <a:r>
              <a:rPr lang="en-US" sz="3200" b="1" dirty="0">
                <a:solidFill>
                  <a:srgbClr val="FFFFFF"/>
                </a:solidFill>
                <a:latin typeface="+mj-lt"/>
              </a:rPr>
              <a:t>Problem Statement</a:t>
            </a:r>
          </a:p>
        </p:txBody>
      </p:sp>
      <p:cxnSp>
        <p:nvCxnSpPr>
          <p:cNvPr id="105" name="Straight Connector 104">
            <a:extLst>
              <a:ext uri="{C183D7F6-B498-43B3-948B-1728B52AA6E4}">
                <adec:decorative xmlns:adec="http://schemas.microsoft.com/office/drawing/2017/decorative" val="1"/>
              </a:ext>
            </a:extLst>
          </p:cNvPr>
          <p:cNvCxnSpPr/>
          <p:nvPr/>
        </p:nvCxnSpPr>
        <p:spPr>
          <a:xfrm>
            <a:off x="704347" y="2006578"/>
            <a:ext cx="146304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itle 4" hidden="1">
            <a:extLst>
              <a:ext uri="{FF2B5EF4-FFF2-40B4-BE49-F238E27FC236}">
                <a16:creationId xmlns:a16="http://schemas.microsoft.com/office/drawing/2014/main" id="{B353CF45-7FD3-4F2B-B046-D14200DBD7E2}"/>
              </a:ext>
            </a:extLst>
          </p:cNvPr>
          <p:cNvSpPr>
            <a:spLocks noGrp="1"/>
          </p:cNvSpPr>
          <p:nvPr>
            <p:ph type="title"/>
          </p:nvPr>
        </p:nvSpPr>
        <p:spPr/>
        <p:txBody>
          <a:bodyPr/>
          <a:lstStyle/>
          <a:p>
            <a:r>
              <a:rPr lang="en-US" dirty="0"/>
              <a:t>Slide 10</a:t>
            </a:r>
          </a:p>
        </p:txBody>
      </p:sp>
    </p:spTree>
    <p:extLst>
      <p:ext uri="{BB962C8B-B14F-4D97-AF65-F5344CB8AC3E}">
        <p14:creationId xmlns:p14="http://schemas.microsoft.com/office/powerpoint/2010/main" val="2420142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103">
            <a:extLst>
              <a:ext uri="{C183D7F6-B498-43B3-948B-1728B52AA6E4}">
                <adec:decorative xmlns:adec="http://schemas.microsoft.com/office/drawing/2017/decorative" val="1"/>
              </a:ext>
            </a:extLst>
          </p:cNvPr>
          <p:cNvSpPr/>
          <p:nvPr/>
        </p:nvSpPr>
        <p:spPr>
          <a:xfrm>
            <a:off x="1" y="0"/>
            <a:ext cx="4273420" cy="6857999"/>
          </a:xfrm>
          <a:prstGeom prst="rect">
            <a:avLst/>
          </a:prstGeom>
          <a:solidFill>
            <a:srgbClr val="30353F">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Freeform 1">
            <a:extLs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3" name="TextBox 2"/>
          <p:cNvSpPr txBox="1"/>
          <p:nvPr/>
        </p:nvSpPr>
        <p:spPr>
          <a:xfrm>
            <a:off x="11857440" y="6481180"/>
            <a:ext cx="390492" cy="307777"/>
          </a:xfrm>
          <a:prstGeom prst="rect">
            <a:avLst/>
          </a:prstGeom>
          <a:noFill/>
        </p:spPr>
        <p:txBody>
          <a:bodyPr wrap="none" rtlCol="0">
            <a:spAutoFit/>
          </a:bodyPr>
          <a:lstStyle/>
          <a:p>
            <a:r>
              <a:rPr lang="en-US" sz="1400" b="1" dirty="0">
                <a:solidFill>
                  <a:schemeClr val="bg1"/>
                </a:solidFill>
              </a:rPr>
              <a:t>10</a:t>
            </a:r>
          </a:p>
        </p:txBody>
      </p:sp>
      <p:sp>
        <p:nvSpPr>
          <p:cNvPr id="102" name="TextBox 101"/>
          <p:cNvSpPr txBox="1"/>
          <p:nvPr/>
        </p:nvSpPr>
        <p:spPr>
          <a:xfrm>
            <a:off x="4535479" y="2257850"/>
            <a:ext cx="6855394" cy="800219"/>
          </a:xfrm>
          <a:prstGeom prst="rect">
            <a:avLst/>
          </a:prstGeom>
          <a:noFill/>
        </p:spPr>
        <p:txBody>
          <a:bodyPr wrap="square" lIns="0" tIns="0" rIns="0" bIns="0" rtlCol="0">
            <a:spAutoFit/>
          </a:bodyPr>
          <a:lstStyle/>
          <a:p>
            <a:r>
              <a:rPr lang="en-US" b="1" dirty="0">
                <a:solidFill>
                  <a:srgbClr val="43CDD9"/>
                </a:solidFill>
                <a:latin typeface="Verdana" panose="020B0604030504040204" pitchFamily="34" charset="0"/>
                <a:ea typeface="Verdana" panose="020B0604030504040204" pitchFamily="34" charset="0"/>
                <a:cs typeface="Vani" panose="020B0502040204020203" pitchFamily="18" charset="0"/>
              </a:rPr>
              <a:t>The Number of Rows :58,592</a:t>
            </a:r>
          </a:p>
          <a:p>
            <a:r>
              <a:rPr lang="en-US" b="1" dirty="0">
                <a:solidFill>
                  <a:srgbClr val="43CDD9"/>
                </a:solidFill>
                <a:latin typeface="Verdana" panose="020B0604030504040204" pitchFamily="34" charset="0"/>
                <a:ea typeface="Verdana" panose="020B0604030504040204" pitchFamily="34" charset="0"/>
                <a:cs typeface="Vani" panose="020B0502040204020203" pitchFamily="18" charset="0"/>
              </a:rPr>
              <a:t>The Number of Columns :44</a:t>
            </a:r>
            <a:endParaRPr kumimoji="0" lang="en-US" altLang="en-US" sz="1600" b="0" i="0" u="none" strike="noStrike" cap="none" normalizeH="0" baseline="0" dirty="0">
              <a:ln>
                <a:noFill/>
              </a:ln>
              <a:solidFill>
                <a:srgbClr val="43CDD9"/>
              </a:solidFill>
              <a:effectLst/>
              <a:latin typeface="Verdana" panose="020B0604030504040204" pitchFamily="34" charset="0"/>
              <a:ea typeface="Verdana" panose="020B0604030504040204" pitchFamily="34" charset="0"/>
              <a:cs typeface="Vani" panose="02040502050405020303" pitchFamily="18" charset="0"/>
            </a:endParaRPr>
          </a:p>
          <a:p>
            <a:pPr marL="800100" lvl="1" indent="-342900" eaLnBrk="0" fontAlgn="base" hangingPunct="0">
              <a:spcBef>
                <a:spcPct val="0"/>
              </a:spcBef>
              <a:spcAft>
                <a:spcPct val="0"/>
              </a:spcAft>
              <a:buFont typeface="+mj-lt"/>
              <a:buAutoNum type="arabicPeriod"/>
            </a:pPr>
            <a:endParaRPr kumimoji="0" lang="en-US" altLang="en-US" sz="1600" b="0" i="0" u="none" strike="noStrike" cap="none" normalizeH="0" baseline="0" dirty="0">
              <a:ln>
                <a:noFill/>
              </a:ln>
              <a:solidFill>
                <a:srgbClr val="43CDD9"/>
              </a:solidFill>
              <a:effectLst/>
              <a:latin typeface="Verdana" panose="020B0604030504040204" pitchFamily="34" charset="0"/>
              <a:ea typeface="Verdana" panose="020B0604030504040204" pitchFamily="34" charset="0"/>
              <a:cs typeface="Vani" panose="02040502050405020303" pitchFamily="18" charset="0"/>
            </a:endParaRPr>
          </a:p>
        </p:txBody>
      </p:sp>
      <p:sp>
        <p:nvSpPr>
          <p:cNvPr id="103" name="TextBox 102"/>
          <p:cNvSpPr txBox="1"/>
          <p:nvPr/>
        </p:nvSpPr>
        <p:spPr>
          <a:xfrm>
            <a:off x="487801" y="2257850"/>
            <a:ext cx="3001668" cy="984885"/>
          </a:xfrm>
          <a:prstGeom prst="rect">
            <a:avLst/>
          </a:prstGeom>
          <a:noFill/>
        </p:spPr>
        <p:txBody>
          <a:bodyPr wrap="square" lIns="0" tIns="0" rIns="0" bIns="0" rtlCol="0">
            <a:spAutoFit/>
          </a:bodyPr>
          <a:lstStyle/>
          <a:p>
            <a:pPr>
              <a:tabLst>
                <a:tab pos="347663" algn="l"/>
              </a:tabLst>
            </a:pPr>
            <a:r>
              <a:rPr lang="en-US" sz="3200" b="1" dirty="0">
                <a:solidFill>
                  <a:srgbClr val="FFFFFF"/>
                </a:solidFill>
                <a:latin typeface="+mj-lt"/>
              </a:rPr>
              <a:t>About </a:t>
            </a:r>
          </a:p>
          <a:p>
            <a:pPr>
              <a:tabLst>
                <a:tab pos="347663" algn="l"/>
              </a:tabLst>
            </a:pPr>
            <a:r>
              <a:rPr lang="en-US" sz="3200" b="1" dirty="0">
                <a:solidFill>
                  <a:srgbClr val="FFFFFF"/>
                </a:solidFill>
                <a:latin typeface="+mj-lt"/>
              </a:rPr>
              <a:t>Data</a:t>
            </a:r>
          </a:p>
        </p:txBody>
      </p:sp>
      <p:cxnSp>
        <p:nvCxnSpPr>
          <p:cNvPr id="105" name="Straight Connector 104">
            <a:extLst>
              <a:ext uri="{C183D7F6-B498-43B3-948B-1728B52AA6E4}">
                <adec:decorative xmlns:adec="http://schemas.microsoft.com/office/drawing/2017/decorative" val="1"/>
              </a:ext>
            </a:extLst>
          </p:cNvPr>
          <p:cNvCxnSpPr/>
          <p:nvPr/>
        </p:nvCxnSpPr>
        <p:spPr>
          <a:xfrm>
            <a:off x="685686" y="2239844"/>
            <a:ext cx="146304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itle 4" hidden="1">
            <a:extLst>
              <a:ext uri="{FF2B5EF4-FFF2-40B4-BE49-F238E27FC236}">
                <a16:creationId xmlns:a16="http://schemas.microsoft.com/office/drawing/2014/main" id="{B353CF45-7FD3-4F2B-B046-D14200DBD7E2}"/>
              </a:ext>
            </a:extLst>
          </p:cNvPr>
          <p:cNvSpPr>
            <a:spLocks noGrp="1"/>
          </p:cNvSpPr>
          <p:nvPr>
            <p:ph type="title"/>
          </p:nvPr>
        </p:nvSpPr>
        <p:spPr/>
        <p:txBody>
          <a:bodyPr/>
          <a:lstStyle/>
          <a:p>
            <a:r>
              <a:rPr lang="en-US" dirty="0"/>
              <a:t>Slide 10</a:t>
            </a:r>
          </a:p>
        </p:txBody>
      </p:sp>
      <p:pic>
        <p:nvPicPr>
          <p:cNvPr id="7" name="Picture 6">
            <a:extLst>
              <a:ext uri="{FF2B5EF4-FFF2-40B4-BE49-F238E27FC236}">
                <a16:creationId xmlns:a16="http://schemas.microsoft.com/office/drawing/2014/main" id="{376EE579-1B5E-4FF3-830F-C5AE8C54C1FF}"/>
              </a:ext>
            </a:extLst>
          </p:cNvPr>
          <p:cNvPicPr>
            <a:picLocks noChangeAspect="1"/>
          </p:cNvPicPr>
          <p:nvPr/>
        </p:nvPicPr>
        <p:blipFill>
          <a:blip r:embed="rId2"/>
          <a:stretch>
            <a:fillRect/>
          </a:stretch>
        </p:blipFill>
        <p:spPr>
          <a:xfrm>
            <a:off x="98002" y="3328970"/>
            <a:ext cx="11554930" cy="2241226"/>
          </a:xfrm>
          <a:prstGeom prst="rect">
            <a:avLst/>
          </a:prstGeom>
        </p:spPr>
      </p:pic>
    </p:spTree>
    <p:extLst>
      <p:ext uri="{BB962C8B-B14F-4D97-AF65-F5344CB8AC3E}">
        <p14:creationId xmlns:p14="http://schemas.microsoft.com/office/powerpoint/2010/main" val="187309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103">
            <a:extLst>
              <a:ext uri="{C183D7F6-B498-43B3-948B-1728B52AA6E4}">
                <adec:decorative xmlns:adec="http://schemas.microsoft.com/office/drawing/2017/decorative" val="1"/>
              </a:ext>
            </a:extLst>
          </p:cNvPr>
          <p:cNvSpPr/>
          <p:nvPr/>
        </p:nvSpPr>
        <p:spPr>
          <a:xfrm>
            <a:off x="1" y="0"/>
            <a:ext cx="4273420" cy="6857999"/>
          </a:xfrm>
          <a:prstGeom prst="rect">
            <a:avLst/>
          </a:prstGeom>
          <a:solidFill>
            <a:srgbClr val="30353F">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Freeform 1">
            <a:extLs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3" name="TextBox 2"/>
          <p:cNvSpPr txBox="1"/>
          <p:nvPr/>
        </p:nvSpPr>
        <p:spPr>
          <a:xfrm>
            <a:off x="11857440" y="6481180"/>
            <a:ext cx="390492" cy="307777"/>
          </a:xfrm>
          <a:prstGeom prst="rect">
            <a:avLst/>
          </a:prstGeom>
          <a:noFill/>
        </p:spPr>
        <p:txBody>
          <a:bodyPr wrap="none" rtlCol="0">
            <a:spAutoFit/>
          </a:bodyPr>
          <a:lstStyle/>
          <a:p>
            <a:r>
              <a:rPr lang="en-US" sz="1400" b="1" dirty="0">
                <a:solidFill>
                  <a:schemeClr val="bg1"/>
                </a:solidFill>
              </a:rPr>
              <a:t>10</a:t>
            </a:r>
          </a:p>
        </p:txBody>
      </p:sp>
      <p:sp>
        <p:nvSpPr>
          <p:cNvPr id="103" name="TextBox 102"/>
          <p:cNvSpPr txBox="1"/>
          <p:nvPr/>
        </p:nvSpPr>
        <p:spPr>
          <a:xfrm>
            <a:off x="543784" y="2444114"/>
            <a:ext cx="3001668" cy="984885"/>
          </a:xfrm>
          <a:prstGeom prst="rect">
            <a:avLst/>
          </a:prstGeom>
          <a:noFill/>
        </p:spPr>
        <p:txBody>
          <a:bodyPr wrap="square" lIns="0" tIns="0" rIns="0" bIns="0" rtlCol="0">
            <a:spAutoFit/>
          </a:bodyPr>
          <a:lstStyle/>
          <a:p>
            <a:pPr>
              <a:tabLst>
                <a:tab pos="347663" algn="l"/>
              </a:tabLst>
            </a:pPr>
            <a:r>
              <a:rPr lang="en-US" sz="3200" b="1" dirty="0">
                <a:solidFill>
                  <a:srgbClr val="FFFFFF"/>
                </a:solidFill>
                <a:latin typeface="+mj-lt"/>
              </a:rPr>
              <a:t>Data</a:t>
            </a:r>
          </a:p>
          <a:p>
            <a:pPr>
              <a:tabLst>
                <a:tab pos="347663" algn="l"/>
              </a:tabLst>
            </a:pPr>
            <a:r>
              <a:rPr lang="en-US" sz="3200" b="1" dirty="0">
                <a:solidFill>
                  <a:srgbClr val="FFFFFF"/>
                </a:solidFill>
                <a:latin typeface="+mj-lt"/>
              </a:rPr>
              <a:t>Info.</a:t>
            </a:r>
          </a:p>
        </p:txBody>
      </p:sp>
      <p:cxnSp>
        <p:nvCxnSpPr>
          <p:cNvPr id="105" name="Straight Connector 104">
            <a:extLst>
              <a:ext uri="{C183D7F6-B498-43B3-948B-1728B52AA6E4}">
                <adec:decorative xmlns:adec="http://schemas.microsoft.com/office/drawing/2017/decorative" val="1"/>
              </a:ext>
            </a:extLst>
          </p:cNvPr>
          <p:cNvCxnSpPr/>
          <p:nvPr/>
        </p:nvCxnSpPr>
        <p:spPr>
          <a:xfrm>
            <a:off x="673671" y="2379803"/>
            <a:ext cx="146304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itle 4" hidden="1">
            <a:extLst>
              <a:ext uri="{FF2B5EF4-FFF2-40B4-BE49-F238E27FC236}">
                <a16:creationId xmlns:a16="http://schemas.microsoft.com/office/drawing/2014/main" id="{B353CF45-7FD3-4F2B-B046-D14200DBD7E2}"/>
              </a:ext>
            </a:extLst>
          </p:cNvPr>
          <p:cNvSpPr>
            <a:spLocks noGrp="1"/>
          </p:cNvSpPr>
          <p:nvPr>
            <p:ph type="title"/>
          </p:nvPr>
        </p:nvSpPr>
        <p:spPr/>
        <p:txBody>
          <a:bodyPr/>
          <a:lstStyle/>
          <a:p>
            <a:r>
              <a:rPr lang="en-US" dirty="0"/>
              <a:t>Slide 10</a:t>
            </a:r>
          </a:p>
        </p:txBody>
      </p:sp>
      <p:pic>
        <p:nvPicPr>
          <p:cNvPr id="7" name="Picture 6">
            <a:extLst>
              <a:ext uri="{FF2B5EF4-FFF2-40B4-BE49-F238E27FC236}">
                <a16:creationId xmlns:a16="http://schemas.microsoft.com/office/drawing/2014/main" id="{3649D163-DA40-472C-B11B-B2C8281E25FF}"/>
              </a:ext>
            </a:extLst>
          </p:cNvPr>
          <p:cNvPicPr>
            <a:picLocks noChangeAspect="1"/>
          </p:cNvPicPr>
          <p:nvPr/>
        </p:nvPicPr>
        <p:blipFill>
          <a:blip r:embed="rId2"/>
          <a:stretch>
            <a:fillRect/>
          </a:stretch>
        </p:blipFill>
        <p:spPr>
          <a:xfrm>
            <a:off x="4273421" y="2836164"/>
            <a:ext cx="6607113" cy="2491956"/>
          </a:xfrm>
          <a:prstGeom prst="rect">
            <a:avLst/>
          </a:prstGeom>
        </p:spPr>
      </p:pic>
      <p:sp>
        <p:nvSpPr>
          <p:cNvPr id="12" name="TextBox 11">
            <a:extLst>
              <a:ext uri="{FF2B5EF4-FFF2-40B4-BE49-F238E27FC236}">
                <a16:creationId xmlns:a16="http://schemas.microsoft.com/office/drawing/2014/main" id="{914ED6D6-C21F-40FB-A956-D54BBFEAB396}"/>
              </a:ext>
            </a:extLst>
          </p:cNvPr>
          <p:cNvSpPr txBox="1"/>
          <p:nvPr/>
        </p:nvSpPr>
        <p:spPr>
          <a:xfrm>
            <a:off x="4817204" y="1195067"/>
            <a:ext cx="5304566" cy="1292662"/>
          </a:xfrm>
          <a:prstGeom prst="rect">
            <a:avLst/>
          </a:prstGeom>
          <a:noFill/>
        </p:spPr>
        <p:txBody>
          <a:bodyPr wrap="square" lIns="0" tIns="0" rIns="0" bIns="0" rtlCol="0">
            <a:spAutoFit/>
          </a:bodyPr>
          <a:lstStyle/>
          <a:p>
            <a:r>
              <a:rPr lang="en-US" b="1" u="sng" dirty="0">
                <a:solidFill>
                  <a:srgbClr val="43CDD9"/>
                </a:solidFill>
                <a:latin typeface="Verdana" panose="020B0604030504040204" pitchFamily="34" charset="0"/>
                <a:ea typeface="Verdana" panose="020B0604030504040204" pitchFamily="34" charset="0"/>
                <a:cs typeface="Vani" panose="020B0502040204020203" pitchFamily="18" charset="0"/>
              </a:rPr>
              <a:t>Datatype:</a:t>
            </a:r>
          </a:p>
          <a:p>
            <a:endParaRPr lang="en-US" b="1" dirty="0">
              <a:solidFill>
                <a:srgbClr val="43CDD9"/>
              </a:solidFill>
              <a:latin typeface="Verdana" panose="020B0604030504040204" pitchFamily="34" charset="0"/>
              <a:ea typeface="Verdana" panose="020B0604030504040204" pitchFamily="34" charset="0"/>
              <a:cs typeface="Vani" panose="020B0502040204020203" pitchFamily="18" charset="0"/>
            </a:endParaRPr>
          </a:p>
          <a:p>
            <a:r>
              <a:rPr lang="en-US" sz="1600" b="1" dirty="0">
                <a:solidFill>
                  <a:srgbClr val="43CDD9"/>
                </a:solidFill>
                <a:latin typeface="Verdana" panose="020B0604030504040204" pitchFamily="34" charset="0"/>
                <a:ea typeface="Verdana" panose="020B0604030504040204" pitchFamily="34" charset="0"/>
                <a:cs typeface="Vani" panose="020B0502040204020203" pitchFamily="18" charset="0"/>
              </a:rPr>
              <a:t>Integer- 12 columns</a:t>
            </a:r>
          </a:p>
          <a:p>
            <a:r>
              <a:rPr lang="en-US" sz="1600" b="1" dirty="0">
                <a:solidFill>
                  <a:srgbClr val="43CDD9"/>
                </a:solidFill>
                <a:latin typeface="Verdana" panose="020B0604030504040204" pitchFamily="34" charset="0"/>
                <a:ea typeface="Verdana" panose="020B0604030504040204" pitchFamily="34" charset="0"/>
                <a:cs typeface="Vani" panose="020B0502040204020203" pitchFamily="18" charset="0"/>
              </a:rPr>
              <a:t>Float-04 columns</a:t>
            </a:r>
          </a:p>
          <a:p>
            <a:r>
              <a:rPr lang="en-US" sz="1600" b="1" dirty="0">
                <a:solidFill>
                  <a:srgbClr val="43CDD9"/>
                </a:solidFill>
                <a:latin typeface="Verdana" panose="020B0604030504040204" pitchFamily="34" charset="0"/>
                <a:ea typeface="Verdana" panose="020B0604030504040204" pitchFamily="34" charset="0"/>
                <a:cs typeface="Vani" panose="020B0502040204020203" pitchFamily="18" charset="0"/>
              </a:rPr>
              <a:t>Object-28</a:t>
            </a:r>
          </a:p>
        </p:txBody>
      </p:sp>
    </p:spTree>
    <p:extLst>
      <p:ext uri="{BB962C8B-B14F-4D97-AF65-F5344CB8AC3E}">
        <p14:creationId xmlns:p14="http://schemas.microsoft.com/office/powerpoint/2010/main" val="3284044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103">
            <a:extLst>
              <a:ext uri="{C183D7F6-B498-43B3-948B-1728B52AA6E4}">
                <adec:decorative xmlns:adec="http://schemas.microsoft.com/office/drawing/2017/decorative" val="1"/>
              </a:ext>
            </a:extLst>
          </p:cNvPr>
          <p:cNvSpPr/>
          <p:nvPr/>
        </p:nvSpPr>
        <p:spPr>
          <a:xfrm>
            <a:off x="1" y="0"/>
            <a:ext cx="4273420" cy="6857999"/>
          </a:xfrm>
          <a:prstGeom prst="rect">
            <a:avLst/>
          </a:prstGeom>
          <a:solidFill>
            <a:srgbClr val="30353F">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Freeform 1">
            <a:extLs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3" name="TextBox 2"/>
          <p:cNvSpPr txBox="1"/>
          <p:nvPr/>
        </p:nvSpPr>
        <p:spPr>
          <a:xfrm>
            <a:off x="11857440" y="6481180"/>
            <a:ext cx="390492" cy="307777"/>
          </a:xfrm>
          <a:prstGeom prst="rect">
            <a:avLst/>
          </a:prstGeom>
          <a:noFill/>
        </p:spPr>
        <p:txBody>
          <a:bodyPr wrap="none" rtlCol="0">
            <a:spAutoFit/>
          </a:bodyPr>
          <a:lstStyle/>
          <a:p>
            <a:r>
              <a:rPr lang="en-US" sz="1400" b="1" dirty="0">
                <a:solidFill>
                  <a:schemeClr val="bg1"/>
                </a:solidFill>
              </a:rPr>
              <a:t>10</a:t>
            </a:r>
          </a:p>
        </p:txBody>
      </p:sp>
      <p:sp>
        <p:nvSpPr>
          <p:cNvPr id="103" name="TextBox 102"/>
          <p:cNvSpPr txBox="1"/>
          <p:nvPr/>
        </p:nvSpPr>
        <p:spPr>
          <a:xfrm>
            <a:off x="543784" y="2444114"/>
            <a:ext cx="3001668" cy="492443"/>
          </a:xfrm>
          <a:prstGeom prst="rect">
            <a:avLst/>
          </a:prstGeom>
          <a:noFill/>
        </p:spPr>
        <p:txBody>
          <a:bodyPr wrap="square" lIns="0" tIns="0" rIns="0" bIns="0" rtlCol="0">
            <a:spAutoFit/>
          </a:bodyPr>
          <a:lstStyle/>
          <a:p>
            <a:pPr>
              <a:tabLst>
                <a:tab pos="347663" algn="l"/>
              </a:tabLst>
            </a:pPr>
            <a:r>
              <a:rPr lang="en-US" sz="3200" b="1" dirty="0">
                <a:solidFill>
                  <a:srgbClr val="FFFFFF"/>
                </a:solidFill>
                <a:latin typeface="+mj-lt"/>
              </a:rPr>
              <a:t>EDA</a:t>
            </a:r>
          </a:p>
        </p:txBody>
      </p:sp>
      <p:cxnSp>
        <p:nvCxnSpPr>
          <p:cNvPr id="105" name="Straight Connector 104">
            <a:extLst>
              <a:ext uri="{C183D7F6-B498-43B3-948B-1728B52AA6E4}">
                <adec:decorative xmlns:adec="http://schemas.microsoft.com/office/drawing/2017/decorative" val="1"/>
              </a:ext>
            </a:extLst>
          </p:cNvPr>
          <p:cNvCxnSpPr/>
          <p:nvPr/>
        </p:nvCxnSpPr>
        <p:spPr>
          <a:xfrm>
            <a:off x="673671" y="2379803"/>
            <a:ext cx="146304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itle 4" hidden="1">
            <a:extLst>
              <a:ext uri="{FF2B5EF4-FFF2-40B4-BE49-F238E27FC236}">
                <a16:creationId xmlns:a16="http://schemas.microsoft.com/office/drawing/2014/main" id="{B353CF45-7FD3-4F2B-B046-D14200DBD7E2}"/>
              </a:ext>
            </a:extLst>
          </p:cNvPr>
          <p:cNvSpPr>
            <a:spLocks noGrp="1"/>
          </p:cNvSpPr>
          <p:nvPr>
            <p:ph type="title"/>
          </p:nvPr>
        </p:nvSpPr>
        <p:spPr/>
        <p:txBody>
          <a:bodyPr/>
          <a:lstStyle/>
          <a:p>
            <a:r>
              <a:rPr lang="en-US" dirty="0"/>
              <a:t>Slide 10</a:t>
            </a:r>
          </a:p>
        </p:txBody>
      </p:sp>
      <p:sp>
        <p:nvSpPr>
          <p:cNvPr id="11" name="TextBox 10">
            <a:extLst>
              <a:ext uri="{FF2B5EF4-FFF2-40B4-BE49-F238E27FC236}">
                <a16:creationId xmlns:a16="http://schemas.microsoft.com/office/drawing/2014/main" id="{5D1CA65A-84CF-4242-8458-28CC9EA53829}"/>
              </a:ext>
            </a:extLst>
          </p:cNvPr>
          <p:cNvSpPr txBox="1"/>
          <p:nvPr/>
        </p:nvSpPr>
        <p:spPr>
          <a:xfrm>
            <a:off x="4624121" y="566677"/>
            <a:ext cx="6678110" cy="3293209"/>
          </a:xfrm>
          <a:prstGeom prst="rect">
            <a:avLst/>
          </a:prstGeom>
          <a:noFill/>
        </p:spPr>
        <p:txBody>
          <a:bodyPr wrap="square" lIns="0" tIns="0" rIns="0" bIns="0" rtlCol="0">
            <a:spAutoFit/>
          </a:bodyPr>
          <a:lstStyle/>
          <a:p>
            <a:pPr marL="342900" indent="-342900">
              <a:buAutoNum type="arabicPeriod"/>
            </a:pPr>
            <a:r>
              <a:rPr lang="en-US" b="1" dirty="0">
                <a:solidFill>
                  <a:srgbClr val="43CDD9"/>
                </a:solidFill>
                <a:latin typeface="Verdana" panose="020B0604030504040204" pitchFamily="34" charset="0"/>
                <a:ea typeface="Verdana" panose="020B0604030504040204" pitchFamily="34" charset="0"/>
                <a:cs typeface="Vani" panose="020B0502040204020203" pitchFamily="18" charset="0"/>
              </a:rPr>
              <a:t>Handling Binary Columns</a:t>
            </a:r>
          </a:p>
          <a:p>
            <a:pPr marL="800100" lvl="1" indent="-342900">
              <a:buFont typeface="Arial" panose="020B0604020202020204" pitchFamily="34" charset="0"/>
              <a:buChar char="•"/>
            </a:pPr>
            <a:r>
              <a:rPr lang="en-US" sz="1400" dirty="0">
                <a:solidFill>
                  <a:srgbClr val="43CDD9"/>
                </a:solidFill>
                <a:latin typeface="Verdana" panose="020B0604030504040204" pitchFamily="34" charset="0"/>
                <a:ea typeface="Verdana" panose="020B0604030504040204" pitchFamily="34" charset="0"/>
                <a:cs typeface="Vani" panose="020B0502040204020203" pitchFamily="18" charset="0"/>
              </a:rPr>
              <a:t>Following are the Binary columns :</a:t>
            </a:r>
          </a:p>
          <a:p>
            <a:pPr marL="1257300" lvl="2" indent="-342900">
              <a:buFont typeface="+mj-lt"/>
              <a:buAutoNum type="arabicPeriod"/>
            </a:pPr>
            <a:r>
              <a:rPr lang="en-US" sz="1400" dirty="0">
                <a:solidFill>
                  <a:srgbClr val="43CDD9"/>
                </a:solidFill>
                <a:latin typeface="Verdana" panose="020B0604030504040204" pitchFamily="34" charset="0"/>
                <a:ea typeface="Verdana" panose="020B0604030504040204" pitchFamily="34" charset="0"/>
                <a:cs typeface="Vani" panose="020B0502040204020203" pitchFamily="18" charset="0"/>
              </a:rPr>
              <a:t>"is_esc", "is_adjustable_steering", </a:t>
            </a:r>
          </a:p>
          <a:p>
            <a:pPr marL="1257300" lvl="2" indent="-342900">
              <a:buFont typeface="+mj-lt"/>
              <a:buAutoNum type="arabicPeriod"/>
            </a:pPr>
            <a:r>
              <a:rPr lang="en-US" sz="1400" dirty="0">
                <a:solidFill>
                  <a:srgbClr val="43CDD9"/>
                </a:solidFill>
                <a:latin typeface="Verdana" panose="020B0604030504040204" pitchFamily="34" charset="0"/>
                <a:ea typeface="Verdana" panose="020B0604030504040204" pitchFamily="34" charset="0"/>
                <a:cs typeface="Vani" panose="020B0502040204020203" pitchFamily="18" charset="0"/>
              </a:rPr>
              <a:t>         "is_tpms", "is_parking_sensors","is_parking_camera","is_front_fog_lights",</a:t>
            </a:r>
          </a:p>
          <a:p>
            <a:pPr marL="1257300" lvl="2" indent="-342900">
              <a:buFont typeface="+mj-lt"/>
              <a:buAutoNum type="arabicPeriod"/>
            </a:pPr>
            <a:r>
              <a:rPr lang="en-US" sz="1400" dirty="0">
                <a:solidFill>
                  <a:srgbClr val="43CDD9"/>
                </a:solidFill>
                <a:latin typeface="Verdana" panose="020B0604030504040204" pitchFamily="34" charset="0"/>
                <a:ea typeface="Verdana" panose="020B0604030504040204" pitchFamily="34" charset="0"/>
                <a:cs typeface="Vani" panose="020B0502040204020203" pitchFamily="18" charset="0"/>
              </a:rPr>
              <a:t>       "is_rear_window_wiper", "is_rear_window_washer",</a:t>
            </a:r>
          </a:p>
          <a:p>
            <a:pPr marL="1257300" lvl="2" indent="-342900">
              <a:buFont typeface="+mj-lt"/>
              <a:buAutoNum type="arabicPeriod"/>
            </a:pPr>
            <a:r>
              <a:rPr lang="en-US" sz="1400" dirty="0">
                <a:solidFill>
                  <a:srgbClr val="43CDD9"/>
                </a:solidFill>
                <a:latin typeface="Verdana" panose="020B0604030504040204" pitchFamily="34" charset="0"/>
                <a:ea typeface="Verdana" panose="020B0604030504040204" pitchFamily="34" charset="0"/>
                <a:cs typeface="Vani" panose="020B0502040204020203" pitchFamily="18" charset="0"/>
              </a:rPr>
              <a:t>       "is_rear_window_defogger", "is_brake_assist", "is_power_door_locks",</a:t>
            </a:r>
          </a:p>
          <a:p>
            <a:pPr marL="1257300" lvl="2" indent="-342900">
              <a:buFont typeface="+mj-lt"/>
              <a:buAutoNum type="arabicPeriod"/>
            </a:pPr>
            <a:r>
              <a:rPr lang="en-US" sz="1400" dirty="0">
                <a:solidFill>
                  <a:srgbClr val="43CDD9"/>
                </a:solidFill>
                <a:latin typeface="Verdana" panose="020B0604030504040204" pitchFamily="34" charset="0"/>
                <a:ea typeface="Verdana" panose="020B0604030504040204" pitchFamily="34" charset="0"/>
                <a:cs typeface="Vani" panose="020B0502040204020203" pitchFamily="18" charset="0"/>
              </a:rPr>
              <a:t>       "is_central_locking", "is_power_steering",</a:t>
            </a:r>
          </a:p>
          <a:p>
            <a:pPr marL="1257300" lvl="2" indent="-342900">
              <a:buFont typeface="+mj-lt"/>
              <a:buAutoNum type="arabicPeriod"/>
            </a:pPr>
            <a:r>
              <a:rPr lang="en-US" sz="1400" dirty="0">
                <a:solidFill>
                  <a:srgbClr val="43CDD9"/>
                </a:solidFill>
                <a:latin typeface="Verdana" panose="020B0604030504040204" pitchFamily="34" charset="0"/>
                <a:ea typeface="Verdana" panose="020B0604030504040204" pitchFamily="34" charset="0"/>
                <a:cs typeface="Vani" panose="020B0502040204020203" pitchFamily="18" charset="0"/>
              </a:rPr>
              <a:t>       "is_driver_seat_height_adjustable", "is_day_night_rear_view_mirror",</a:t>
            </a:r>
          </a:p>
          <a:p>
            <a:pPr marL="1257300" lvl="2" indent="-342900">
              <a:buFont typeface="+mj-lt"/>
              <a:buAutoNum type="arabicPeriod"/>
            </a:pPr>
            <a:r>
              <a:rPr lang="en-US" sz="1400" dirty="0">
                <a:solidFill>
                  <a:srgbClr val="43CDD9"/>
                </a:solidFill>
                <a:latin typeface="Verdana" panose="020B0604030504040204" pitchFamily="34" charset="0"/>
                <a:ea typeface="Verdana" panose="020B0604030504040204" pitchFamily="34" charset="0"/>
                <a:cs typeface="Vani" panose="020B0502040204020203" pitchFamily="18" charset="0"/>
              </a:rPr>
              <a:t>       "is_ecw", "is_speed_alert“</a:t>
            </a:r>
          </a:p>
          <a:p>
            <a:pPr marL="742950" lvl="1" indent="-285750">
              <a:buFont typeface="Arial" panose="020B0604020202020204" pitchFamily="34" charset="0"/>
              <a:buChar char="•"/>
            </a:pPr>
            <a:r>
              <a:rPr lang="en-US" sz="1400" dirty="0">
                <a:solidFill>
                  <a:srgbClr val="43CDD9"/>
                </a:solidFill>
                <a:latin typeface="Verdana" panose="020B0604030504040204" pitchFamily="34" charset="0"/>
                <a:ea typeface="Verdana" panose="020B0604030504040204" pitchFamily="34" charset="0"/>
                <a:cs typeface="Vani" panose="020B0502040204020203" pitchFamily="18" charset="0"/>
              </a:rPr>
              <a:t>Replaced “Yes “ with 1 and “No” with 0</a:t>
            </a:r>
          </a:p>
          <a:p>
            <a:pPr lvl="2"/>
            <a:endParaRPr lang="en-US" sz="1400" dirty="0">
              <a:solidFill>
                <a:srgbClr val="43CDD9"/>
              </a:solidFill>
              <a:latin typeface="Verdana" panose="020B0604030504040204" pitchFamily="34" charset="0"/>
              <a:ea typeface="Verdana" panose="020B0604030504040204" pitchFamily="34" charset="0"/>
              <a:cs typeface="Vani" panose="020B0502040204020203" pitchFamily="18" charset="0"/>
            </a:endParaRPr>
          </a:p>
        </p:txBody>
      </p:sp>
      <p:sp>
        <p:nvSpPr>
          <p:cNvPr id="9" name="TextBox 8">
            <a:extLst>
              <a:ext uri="{FF2B5EF4-FFF2-40B4-BE49-F238E27FC236}">
                <a16:creationId xmlns:a16="http://schemas.microsoft.com/office/drawing/2014/main" id="{0290F812-5030-4D6D-B6BA-4C1677889D05}"/>
              </a:ext>
            </a:extLst>
          </p:cNvPr>
          <p:cNvSpPr txBox="1"/>
          <p:nvPr/>
        </p:nvSpPr>
        <p:spPr>
          <a:xfrm>
            <a:off x="4624121" y="4114837"/>
            <a:ext cx="7123121" cy="1569660"/>
          </a:xfrm>
          <a:prstGeom prst="rect">
            <a:avLst/>
          </a:prstGeom>
          <a:noFill/>
        </p:spPr>
        <p:txBody>
          <a:bodyPr wrap="square" lIns="0" tIns="0" rIns="0" bIns="0" rtlCol="0">
            <a:spAutoFit/>
          </a:bodyPr>
          <a:lstStyle/>
          <a:p>
            <a:r>
              <a:rPr lang="en-US" b="1" dirty="0">
                <a:solidFill>
                  <a:srgbClr val="43CDD9"/>
                </a:solidFill>
                <a:latin typeface="Verdana" panose="020B0604030504040204" pitchFamily="34" charset="0"/>
                <a:ea typeface="Verdana" panose="020B0604030504040204" pitchFamily="34" charset="0"/>
                <a:cs typeface="Vani" panose="020B0502040204020203" pitchFamily="18" charset="0"/>
              </a:rPr>
              <a:t>2. Handling Categorical Columns</a:t>
            </a:r>
          </a:p>
          <a:p>
            <a:pPr marL="800100" lvl="1" indent="-342900">
              <a:buFont typeface="Arial" panose="020B0604020202020204" pitchFamily="34" charset="0"/>
              <a:buChar char="•"/>
            </a:pPr>
            <a:r>
              <a:rPr lang="en-US" sz="1400" dirty="0">
                <a:solidFill>
                  <a:srgbClr val="43CDD9"/>
                </a:solidFill>
                <a:latin typeface="Verdana" panose="020B0604030504040204" pitchFamily="34" charset="0"/>
                <a:ea typeface="Verdana" panose="020B0604030504040204" pitchFamily="34" charset="0"/>
                <a:cs typeface="Vani" panose="020B0502040204020203" pitchFamily="18" charset="0"/>
              </a:rPr>
              <a:t>Following are the Binary columns :</a:t>
            </a:r>
          </a:p>
          <a:p>
            <a:pPr marL="1257300" lvl="2" indent="-342900">
              <a:buFont typeface="+mj-lt"/>
              <a:buAutoNum type="arabicPeriod"/>
            </a:pPr>
            <a:r>
              <a:rPr lang="en-US" sz="1400" dirty="0">
                <a:solidFill>
                  <a:srgbClr val="43CDD9"/>
                </a:solidFill>
                <a:latin typeface="Verdana" panose="020B0604030504040204" pitchFamily="34" charset="0"/>
                <a:ea typeface="Verdana" panose="020B0604030504040204" pitchFamily="34" charset="0"/>
                <a:cs typeface="Vani" panose="020B0502040204020203" pitchFamily="18" charset="0"/>
              </a:rPr>
              <a:t>fuel_type: replaced CNG with 1 , Petrol with 2 and Diesel with 3</a:t>
            </a:r>
          </a:p>
          <a:p>
            <a:pPr marL="1257300" lvl="2" indent="-342900">
              <a:buFont typeface="+mj-lt"/>
              <a:buAutoNum type="arabicPeriod"/>
            </a:pPr>
            <a:r>
              <a:rPr lang="en-US" sz="1400" dirty="0">
                <a:solidFill>
                  <a:srgbClr val="43CDD9"/>
                </a:solidFill>
                <a:latin typeface="Verdana" panose="020B0604030504040204" pitchFamily="34" charset="0"/>
                <a:ea typeface="Verdana" panose="020B0604030504040204" pitchFamily="34" charset="0"/>
                <a:cs typeface="Vani" panose="020B0502040204020203" pitchFamily="18" charset="0"/>
              </a:rPr>
              <a:t>rear_brakes_type: replaced Drum with 1 and  Disc with 2</a:t>
            </a:r>
          </a:p>
          <a:p>
            <a:pPr marL="1257300" lvl="2" indent="-342900">
              <a:buFont typeface="+mj-lt"/>
              <a:buAutoNum type="arabicPeriod"/>
            </a:pPr>
            <a:r>
              <a:rPr lang="en-US" sz="1400" dirty="0">
                <a:solidFill>
                  <a:srgbClr val="43CDD9"/>
                </a:solidFill>
                <a:latin typeface="Verdana" panose="020B0604030504040204" pitchFamily="34" charset="0"/>
                <a:ea typeface="Verdana" panose="020B0604030504040204" pitchFamily="34" charset="0"/>
                <a:cs typeface="Vani" panose="020B0502040204020203" pitchFamily="18" charset="0"/>
              </a:rPr>
              <a:t>transmission_type: replaced Manual with 1 and Automatic with 2</a:t>
            </a:r>
          </a:p>
          <a:p>
            <a:pPr marL="1257300" lvl="2" indent="-342900">
              <a:buFont typeface="+mj-lt"/>
              <a:buAutoNum type="arabicPeriod"/>
            </a:pPr>
            <a:r>
              <a:rPr lang="en-US" sz="1400" dirty="0">
                <a:solidFill>
                  <a:srgbClr val="43CDD9"/>
                </a:solidFill>
                <a:latin typeface="Verdana" panose="020B0604030504040204" pitchFamily="34" charset="0"/>
                <a:ea typeface="Verdana" panose="020B0604030504040204" pitchFamily="34" charset="0"/>
                <a:cs typeface="Vani" panose="020B0502040204020203" pitchFamily="18" charset="0"/>
              </a:rPr>
              <a:t>steering_type: replaced Power with 1, Electric with 2 and Manual with 3</a:t>
            </a:r>
          </a:p>
        </p:txBody>
      </p:sp>
    </p:spTree>
    <p:extLst>
      <p:ext uri="{BB962C8B-B14F-4D97-AF65-F5344CB8AC3E}">
        <p14:creationId xmlns:p14="http://schemas.microsoft.com/office/powerpoint/2010/main" val="1732762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103">
            <a:extLst>
              <a:ext uri="{C183D7F6-B498-43B3-948B-1728B52AA6E4}">
                <adec:decorative xmlns:adec="http://schemas.microsoft.com/office/drawing/2017/decorative" val="1"/>
              </a:ext>
            </a:extLst>
          </p:cNvPr>
          <p:cNvSpPr/>
          <p:nvPr/>
        </p:nvSpPr>
        <p:spPr>
          <a:xfrm>
            <a:off x="1" y="0"/>
            <a:ext cx="4273420" cy="6857999"/>
          </a:xfrm>
          <a:prstGeom prst="rect">
            <a:avLst/>
          </a:prstGeom>
          <a:solidFill>
            <a:srgbClr val="30353F">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Freeform 1">
            <a:extLs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3" name="TextBox 2"/>
          <p:cNvSpPr txBox="1"/>
          <p:nvPr/>
        </p:nvSpPr>
        <p:spPr>
          <a:xfrm>
            <a:off x="11857440" y="6481180"/>
            <a:ext cx="390492" cy="307777"/>
          </a:xfrm>
          <a:prstGeom prst="rect">
            <a:avLst/>
          </a:prstGeom>
          <a:noFill/>
        </p:spPr>
        <p:txBody>
          <a:bodyPr wrap="none" rtlCol="0">
            <a:spAutoFit/>
          </a:bodyPr>
          <a:lstStyle/>
          <a:p>
            <a:r>
              <a:rPr lang="en-US" sz="1400" b="1" dirty="0">
                <a:solidFill>
                  <a:schemeClr val="bg1"/>
                </a:solidFill>
              </a:rPr>
              <a:t>10</a:t>
            </a:r>
          </a:p>
        </p:txBody>
      </p:sp>
      <p:sp>
        <p:nvSpPr>
          <p:cNvPr id="103" name="TextBox 102"/>
          <p:cNvSpPr txBox="1"/>
          <p:nvPr/>
        </p:nvSpPr>
        <p:spPr>
          <a:xfrm>
            <a:off x="543784" y="2444114"/>
            <a:ext cx="3001668" cy="492443"/>
          </a:xfrm>
          <a:prstGeom prst="rect">
            <a:avLst/>
          </a:prstGeom>
          <a:noFill/>
        </p:spPr>
        <p:txBody>
          <a:bodyPr wrap="square" lIns="0" tIns="0" rIns="0" bIns="0" rtlCol="0">
            <a:spAutoFit/>
          </a:bodyPr>
          <a:lstStyle/>
          <a:p>
            <a:pPr>
              <a:tabLst>
                <a:tab pos="347663" algn="l"/>
              </a:tabLst>
            </a:pPr>
            <a:r>
              <a:rPr lang="en-US" sz="3200" b="1" dirty="0">
                <a:solidFill>
                  <a:srgbClr val="FFFFFF"/>
                </a:solidFill>
                <a:latin typeface="+mj-lt"/>
              </a:rPr>
              <a:t>EDA</a:t>
            </a:r>
          </a:p>
        </p:txBody>
      </p:sp>
      <p:cxnSp>
        <p:nvCxnSpPr>
          <p:cNvPr id="105" name="Straight Connector 104">
            <a:extLst>
              <a:ext uri="{C183D7F6-B498-43B3-948B-1728B52AA6E4}">
                <adec:decorative xmlns:adec="http://schemas.microsoft.com/office/drawing/2017/decorative" val="1"/>
              </a:ext>
            </a:extLst>
          </p:cNvPr>
          <p:cNvCxnSpPr/>
          <p:nvPr/>
        </p:nvCxnSpPr>
        <p:spPr>
          <a:xfrm>
            <a:off x="673671" y="2379803"/>
            <a:ext cx="146304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itle 4" hidden="1">
            <a:extLst>
              <a:ext uri="{FF2B5EF4-FFF2-40B4-BE49-F238E27FC236}">
                <a16:creationId xmlns:a16="http://schemas.microsoft.com/office/drawing/2014/main" id="{B353CF45-7FD3-4F2B-B046-D14200DBD7E2}"/>
              </a:ext>
            </a:extLst>
          </p:cNvPr>
          <p:cNvSpPr>
            <a:spLocks noGrp="1"/>
          </p:cNvSpPr>
          <p:nvPr>
            <p:ph type="title"/>
          </p:nvPr>
        </p:nvSpPr>
        <p:spPr/>
        <p:txBody>
          <a:bodyPr/>
          <a:lstStyle/>
          <a:p>
            <a:r>
              <a:rPr lang="en-US" dirty="0"/>
              <a:t>Slide 10</a:t>
            </a:r>
          </a:p>
        </p:txBody>
      </p:sp>
      <p:sp>
        <p:nvSpPr>
          <p:cNvPr id="11" name="TextBox 10">
            <a:extLst>
              <a:ext uri="{FF2B5EF4-FFF2-40B4-BE49-F238E27FC236}">
                <a16:creationId xmlns:a16="http://schemas.microsoft.com/office/drawing/2014/main" id="{5D1CA65A-84CF-4242-8458-28CC9EA53829}"/>
              </a:ext>
            </a:extLst>
          </p:cNvPr>
          <p:cNvSpPr txBox="1"/>
          <p:nvPr/>
        </p:nvSpPr>
        <p:spPr>
          <a:xfrm>
            <a:off x="4717427" y="1920894"/>
            <a:ext cx="6678110" cy="2031325"/>
          </a:xfrm>
          <a:prstGeom prst="rect">
            <a:avLst/>
          </a:prstGeom>
          <a:noFill/>
        </p:spPr>
        <p:txBody>
          <a:bodyPr wrap="square" lIns="0" tIns="0" rIns="0" bIns="0" rtlCol="0">
            <a:spAutoFit/>
          </a:bodyPr>
          <a:lstStyle/>
          <a:p>
            <a:r>
              <a:rPr lang="en-US" b="1" dirty="0">
                <a:solidFill>
                  <a:srgbClr val="43CDD9"/>
                </a:solidFill>
                <a:latin typeface="Verdana" panose="020B0604030504040204" pitchFamily="34" charset="0"/>
                <a:ea typeface="Verdana" panose="020B0604030504040204" pitchFamily="34" charset="0"/>
                <a:cs typeface="Vani" panose="020B0502040204020203" pitchFamily="18" charset="0"/>
              </a:rPr>
              <a:t>3. </a:t>
            </a:r>
            <a:r>
              <a:rPr lang="en-US" sz="2000" b="1" dirty="0">
                <a:solidFill>
                  <a:srgbClr val="43CDD9"/>
                </a:solidFill>
                <a:latin typeface="Verdana" panose="020B0604030504040204" pitchFamily="34" charset="0"/>
                <a:ea typeface="Verdana" panose="020B0604030504040204" pitchFamily="34" charset="0"/>
                <a:cs typeface="Vani" panose="020B0502040204020203" pitchFamily="18" charset="0"/>
              </a:rPr>
              <a:t>Encoding</a:t>
            </a:r>
          </a:p>
          <a:p>
            <a:pPr marL="800100" lvl="1" indent="-342900">
              <a:buFont typeface="Arial" panose="020B0604020202020204" pitchFamily="34" charset="0"/>
              <a:buChar char="•"/>
            </a:pPr>
            <a:r>
              <a:rPr lang="en-US" sz="1600" dirty="0">
                <a:solidFill>
                  <a:srgbClr val="43CDD9"/>
                </a:solidFill>
                <a:latin typeface="Verdana" panose="020B0604030504040204" pitchFamily="34" charset="0"/>
                <a:ea typeface="Verdana" panose="020B0604030504040204" pitchFamily="34" charset="0"/>
                <a:cs typeface="Vani" panose="020B0502040204020203" pitchFamily="18" charset="0"/>
              </a:rPr>
              <a:t>One Hot Encoding was implemented on following columns:</a:t>
            </a:r>
          </a:p>
          <a:p>
            <a:pPr marL="1257300" lvl="2" indent="-342900">
              <a:buFont typeface="+mj-lt"/>
              <a:buAutoNum type="arabicPeriod"/>
            </a:pPr>
            <a:r>
              <a:rPr lang="en-US" sz="1600" dirty="0">
                <a:solidFill>
                  <a:srgbClr val="43CDD9"/>
                </a:solidFill>
                <a:latin typeface="Verdana" panose="020B0604030504040204" pitchFamily="34" charset="0"/>
                <a:ea typeface="Verdana" panose="020B0604030504040204" pitchFamily="34" charset="0"/>
                <a:cs typeface="Vani" panose="020B0502040204020203" pitchFamily="18" charset="0"/>
              </a:rPr>
              <a:t>area_cluster</a:t>
            </a:r>
          </a:p>
          <a:p>
            <a:pPr marL="1257300" lvl="2" indent="-342900">
              <a:buFont typeface="+mj-lt"/>
              <a:buAutoNum type="arabicPeriod"/>
            </a:pPr>
            <a:r>
              <a:rPr lang="en-US" sz="1600" dirty="0">
                <a:solidFill>
                  <a:srgbClr val="43CDD9"/>
                </a:solidFill>
                <a:latin typeface="Verdana" panose="020B0604030504040204" pitchFamily="34" charset="0"/>
                <a:ea typeface="Verdana" panose="020B0604030504040204" pitchFamily="34" charset="0"/>
                <a:cs typeface="Vani" panose="020B0502040204020203" pitchFamily="18" charset="0"/>
              </a:rPr>
              <a:t>Segment</a:t>
            </a:r>
          </a:p>
          <a:p>
            <a:pPr marL="1257300" lvl="2" indent="-342900">
              <a:buFont typeface="+mj-lt"/>
              <a:buAutoNum type="arabicPeriod"/>
            </a:pPr>
            <a:r>
              <a:rPr lang="en-US" sz="1600" dirty="0">
                <a:solidFill>
                  <a:srgbClr val="43CDD9"/>
                </a:solidFill>
                <a:latin typeface="Verdana" panose="020B0604030504040204" pitchFamily="34" charset="0"/>
                <a:ea typeface="Verdana" panose="020B0604030504040204" pitchFamily="34" charset="0"/>
                <a:cs typeface="Vani" panose="020B0502040204020203" pitchFamily="18" charset="0"/>
              </a:rPr>
              <a:t>max_torque</a:t>
            </a:r>
          </a:p>
          <a:p>
            <a:pPr marL="1257300" lvl="2" indent="-342900">
              <a:buFont typeface="+mj-lt"/>
              <a:buAutoNum type="arabicPeriod"/>
            </a:pPr>
            <a:r>
              <a:rPr lang="en-US" sz="1600" dirty="0">
                <a:solidFill>
                  <a:srgbClr val="43CDD9"/>
                </a:solidFill>
                <a:latin typeface="Verdana" panose="020B0604030504040204" pitchFamily="34" charset="0"/>
                <a:ea typeface="Verdana" panose="020B0604030504040204" pitchFamily="34" charset="0"/>
                <a:cs typeface="Vani" panose="020B0502040204020203" pitchFamily="18" charset="0"/>
              </a:rPr>
              <a:t>engine_type</a:t>
            </a:r>
          </a:p>
          <a:p>
            <a:pPr marL="1257300" lvl="2" indent="-342900">
              <a:buFont typeface="+mj-lt"/>
              <a:buAutoNum type="arabicPeriod"/>
            </a:pPr>
            <a:r>
              <a:rPr lang="en-US" sz="1600" dirty="0">
                <a:solidFill>
                  <a:srgbClr val="43CDD9"/>
                </a:solidFill>
                <a:latin typeface="Verdana" panose="020B0604030504040204" pitchFamily="34" charset="0"/>
                <a:ea typeface="Verdana" panose="020B0604030504040204" pitchFamily="34" charset="0"/>
                <a:cs typeface="Vani" panose="020B0502040204020203" pitchFamily="18" charset="0"/>
              </a:rPr>
              <a:t>model</a:t>
            </a:r>
          </a:p>
        </p:txBody>
      </p:sp>
    </p:spTree>
    <p:extLst>
      <p:ext uri="{BB962C8B-B14F-4D97-AF65-F5344CB8AC3E}">
        <p14:creationId xmlns:p14="http://schemas.microsoft.com/office/powerpoint/2010/main" val="178161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103">
            <a:extLst>
              <a:ext uri="{C183D7F6-B498-43B3-948B-1728B52AA6E4}">
                <adec:decorative xmlns:adec="http://schemas.microsoft.com/office/drawing/2017/decorative" val="1"/>
              </a:ext>
            </a:extLst>
          </p:cNvPr>
          <p:cNvSpPr/>
          <p:nvPr/>
        </p:nvSpPr>
        <p:spPr>
          <a:xfrm>
            <a:off x="1" y="0"/>
            <a:ext cx="4273420" cy="6857999"/>
          </a:xfrm>
          <a:prstGeom prst="rect">
            <a:avLst/>
          </a:prstGeom>
          <a:solidFill>
            <a:srgbClr val="30353F">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Freeform 1">
            <a:extLs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3" name="TextBox 2"/>
          <p:cNvSpPr txBox="1"/>
          <p:nvPr/>
        </p:nvSpPr>
        <p:spPr>
          <a:xfrm>
            <a:off x="11857440" y="6481180"/>
            <a:ext cx="390492" cy="307777"/>
          </a:xfrm>
          <a:prstGeom prst="rect">
            <a:avLst/>
          </a:prstGeom>
          <a:noFill/>
        </p:spPr>
        <p:txBody>
          <a:bodyPr wrap="none" rtlCol="0">
            <a:spAutoFit/>
          </a:bodyPr>
          <a:lstStyle/>
          <a:p>
            <a:r>
              <a:rPr lang="en-US" sz="1400" b="1" dirty="0">
                <a:solidFill>
                  <a:schemeClr val="bg1"/>
                </a:solidFill>
              </a:rPr>
              <a:t>10</a:t>
            </a:r>
          </a:p>
        </p:txBody>
      </p:sp>
      <p:sp>
        <p:nvSpPr>
          <p:cNvPr id="103" name="TextBox 102"/>
          <p:cNvSpPr txBox="1"/>
          <p:nvPr/>
        </p:nvSpPr>
        <p:spPr>
          <a:xfrm>
            <a:off x="543784" y="2444114"/>
            <a:ext cx="3001668" cy="492443"/>
          </a:xfrm>
          <a:prstGeom prst="rect">
            <a:avLst/>
          </a:prstGeom>
          <a:noFill/>
        </p:spPr>
        <p:txBody>
          <a:bodyPr wrap="square" lIns="0" tIns="0" rIns="0" bIns="0" rtlCol="0">
            <a:spAutoFit/>
          </a:bodyPr>
          <a:lstStyle/>
          <a:p>
            <a:pPr>
              <a:tabLst>
                <a:tab pos="347663" algn="l"/>
              </a:tabLst>
            </a:pPr>
            <a:r>
              <a:rPr lang="en-US" sz="3200" b="1" dirty="0">
                <a:solidFill>
                  <a:srgbClr val="FFFFFF"/>
                </a:solidFill>
                <a:latin typeface="+mj-lt"/>
              </a:rPr>
              <a:t>Correlation</a:t>
            </a:r>
          </a:p>
        </p:txBody>
      </p:sp>
      <p:cxnSp>
        <p:nvCxnSpPr>
          <p:cNvPr id="105" name="Straight Connector 104">
            <a:extLst>
              <a:ext uri="{C183D7F6-B498-43B3-948B-1728B52AA6E4}">
                <adec:decorative xmlns:adec="http://schemas.microsoft.com/office/drawing/2017/decorative" val="1"/>
              </a:ext>
            </a:extLst>
          </p:cNvPr>
          <p:cNvCxnSpPr/>
          <p:nvPr/>
        </p:nvCxnSpPr>
        <p:spPr>
          <a:xfrm>
            <a:off x="673671" y="2379803"/>
            <a:ext cx="146304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itle 4" hidden="1">
            <a:extLst>
              <a:ext uri="{FF2B5EF4-FFF2-40B4-BE49-F238E27FC236}">
                <a16:creationId xmlns:a16="http://schemas.microsoft.com/office/drawing/2014/main" id="{B353CF45-7FD3-4F2B-B046-D14200DBD7E2}"/>
              </a:ext>
            </a:extLst>
          </p:cNvPr>
          <p:cNvSpPr>
            <a:spLocks noGrp="1"/>
          </p:cNvSpPr>
          <p:nvPr>
            <p:ph type="title"/>
          </p:nvPr>
        </p:nvSpPr>
        <p:spPr/>
        <p:txBody>
          <a:bodyPr/>
          <a:lstStyle/>
          <a:p>
            <a:r>
              <a:rPr lang="en-US" dirty="0"/>
              <a:t>Slide 10</a:t>
            </a:r>
          </a:p>
        </p:txBody>
      </p:sp>
      <p:sp>
        <p:nvSpPr>
          <p:cNvPr id="11" name="TextBox 10">
            <a:extLst>
              <a:ext uri="{FF2B5EF4-FFF2-40B4-BE49-F238E27FC236}">
                <a16:creationId xmlns:a16="http://schemas.microsoft.com/office/drawing/2014/main" id="{5D1CA65A-84CF-4242-8458-28CC9EA53829}"/>
              </a:ext>
            </a:extLst>
          </p:cNvPr>
          <p:cNvSpPr txBox="1"/>
          <p:nvPr/>
        </p:nvSpPr>
        <p:spPr>
          <a:xfrm>
            <a:off x="5179330" y="485689"/>
            <a:ext cx="6678110" cy="615553"/>
          </a:xfrm>
          <a:prstGeom prst="rect">
            <a:avLst/>
          </a:prstGeom>
          <a:noFill/>
        </p:spPr>
        <p:txBody>
          <a:bodyPr wrap="square" lIns="0" tIns="0" rIns="0" bIns="0" rtlCol="0">
            <a:spAutoFit/>
          </a:bodyPr>
          <a:lstStyle/>
          <a:p>
            <a:r>
              <a:rPr lang="en-US" sz="2000" b="1" u="sng" dirty="0">
                <a:solidFill>
                  <a:srgbClr val="43CDD9"/>
                </a:solidFill>
                <a:latin typeface="Verdana" panose="020B0604030504040204" pitchFamily="34" charset="0"/>
                <a:ea typeface="Verdana" panose="020B0604030504040204" pitchFamily="34" charset="0"/>
                <a:cs typeface="Vani" panose="020B0502040204020203" pitchFamily="18" charset="0"/>
              </a:rPr>
              <a:t>Correlation with the Target Variable(Claims)</a:t>
            </a:r>
          </a:p>
          <a:p>
            <a:endParaRPr lang="en-US" sz="2000" b="1" dirty="0">
              <a:solidFill>
                <a:srgbClr val="43CDD9"/>
              </a:solidFill>
              <a:latin typeface="Verdana" panose="020B0604030504040204" pitchFamily="34" charset="0"/>
              <a:ea typeface="Verdana" panose="020B0604030504040204" pitchFamily="34" charset="0"/>
              <a:cs typeface="Vani" panose="020B0502040204020203" pitchFamily="18" charset="0"/>
            </a:endParaRPr>
          </a:p>
        </p:txBody>
      </p:sp>
      <p:pic>
        <p:nvPicPr>
          <p:cNvPr id="6" name="Picture 5">
            <a:extLst>
              <a:ext uri="{FF2B5EF4-FFF2-40B4-BE49-F238E27FC236}">
                <a16:creationId xmlns:a16="http://schemas.microsoft.com/office/drawing/2014/main" id="{6C4ABC3B-2843-4677-A596-31037C76479E}"/>
              </a:ext>
            </a:extLst>
          </p:cNvPr>
          <p:cNvPicPr>
            <a:picLocks noChangeAspect="1"/>
          </p:cNvPicPr>
          <p:nvPr/>
        </p:nvPicPr>
        <p:blipFill>
          <a:blip r:embed="rId2"/>
          <a:stretch>
            <a:fillRect/>
          </a:stretch>
        </p:blipFill>
        <p:spPr>
          <a:xfrm>
            <a:off x="5179330" y="793465"/>
            <a:ext cx="2523924" cy="5442585"/>
          </a:xfrm>
          <a:prstGeom prst="rect">
            <a:avLst/>
          </a:prstGeom>
        </p:spPr>
      </p:pic>
      <p:sp>
        <p:nvSpPr>
          <p:cNvPr id="13" name="TextBox 12">
            <a:extLst>
              <a:ext uri="{FF2B5EF4-FFF2-40B4-BE49-F238E27FC236}">
                <a16:creationId xmlns:a16="http://schemas.microsoft.com/office/drawing/2014/main" id="{EAAF0FF1-FED3-4CD7-9640-DCB8708F0221}"/>
              </a:ext>
            </a:extLst>
          </p:cNvPr>
          <p:cNvSpPr txBox="1"/>
          <p:nvPr/>
        </p:nvSpPr>
        <p:spPr>
          <a:xfrm>
            <a:off x="8136294" y="1754155"/>
            <a:ext cx="2523924" cy="1384995"/>
          </a:xfrm>
          <a:prstGeom prst="rect">
            <a:avLst/>
          </a:prstGeom>
          <a:noFill/>
        </p:spPr>
        <p:txBody>
          <a:bodyPr wrap="square" rtlCol="0">
            <a:spAutoFit/>
          </a:bodyPr>
          <a:lstStyle/>
          <a:p>
            <a:r>
              <a:rPr lang="en-IN" sz="1400" b="1" dirty="0">
                <a:solidFill>
                  <a:srgbClr val="43CDD9"/>
                </a:solidFill>
                <a:latin typeface="Verdana" panose="020B0604030504040204" pitchFamily="34" charset="0"/>
                <a:ea typeface="Verdana" panose="020B0604030504040204" pitchFamily="34" charset="0"/>
              </a:rPr>
              <a:t>Topmost Correlated Features:</a:t>
            </a:r>
          </a:p>
          <a:p>
            <a:endParaRPr lang="en-IN" sz="1400" b="1" dirty="0">
              <a:solidFill>
                <a:srgbClr val="43CDD9"/>
              </a:solidFill>
              <a:latin typeface="Verdana" panose="020B0604030504040204" pitchFamily="34" charset="0"/>
              <a:ea typeface="Verdana" panose="020B0604030504040204" pitchFamily="34" charset="0"/>
            </a:endParaRPr>
          </a:p>
          <a:p>
            <a:r>
              <a:rPr lang="en-IN" sz="1400" b="1" dirty="0">
                <a:solidFill>
                  <a:srgbClr val="43CDD9"/>
                </a:solidFill>
                <a:latin typeface="Verdana" panose="020B0604030504040204" pitchFamily="34" charset="0"/>
                <a:ea typeface="Verdana" panose="020B0604030504040204" pitchFamily="34" charset="0"/>
              </a:rPr>
              <a:t>1.Policy Tenure</a:t>
            </a:r>
          </a:p>
          <a:p>
            <a:r>
              <a:rPr lang="en-IN" sz="1400" b="1" dirty="0">
                <a:solidFill>
                  <a:srgbClr val="43CDD9"/>
                </a:solidFill>
                <a:latin typeface="Verdana" panose="020B0604030504040204" pitchFamily="34" charset="0"/>
                <a:ea typeface="Verdana" panose="020B0604030504040204" pitchFamily="34" charset="0"/>
              </a:rPr>
              <a:t>2.Age of the policy holder</a:t>
            </a:r>
          </a:p>
        </p:txBody>
      </p:sp>
    </p:spTree>
    <p:extLst>
      <p:ext uri="{BB962C8B-B14F-4D97-AF65-F5344CB8AC3E}">
        <p14:creationId xmlns:p14="http://schemas.microsoft.com/office/powerpoint/2010/main" val="3249237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103">
            <a:extLst>
              <a:ext uri="{C183D7F6-B498-43B3-948B-1728B52AA6E4}">
                <adec:decorative xmlns:adec="http://schemas.microsoft.com/office/drawing/2017/decorative" val="1"/>
              </a:ext>
            </a:extLst>
          </p:cNvPr>
          <p:cNvSpPr/>
          <p:nvPr/>
        </p:nvSpPr>
        <p:spPr>
          <a:xfrm>
            <a:off x="1" y="0"/>
            <a:ext cx="4273420" cy="6857999"/>
          </a:xfrm>
          <a:prstGeom prst="rect">
            <a:avLst/>
          </a:prstGeom>
          <a:solidFill>
            <a:srgbClr val="30353F">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Freeform 1">
            <a:extLs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3" name="TextBox 2"/>
          <p:cNvSpPr txBox="1"/>
          <p:nvPr/>
        </p:nvSpPr>
        <p:spPr>
          <a:xfrm>
            <a:off x="11857440" y="6481180"/>
            <a:ext cx="390492" cy="307777"/>
          </a:xfrm>
          <a:prstGeom prst="rect">
            <a:avLst/>
          </a:prstGeom>
          <a:noFill/>
        </p:spPr>
        <p:txBody>
          <a:bodyPr wrap="none" rtlCol="0">
            <a:spAutoFit/>
          </a:bodyPr>
          <a:lstStyle/>
          <a:p>
            <a:r>
              <a:rPr lang="en-US" sz="1400" b="1" dirty="0">
                <a:solidFill>
                  <a:schemeClr val="bg1"/>
                </a:solidFill>
              </a:rPr>
              <a:t>10</a:t>
            </a:r>
          </a:p>
        </p:txBody>
      </p:sp>
      <p:sp>
        <p:nvSpPr>
          <p:cNvPr id="103" name="TextBox 102"/>
          <p:cNvSpPr txBox="1"/>
          <p:nvPr/>
        </p:nvSpPr>
        <p:spPr>
          <a:xfrm>
            <a:off x="543784" y="2444114"/>
            <a:ext cx="3001668" cy="984885"/>
          </a:xfrm>
          <a:prstGeom prst="rect">
            <a:avLst/>
          </a:prstGeom>
          <a:noFill/>
        </p:spPr>
        <p:txBody>
          <a:bodyPr wrap="square" lIns="0" tIns="0" rIns="0" bIns="0" rtlCol="0">
            <a:spAutoFit/>
          </a:bodyPr>
          <a:lstStyle/>
          <a:p>
            <a:pPr>
              <a:tabLst>
                <a:tab pos="347663" algn="l"/>
              </a:tabLst>
            </a:pPr>
            <a:r>
              <a:rPr lang="en-US" sz="3200" b="1" dirty="0">
                <a:solidFill>
                  <a:srgbClr val="FFFFFF"/>
                </a:solidFill>
                <a:latin typeface="+mj-lt"/>
              </a:rPr>
              <a:t>Feature</a:t>
            </a:r>
          </a:p>
          <a:p>
            <a:pPr>
              <a:tabLst>
                <a:tab pos="347663" algn="l"/>
              </a:tabLst>
            </a:pPr>
            <a:r>
              <a:rPr lang="en-US" sz="3200" b="1" dirty="0">
                <a:solidFill>
                  <a:srgbClr val="FFFFFF"/>
                </a:solidFill>
                <a:latin typeface="+mj-lt"/>
              </a:rPr>
              <a:t>Selection</a:t>
            </a:r>
          </a:p>
        </p:txBody>
      </p:sp>
      <p:cxnSp>
        <p:nvCxnSpPr>
          <p:cNvPr id="105" name="Straight Connector 104">
            <a:extLst>
              <a:ext uri="{C183D7F6-B498-43B3-948B-1728B52AA6E4}">
                <adec:decorative xmlns:adec="http://schemas.microsoft.com/office/drawing/2017/decorative" val="1"/>
              </a:ext>
            </a:extLst>
          </p:cNvPr>
          <p:cNvCxnSpPr/>
          <p:nvPr/>
        </p:nvCxnSpPr>
        <p:spPr>
          <a:xfrm>
            <a:off x="673671" y="2379803"/>
            <a:ext cx="146304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itle 4" hidden="1">
            <a:extLst>
              <a:ext uri="{FF2B5EF4-FFF2-40B4-BE49-F238E27FC236}">
                <a16:creationId xmlns:a16="http://schemas.microsoft.com/office/drawing/2014/main" id="{B353CF45-7FD3-4F2B-B046-D14200DBD7E2}"/>
              </a:ext>
            </a:extLst>
          </p:cNvPr>
          <p:cNvSpPr>
            <a:spLocks noGrp="1"/>
          </p:cNvSpPr>
          <p:nvPr>
            <p:ph type="title"/>
          </p:nvPr>
        </p:nvSpPr>
        <p:spPr/>
        <p:txBody>
          <a:bodyPr/>
          <a:lstStyle/>
          <a:p>
            <a:r>
              <a:rPr lang="en-US" dirty="0"/>
              <a:t>Slide 10</a:t>
            </a:r>
          </a:p>
        </p:txBody>
      </p:sp>
      <p:sp>
        <p:nvSpPr>
          <p:cNvPr id="11" name="TextBox 10">
            <a:extLst>
              <a:ext uri="{FF2B5EF4-FFF2-40B4-BE49-F238E27FC236}">
                <a16:creationId xmlns:a16="http://schemas.microsoft.com/office/drawing/2014/main" id="{5D1CA65A-84CF-4242-8458-28CC9EA53829}"/>
              </a:ext>
            </a:extLst>
          </p:cNvPr>
          <p:cNvSpPr txBox="1"/>
          <p:nvPr/>
        </p:nvSpPr>
        <p:spPr>
          <a:xfrm>
            <a:off x="4747477" y="1770622"/>
            <a:ext cx="6678110" cy="2800767"/>
          </a:xfrm>
          <a:prstGeom prst="rect">
            <a:avLst/>
          </a:prstGeom>
          <a:noFill/>
        </p:spPr>
        <p:txBody>
          <a:bodyPr wrap="square" lIns="0" tIns="0" rIns="0" bIns="0" rtlCol="0">
            <a:spAutoFit/>
          </a:bodyPr>
          <a:lstStyle/>
          <a:p>
            <a:r>
              <a:rPr lang="en-US" b="1" u="sng" dirty="0">
                <a:solidFill>
                  <a:srgbClr val="667181"/>
                </a:solidFill>
                <a:latin typeface="Verdana" panose="020B0604030504040204" pitchFamily="34" charset="0"/>
                <a:ea typeface="Verdana" panose="020B0604030504040204" pitchFamily="34" charset="0"/>
                <a:cs typeface="Vani" panose="020B0502040204020203" pitchFamily="18" charset="0"/>
              </a:rPr>
              <a:t>Recursive Feature Engineering (RFE)</a:t>
            </a:r>
          </a:p>
          <a:p>
            <a:endParaRPr lang="en-US" b="1" u="sng" dirty="0">
              <a:solidFill>
                <a:srgbClr val="667181"/>
              </a:solidFill>
              <a:latin typeface="Verdana" panose="020B0604030504040204" pitchFamily="34" charset="0"/>
              <a:ea typeface="Verdana" panose="020B0604030504040204" pitchFamily="34" charset="0"/>
              <a:cs typeface="Vani" panose="020B0502040204020203" pitchFamily="18" charset="0"/>
            </a:endParaRPr>
          </a:p>
          <a:p>
            <a:r>
              <a:rPr lang="en-US" sz="1400" b="1" dirty="0">
                <a:solidFill>
                  <a:srgbClr val="667181"/>
                </a:solidFill>
                <a:latin typeface="Verdana" panose="020B0604030504040204" pitchFamily="34" charset="0"/>
                <a:ea typeface="Verdana" panose="020B0604030504040204" pitchFamily="34" charset="0"/>
                <a:cs typeface="Vani" panose="020B0502040204020203" pitchFamily="18" charset="0"/>
              </a:rPr>
              <a:t>Recursive Feature Engineering (RFE) is a technique used in machine learning to iteratively select the most relevant features for model building. It aims to improve model performance by reducing the feature space, enhancing model interpretability, and decreasing computational complexity.</a:t>
            </a:r>
          </a:p>
          <a:p>
            <a:endParaRPr lang="en-US" sz="1600" b="1" dirty="0">
              <a:solidFill>
                <a:srgbClr val="667181"/>
              </a:solidFill>
              <a:latin typeface="Verdana" panose="020B0604030504040204" pitchFamily="34" charset="0"/>
              <a:ea typeface="Verdana" panose="020B0604030504040204" pitchFamily="34" charset="0"/>
              <a:cs typeface="Vani" panose="020B0502040204020203" pitchFamily="18" charset="0"/>
            </a:endParaRPr>
          </a:p>
          <a:p>
            <a:r>
              <a:rPr lang="en-US" sz="1400" b="1" dirty="0">
                <a:solidFill>
                  <a:srgbClr val="667181"/>
                </a:solidFill>
                <a:latin typeface="Verdana" panose="020B0604030504040204" pitchFamily="34" charset="0"/>
                <a:ea typeface="Verdana" panose="020B0604030504040204" pitchFamily="34" charset="0"/>
                <a:cs typeface="Vani" panose="020B0502040204020203" pitchFamily="18" charset="0"/>
              </a:rPr>
              <a:t>Parameters:</a:t>
            </a:r>
          </a:p>
          <a:p>
            <a:pPr marL="285750" indent="-285750">
              <a:buFont typeface="Arial" panose="020B0604020202020204" pitchFamily="34" charset="0"/>
              <a:buChar char="•"/>
            </a:pPr>
            <a:r>
              <a:rPr lang="en-US" sz="1400" b="1" dirty="0">
                <a:solidFill>
                  <a:srgbClr val="667181"/>
                </a:solidFill>
                <a:latin typeface="Verdana" panose="020B0604030504040204" pitchFamily="34" charset="0"/>
                <a:ea typeface="Verdana" panose="020B0604030504040204" pitchFamily="34" charset="0"/>
                <a:cs typeface="Vani" panose="020B0502040204020203" pitchFamily="18" charset="0"/>
              </a:rPr>
              <a:t>Model- Logistic Regression</a:t>
            </a:r>
          </a:p>
          <a:p>
            <a:pPr marL="285750" indent="-285750">
              <a:buFont typeface="Arial" panose="020B0604020202020204" pitchFamily="34" charset="0"/>
              <a:buChar char="•"/>
            </a:pPr>
            <a:r>
              <a:rPr lang="en-US" sz="1400" b="1" dirty="0">
                <a:solidFill>
                  <a:srgbClr val="667181"/>
                </a:solidFill>
                <a:latin typeface="Verdana" panose="020B0604030504040204" pitchFamily="34" charset="0"/>
                <a:ea typeface="Verdana" panose="020B0604030504040204" pitchFamily="34" charset="0"/>
                <a:cs typeface="Vani" panose="020B0502040204020203" pitchFamily="18" charset="0"/>
              </a:rPr>
              <a:t>Features-15</a:t>
            </a:r>
          </a:p>
          <a:p>
            <a:endParaRPr lang="en-US" u="sng" dirty="0">
              <a:solidFill>
                <a:srgbClr val="43CDD9"/>
              </a:solidFill>
              <a:latin typeface="Verdana" panose="020B0604030504040204" pitchFamily="34" charset="0"/>
              <a:ea typeface="Verdana" panose="020B0604030504040204" pitchFamily="34" charset="0"/>
              <a:cs typeface="Vani" panose="020B0502040204020203" pitchFamily="18" charset="0"/>
            </a:endParaRPr>
          </a:p>
        </p:txBody>
      </p:sp>
    </p:spTree>
    <p:extLst>
      <p:ext uri="{BB962C8B-B14F-4D97-AF65-F5344CB8AC3E}">
        <p14:creationId xmlns:p14="http://schemas.microsoft.com/office/powerpoint/2010/main" val="1273292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1" name="Group 110" descr="This image is an icon of three human beings and a clock."/>
          <p:cNvGrpSpPr/>
          <p:nvPr/>
        </p:nvGrpSpPr>
        <p:grpSpPr>
          <a:xfrm>
            <a:off x="768329" y="2230384"/>
            <a:ext cx="297913" cy="297912"/>
            <a:chOff x="3613150" y="3706813"/>
            <a:chExt cx="420688" cy="420687"/>
          </a:xfrm>
        </p:grpSpPr>
        <p:sp>
          <p:nvSpPr>
            <p:cNvPr id="112" name="Freeform 10"/>
            <p:cNvSpPr>
              <a:spLocks noEditPoints="1"/>
            </p:cNvSpPr>
            <p:nvPr/>
          </p:nvSpPr>
          <p:spPr bwMode="auto">
            <a:xfrm>
              <a:off x="3613150" y="3930650"/>
              <a:ext cx="420688" cy="196850"/>
            </a:xfrm>
            <a:custGeom>
              <a:avLst/>
              <a:gdLst>
                <a:gd name="T0" fmla="*/ 1823 w 2048"/>
                <a:gd name="T1" fmla="*/ 528 h 960"/>
                <a:gd name="T2" fmla="*/ 1928 w 2048"/>
                <a:gd name="T3" fmla="*/ 300 h 960"/>
                <a:gd name="T4" fmla="*/ 1628 w 2048"/>
                <a:gd name="T5" fmla="*/ 0 h 960"/>
                <a:gd name="T6" fmla="*/ 1324 w 2048"/>
                <a:gd name="T7" fmla="*/ 300 h 960"/>
                <a:gd name="T8" fmla="*/ 1432 w 2048"/>
                <a:gd name="T9" fmla="*/ 528 h 960"/>
                <a:gd name="T10" fmla="*/ 1324 w 2048"/>
                <a:gd name="T11" fmla="*/ 606 h 960"/>
                <a:gd name="T12" fmla="*/ 1219 w 2048"/>
                <a:gd name="T13" fmla="*/ 528 h 960"/>
                <a:gd name="T14" fmla="*/ 1324 w 2048"/>
                <a:gd name="T15" fmla="*/ 300 h 960"/>
                <a:gd name="T16" fmla="*/ 1024 w 2048"/>
                <a:gd name="T17" fmla="*/ 0 h 960"/>
                <a:gd name="T18" fmla="*/ 724 w 2048"/>
                <a:gd name="T19" fmla="*/ 300 h 960"/>
                <a:gd name="T20" fmla="*/ 829 w 2048"/>
                <a:gd name="T21" fmla="*/ 528 h 960"/>
                <a:gd name="T22" fmla="*/ 724 w 2048"/>
                <a:gd name="T23" fmla="*/ 606 h 960"/>
                <a:gd name="T24" fmla="*/ 619 w 2048"/>
                <a:gd name="T25" fmla="*/ 528 h 960"/>
                <a:gd name="T26" fmla="*/ 724 w 2048"/>
                <a:gd name="T27" fmla="*/ 300 h 960"/>
                <a:gd name="T28" fmla="*/ 424 w 2048"/>
                <a:gd name="T29" fmla="*/ 0 h 960"/>
                <a:gd name="T30" fmla="*/ 124 w 2048"/>
                <a:gd name="T31" fmla="*/ 300 h 960"/>
                <a:gd name="T32" fmla="*/ 229 w 2048"/>
                <a:gd name="T33" fmla="*/ 527 h 960"/>
                <a:gd name="T34" fmla="*/ 0 w 2048"/>
                <a:gd name="T35" fmla="*/ 900 h 960"/>
                <a:gd name="T36" fmla="*/ 60 w 2048"/>
                <a:gd name="T37" fmla="*/ 960 h 960"/>
                <a:gd name="T38" fmla="*/ 1988 w 2048"/>
                <a:gd name="T39" fmla="*/ 960 h 960"/>
                <a:gd name="T40" fmla="*/ 2048 w 2048"/>
                <a:gd name="T41" fmla="*/ 900 h 960"/>
                <a:gd name="T42" fmla="*/ 1823 w 2048"/>
                <a:gd name="T43" fmla="*/ 528 h 960"/>
                <a:gd name="T44" fmla="*/ 424 w 2048"/>
                <a:gd name="T45" fmla="*/ 120 h 960"/>
                <a:gd name="T46" fmla="*/ 604 w 2048"/>
                <a:gd name="T47" fmla="*/ 300 h 960"/>
                <a:gd name="T48" fmla="*/ 424 w 2048"/>
                <a:gd name="T49" fmla="*/ 480 h 960"/>
                <a:gd name="T50" fmla="*/ 244 w 2048"/>
                <a:gd name="T51" fmla="*/ 300 h 960"/>
                <a:gd name="T52" fmla="*/ 424 w 2048"/>
                <a:gd name="T53" fmla="*/ 120 h 960"/>
                <a:gd name="T54" fmla="*/ 608 w 2048"/>
                <a:gd name="T55" fmla="*/ 840 h 960"/>
                <a:gd name="T56" fmla="*/ 126 w 2048"/>
                <a:gd name="T57" fmla="*/ 840 h 960"/>
                <a:gd name="T58" fmla="*/ 424 w 2048"/>
                <a:gd name="T59" fmla="*/ 600 h 960"/>
                <a:gd name="T60" fmla="*/ 652 w 2048"/>
                <a:gd name="T61" fmla="*/ 705 h 960"/>
                <a:gd name="T62" fmla="*/ 608 w 2048"/>
                <a:gd name="T63" fmla="*/ 840 h 960"/>
                <a:gd name="T64" fmla="*/ 1024 w 2048"/>
                <a:gd name="T65" fmla="*/ 120 h 960"/>
                <a:gd name="T66" fmla="*/ 1204 w 2048"/>
                <a:gd name="T67" fmla="*/ 300 h 960"/>
                <a:gd name="T68" fmla="*/ 1024 w 2048"/>
                <a:gd name="T69" fmla="*/ 480 h 960"/>
                <a:gd name="T70" fmla="*/ 844 w 2048"/>
                <a:gd name="T71" fmla="*/ 300 h 960"/>
                <a:gd name="T72" fmla="*/ 1024 w 2048"/>
                <a:gd name="T73" fmla="*/ 120 h 960"/>
                <a:gd name="T74" fmla="*/ 730 w 2048"/>
                <a:gd name="T75" fmla="*/ 840 h 960"/>
                <a:gd name="T76" fmla="*/ 1024 w 2048"/>
                <a:gd name="T77" fmla="*/ 600 h 960"/>
                <a:gd name="T78" fmla="*/ 1318 w 2048"/>
                <a:gd name="T79" fmla="*/ 840 h 960"/>
                <a:gd name="T80" fmla="*/ 730 w 2048"/>
                <a:gd name="T81" fmla="*/ 840 h 960"/>
                <a:gd name="T82" fmla="*/ 1628 w 2048"/>
                <a:gd name="T83" fmla="*/ 120 h 960"/>
                <a:gd name="T84" fmla="*/ 1808 w 2048"/>
                <a:gd name="T85" fmla="*/ 300 h 960"/>
                <a:gd name="T86" fmla="*/ 1628 w 2048"/>
                <a:gd name="T87" fmla="*/ 480 h 960"/>
                <a:gd name="T88" fmla="*/ 1444 w 2048"/>
                <a:gd name="T89" fmla="*/ 300 h 960"/>
                <a:gd name="T90" fmla="*/ 1628 w 2048"/>
                <a:gd name="T91" fmla="*/ 120 h 960"/>
                <a:gd name="T92" fmla="*/ 1440 w 2048"/>
                <a:gd name="T93" fmla="*/ 840 h 960"/>
                <a:gd name="T94" fmla="*/ 1396 w 2048"/>
                <a:gd name="T95" fmla="*/ 705 h 960"/>
                <a:gd name="T96" fmla="*/ 1628 w 2048"/>
                <a:gd name="T97" fmla="*/ 600 h 960"/>
                <a:gd name="T98" fmla="*/ 1922 w 2048"/>
                <a:gd name="T99" fmla="*/ 840 h 960"/>
                <a:gd name="T100" fmla="*/ 1440 w 2048"/>
                <a:gd name="T101" fmla="*/ 840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48" h="960">
                  <a:moveTo>
                    <a:pt x="1823" y="528"/>
                  </a:moveTo>
                  <a:cubicBezTo>
                    <a:pt x="1887" y="473"/>
                    <a:pt x="1928" y="391"/>
                    <a:pt x="1928" y="300"/>
                  </a:cubicBezTo>
                  <a:cubicBezTo>
                    <a:pt x="1928" y="135"/>
                    <a:pt x="1793" y="0"/>
                    <a:pt x="1628" y="0"/>
                  </a:cubicBezTo>
                  <a:cubicBezTo>
                    <a:pt x="1462" y="0"/>
                    <a:pt x="1324" y="134"/>
                    <a:pt x="1324" y="300"/>
                  </a:cubicBezTo>
                  <a:cubicBezTo>
                    <a:pt x="1324" y="387"/>
                    <a:pt x="1362" y="469"/>
                    <a:pt x="1432" y="528"/>
                  </a:cubicBezTo>
                  <a:cubicBezTo>
                    <a:pt x="1392" y="548"/>
                    <a:pt x="1355" y="575"/>
                    <a:pt x="1324" y="606"/>
                  </a:cubicBezTo>
                  <a:cubicBezTo>
                    <a:pt x="1293" y="575"/>
                    <a:pt x="1258" y="549"/>
                    <a:pt x="1219" y="528"/>
                  </a:cubicBezTo>
                  <a:cubicBezTo>
                    <a:pt x="1283" y="473"/>
                    <a:pt x="1324" y="391"/>
                    <a:pt x="1324" y="300"/>
                  </a:cubicBezTo>
                  <a:cubicBezTo>
                    <a:pt x="1324" y="135"/>
                    <a:pt x="1189" y="0"/>
                    <a:pt x="1024" y="0"/>
                  </a:cubicBezTo>
                  <a:cubicBezTo>
                    <a:pt x="859" y="0"/>
                    <a:pt x="724" y="135"/>
                    <a:pt x="724" y="300"/>
                  </a:cubicBezTo>
                  <a:cubicBezTo>
                    <a:pt x="724" y="391"/>
                    <a:pt x="765" y="473"/>
                    <a:pt x="829" y="528"/>
                  </a:cubicBezTo>
                  <a:cubicBezTo>
                    <a:pt x="790" y="548"/>
                    <a:pt x="755" y="575"/>
                    <a:pt x="724" y="606"/>
                  </a:cubicBezTo>
                  <a:cubicBezTo>
                    <a:pt x="693" y="574"/>
                    <a:pt x="658" y="548"/>
                    <a:pt x="619" y="528"/>
                  </a:cubicBezTo>
                  <a:cubicBezTo>
                    <a:pt x="683" y="473"/>
                    <a:pt x="724" y="391"/>
                    <a:pt x="724" y="300"/>
                  </a:cubicBezTo>
                  <a:cubicBezTo>
                    <a:pt x="724" y="135"/>
                    <a:pt x="589" y="0"/>
                    <a:pt x="424" y="0"/>
                  </a:cubicBezTo>
                  <a:cubicBezTo>
                    <a:pt x="259" y="0"/>
                    <a:pt x="124" y="135"/>
                    <a:pt x="124" y="300"/>
                  </a:cubicBezTo>
                  <a:cubicBezTo>
                    <a:pt x="124" y="391"/>
                    <a:pt x="165" y="472"/>
                    <a:pt x="229" y="527"/>
                  </a:cubicBezTo>
                  <a:cubicBezTo>
                    <a:pt x="93" y="597"/>
                    <a:pt x="0" y="738"/>
                    <a:pt x="0" y="900"/>
                  </a:cubicBezTo>
                  <a:cubicBezTo>
                    <a:pt x="0" y="933"/>
                    <a:pt x="27" y="960"/>
                    <a:pt x="60" y="960"/>
                  </a:cubicBezTo>
                  <a:cubicBezTo>
                    <a:pt x="70" y="960"/>
                    <a:pt x="1948" y="960"/>
                    <a:pt x="1988" y="960"/>
                  </a:cubicBezTo>
                  <a:cubicBezTo>
                    <a:pt x="2021" y="960"/>
                    <a:pt x="2048" y="933"/>
                    <a:pt x="2048" y="900"/>
                  </a:cubicBezTo>
                  <a:cubicBezTo>
                    <a:pt x="2048" y="739"/>
                    <a:pt x="1957" y="598"/>
                    <a:pt x="1823" y="528"/>
                  </a:cubicBezTo>
                  <a:close/>
                  <a:moveTo>
                    <a:pt x="424" y="120"/>
                  </a:moveTo>
                  <a:cubicBezTo>
                    <a:pt x="523" y="120"/>
                    <a:pt x="604" y="201"/>
                    <a:pt x="604" y="300"/>
                  </a:cubicBezTo>
                  <a:cubicBezTo>
                    <a:pt x="604" y="399"/>
                    <a:pt x="523" y="480"/>
                    <a:pt x="424" y="480"/>
                  </a:cubicBezTo>
                  <a:cubicBezTo>
                    <a:pt x="325" y="480"/>
                    <a:pt x="244" y="399"/>
                    <a:pt x="244" y="300"/>
                  </a:cubicBezTo>
                  <a:cubicBezTo>
                    <a:pt x="244" y="201"/>
                    <a:pt x="325" y="120"/>
                    <a:pt x="424" y="120"/>
                  </a:cubicBezTo>
                  <a:close/>
                  <a:moveTo>
                    <a:pt x="608" y="840"/>
                  </a:moveTo>
                  <a:cubicBezTo>
                    <a:pt x="126" y="840"/>
                    <a:pt x="126" y="840"/>
                    <a:pt x="126" y="840"/>
                  </a:cubicBezTo>
                  <a:cubicBezTo>
                    <a:pt x="154" y="703"/>
                    <a:pt x="277" y="600"/>
                    <a:pt x="424" y="600"/>
                  </a:cubicBezTo>
                  <a:cubicBezTo>
                    <a:pt x="512" y="600"/>
                    <a:pt x="595" y="639"/>
                    <a:pt x="652" y="705"/>
                  </a:cubicBezTo>
                  <a:cubicBezTo>
                    <a:pt x="630" y="746"/>
                    <a:pt x="615" y="792"/>
                    <a:pt x="608" y="840"/>
                  </a:cubicBezTo>
                  <a:close/>
                  <a:moveTo>
                    <a:pt x="1024" y="120"/>
                  </a:moveTo>
                  <a:cubicBezTo>
                    <a:pt x="1123" y="120"/>
                    <a:pt x="1204" y="201"/>
                    <a:pt x="1204" y="300"/>
                  </a:cubicBezTo>
                  <a:cubicBezTo>
                    <a:pt x="1204" y="399"/>
                    <a:pt x="1123" y="480"/>
                    <a:pt x="1024" y="480"/>
                  </a:cubicBezTo>
                  <a:cubicBezTo>
                    <a:pt x="925" y="480"/>
                    <a:pt x="844" y="399"/>
                    <a:pt x="844" y="300"/>
                  </a:cubicBezTo>
                  <a:cubicBezTo>
                    <a:pt x="844" y="201"/>
                    <a:pt x="925" y="120"/>
                    <a:pt x="1024" y="120"/>
                  </a:cubicBezTo>
                  <a:close/>
                  <a:moveTo>
                    <a:pt x="730" y="840"/>
                  </a:moveTo>
                  <a:cubicBezTo>
                    <a:pt x="758" y="703"/>
                    <a:pt x="879" y="600"/>
                    <a:pt x="1024" y="600"/>
                  </a:cubicBezTo>
                  <a:cubicBezTo>
                    <a:pt x="1169" y="600"/>
                    <a:pt x="1290" y="703"/>
                    <a:pt x="1318" y="840"/>
                  </a:cubicBezTo>
                  <a:cubicBezTo>
                    <a:pt x="1298" y="840"/>
                    <a:pt x="755" y="840"/>
                    <a:pt x="730" y="840"/>
                  </a:cubicBezTo>
                  <a:close/>
                  <a:moveTo>
                    <a:pt x="1628" y="120"/>
                  </a:moveTo>
                  <a:cubicBezTo>
                    <a:pt x="1727" y="120"/>
                    <a:pt x="1808" y="201"/>
                    <a:pt x="1808" y="300"/>
                  </a:cubicBezTo>
                  <a:cubicBezTo>
                    <a:pt x="1808" y="399"/>
                    <a:pt x="1727" y="480"/>
                    <a:pt x="1628" y="480"/>
                  </a:cubicBezTo>
                  <a:cubicBezTo>
                    <a:pt x="1528" y="480"/>
                    <a:pt x="1444" y="398"/>
                    <a:pt x="1444" y="300"/>
                  </a:cubicBezTo>
                  <a:cubicBezTo>
                    <a:pt x="1444" y="202"/>
                    <a:pt x="1528" y="120"/>
                    <a:pt x="1628" y="120"/>
                  </a:cubicBezTo>
                  <a:close/>
                  <a:moveTo>
                    <a:pt x="1440" y="840"/>
                  </a:moveTo>
                  <a:cubicBezTo>
                    <a:pt x="1433" y="792"/>
                    <a:pt x="1418" y="747"/>
                    <a:pt x="1396" y="705"/>
                  </a:cubicBezTo>
                  <a:cubicBezTo>
                    <a:pt x="1453" y="640"/>
                    <a:pt x="1539" y="600"/>
                    <a:pt x="1628" y="600"/>
                  </a:cubicBezTo>
                  <a:cubicBezTo>
                    <a:pt x="1773" y="600"/>
                    <a:pt x="1894" y="703"/>
                    <a:pt x="1922" y="840"/>
                  </a:cubicBezTo>
                  <a:lnTo>
                    <a:pt x="1440" y="8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11"/>
            <p:cNvSpPr>
              <a:spLocks/>
            </p:cNvSpPr>
            <p:nvPr/>
          </p:nvSpPr>
          <p:spPr bwMode="auto">
            <a:xfrm>
              <a:off x="3784600" y="3768725"/>
              <a:ext cx="101600" cy="74612"/>
            </a:xfrm>
            <a:custGeom>
              <a:avLst/>
              <a:gdLst>
                <a:gd name="T0" fmla="*/ 468 w 492"/>
                <a:gd name="T1" fmla="*/ 24 h 366"/>
                <a:gd name="T2" fmla="*/ 384 w 492"/>
                <a:gd name="T3" fmla="*/ 24 h 366"/>
                <a:gd name="T4" fmla="*/ 186 w 492"/>
                <a:gd name="T5" fmla="*/ 221 h 366"/>
                <a:gd name="T6" fmla="*/ 108 w 492"/>
                <a:gd name="T7" fmla="*/ 144 h 366"/>
                <a:gd name="T8" fmla="*/ 24 w 492"/>
                <a:gd name="T9" fmla="*/ 144 h 366"/>
                <a:gd name="T10" fmla="*/ 24 w 492"/>
                <a:gd name="T11" fmla="*/ 228 h 366"/>
                <a:gd name="T12" fmla="*/ 144 w 492"/>
                <a:gd name="T13" fmla="*/ 348 h 366"/>
                <a:gd name="T14" fmla="*/ 186 w 492"/>
                <a:gd name="T15" fmla="*/ 366 h 366"/>
                <a:gd name="T16" fmla="*/ 228 w 492"/>
                <a:gd name="T17" fmla="*/ 348 h 366"/>
                <a:gd name="T18" fmla="*/ 468 w 492"/>
                <a:gd name="T19" fmla="*/ 108 h 366"/>
                <a:gd name="T20" fmla="*/ 468 w 492"/>
                <a:gd name="T21" fmla="*/ 24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2" h="366">
                  <a:moveTo>
                    <a:pt x="468" y="24"/>
                  </a:moveTo>
                  <a:cubicBezTo>
                    <a:pt x="445" y="0"/>
                    <a:pt x="407" y="0"/>
                    <a:pt x="384" y="24"/>
                  </a:cubicBezTo>
                  <a:cubicBezTo>
                    <a:pt x="186" y="221"/>
                    <a:pt x="186" y="221"/>
                    <a:pt x="186" y="221"/>
                  </a:cubicBezTo>
                  <a:cubicBezTo>
                    <a:pt x="108" y="144"/>
                    <a:pt x="108" y="144"/>
                    <a:pt x="108" y="144"/>
                  </a:cubicBezTo>
                  <a:cubicBezTo>
                    <a:pt x="85" y="120"/>
                    <a:pt x="47" y="120"/>
                    <a:pt x="24" y="144"/>
                  </a:cubicBezTo>
                  <a:cubicBezTo>
                    <a:pt x="0" y="167"/>
                    <a:pt x="0" y="205"/>
                    <a:pt x="24" y="228"/>
                  </a:cubicBezTo>
                  <a:cubicBezTo>
                    <a:pt x="144" y="348"/>
                    <a:pt x="144" y="348"/>
                    <a:pt x="144" y="348"/>
                  </a:cubicBezTo>
                  <a:cubicBezTo>
                    <a:pt x="155" y="360"/>
                    <a:pt x="171" y="366"/>
                    <a:pt x="186" y="366"/>
                  </a:cubicBezTo>
                  <a:cubicBezTo>
                    <a:pt x="201" y="366"/>
                    <a:pt x="217" y="360"/>
                    <a:pt x="228" y="348"/>
                  </a:cubicBezTo>
                  <a:cubicBezTo>
                    <a:pt x="468" y="108"/>
                    <a:pt x="468" y="108"/>
                    <a:pt x="468" y="108"/>
                  </a:cubicBezTo>
                  <a:cubicBezTo>
                    <a:pt x="492" y="85"/>
                    <a:pt x="492" y="47"/>
                    <a:pt x="468"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12"/>
            <p:cNvSpPr>
              <a:spLocks noEditPoints="1"/>
            </p:cNvSpPr>
            <p:nvPr/>
          </p:nvSpPr>
          <p:spPr bwMode="auto">
            <a:xfrm>
              <a:off x="3736975" y="3706813"/>
              <a:ext cx="198438" cy="198437"/>
            </a:xfrm>
            <a:custGeom>
              <a:avLst/>
              <a:gdLst>
                <a:gd name="T0" fmla="*/ 480 w 964"/>
                <a:gd name="T1" fmla="*/ 0 h 968"/>
                <a:gd name="T2" fmla="*/ 0 w 964"/>
                <a:gd name="T3" fmla="*/ 484 h 968"/>
                <a:gd name="T4" fmla="*/ 480 w 964"/>
                <a:gd name="T5" fmla="*/ 968 h 968"/>
                <a:gd name="T6" fmla="*/ 964 w 964"/>
                <a:gd name="T7" fmla="*/ 484 h 968"/>
                <a:gd name="T8" fmla="*/ 480 w 964"/>
                <a:gd name="T9" fmla="*/ 0 h 968"/>
                <a:gd name="T10" fmla="*/ 480 w 964"/>
                <a:gd name="T11" fmla="*/ 848 h 968"/>
                <a:gd name="T12" fmla="*/ 120 w 964"/>
                <a:gd name="T13" fmla="*/ 484 h 968"/>
                <a:gd name="T14" fmla="*/ 480 w 964"/>
                <a:gd name="T15" fmla="*/ 120 h 968"/>
                <a:gd name="T16" fmla="*/ 844 w 964"/>
                <a:gd name="T17" fmla="*/ 484 h 968"/>
                <a:gd name="T18" fmla="*/ 480 w 964"/>
                <a:gd name="T19" fmla="*/ 848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4" h="968">
                  <a:moveTo>
                    <a:pt x="480" y="0"/>
                  </a:moveTo>
                  <a:cubicBezTo>
                    <a:pt x="215" y="0"/>
                    <a:pt x="0" y="217"/>
                    <a:pt x="0" y="484"/>
                  </a:cubicBezTo>
                  <a:cubicBezTo>
                    <a:pt x="0" y="751"/>
                    <a:pt x="215" y="968"/>
                    <a:pt x="480" y="968"/>
                  </a:cubicBezTo>
                  <a:cubicBezTo>
                    <a:pt x="745" y="968"/>
                    <a:pt x="964" y="750"/>
                    <a:pt x="964" y="484"/>
                  </a:cubicBezTo>
                  <a:cubicBezTo>
                    <a:pt x="964" y="219"/>
                    <a:pt x="746" y="0"/>
                    <a:pt x="480" y="0"/>
                  </a:cubicBezTo>
                  <a:close/>
                  <a:moveTo>
                    <a:pt x="480" y="848"/>
                  </a:moveTo>
                  <a:cubicBezTo>
                    <a:pt x="281" y="848"/>
                    <a:pt x="120" y="685"/>
                    <a:pt x="120" y="484"/>
                  </a:cubicBezTo>
                  <a:cubicBezTo>
                    <a:pt x="120" y="283"/>
                    <a:pt x="281" y="120"/>
                    <a:pt x="480" y="120"/>
                  </a:cubicBezTo>
                  <a:cubicBezTo>
                    <a:pt x="677" y="120"/>
                    <a:pt x="844" y="287"/>
                    <a:pt x="844" y="484"/>
                  </a:cubicBezTo>
                  <a:cubicBezTo>
                    <a:pt x="844" y="681"/>
                    <a:pt x="677" y="848"/>
                    <a:pt x="480" y="8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3" name="TextBox 142"/>
          <p:cNvSpPr txBox="1"/>
          <p:nvPr/>
        </p:nvSpPr>
        <p:spPr>
          <a:xfrm>
            <a:off x="1296448" y="1126843"/>
            <a:ext cx="482978" cy="340300"/>
          </a:xfrm>
          <a:prstGeom prst="rect">
            <a:avLst/>
          </a:prstGeom>
          <a:noFill/>
        </p:spPr>
        <p:txBody>
          <a:bodyPr wrap="none" lIns="0" tIns="0" rIns="0" bIns="0" rtlCol="0">
            <a:spAutoFit/>
          </a:bodyPr>
          <a:lstStyle/>
          <a:p>
            <a:r>
              <a:rPr lang="en-US" sz="2400" dirty="0">
                <a:solidFill>
                  <a:schemeClr val="bg1"/>
                </a:solidFill>
                <a:latin typeface="+mj-lt"/>
              </a:rPr>
              <a:t>35%</a:t>
            </a:r>
          </a:p>
        </p:txBody>
      </p:sp>
      <p:pic>
        <p:nvPicPr>
          <p:cNvPr id="141" name="Picture 140">
            <a:extLs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7254240" y="1"/>
            <a:ext cx="4937760" cy="6857999"/>
          </a:xfrm>
          <a:custGeom>
            <a:avLst/>
            <a:gdLst>
              <a:gd name="connsiteX0" fmla="*/ 0 w 4937760"/>
              <a:gd name="connsiteY0" fmla="*/ 0 h 6857999"/>
              <a:gd name="connsiteX1" fmla="*/ 4937760 w 4937760"/>
              <a:gd name="connsiteY1" fmla="*/ 0 h 6857999"/>
              <a:gd name="connsiteX2" fmla="*/ 4937760 w 4937760"/>
              <a:gd name="connsiteY2" fmla="*/ 6857999 h 6857999"/>
              <a:gd name="connsiteX3" fmla="*/ 0 w 493776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4937760" h="6857999">
                <a:moveTo>
                  <a:pt x="0" y="0"/>
                </a:moveTo>
                <a:lnTo>
                  <a:pt x="4937760" y="0"/>
                </a:lnTo>
                <a:lnTo>
                  <a:pt x="4937760" y="6857999"/>
                </a:lnTo>
                <a:lnTo>
                  <a:pt x="0" y="6857999"/>
                </a:lnTo>
                <a:close/>
              </a:path>
            </a:pathLst>
          </a:custGeom>
        </p:spPr>
      </p:pic>
      <p:sp>
        <p:nvSpPr>
          <p:cNvPr id="140" name="Rectangle 139">
            <a:extLst>
              <a:ext uri="{C183D7F6-B498-43B3-948B-1728B52AA6E4}">
                <adec:decorative xmlns:adec="http://schemas.microsoft.com/office/drawing/2017/decorative" val="1"/>
              </a:ext>
            </a:extLst>
          </p:cNvPr>
          <p:cNvSpPr/>
          <p:nvPr/>
        </p:nvSpPr>
        <p:spPr>
          <a:xfrm>
            <a:off x="7254240" y="0"/>
            <a:ext cx="4937760" cy="6857999"/>
          </a:xfrm>
          <a:prstGeom prst="rect">
            <a:avLst/>
          </a:prstGeom>
          <a:solidFill>
            <a:srgbClr val="30353F">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Oval 34">
            <a:extLst>
              <a:ext uri="{C183D7F6-B498-43B3-948B-1728B52AA6E4}">
                <adec:decorative xmlns:adec="http://schemas.microsoft.com/office/drawing/2017/decorative" val="1"/>
              </a:ext>
            </a:extLst>
          </p:cNvPr>
          <p:cNvSpPr/>
          <p:nvPr/>
        </p:nvSpPr>
        <p:spPr>
          <a:xfrm>
            <a:off x="8912895" y="832629"/>
            <a:ext cx="1620450" cy="16204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TextBox 144"/>
          <p:cNvSpPr txBox="1"/>
          <p:nvPr/>
        </p:nvSpPr>
        <p:spPr>
          <a:xfrm>
            <a:off x="7780020" y="3242496"/>
            <a:ext cx="3886200" cy="430887"/>
          </a:xfrm>
          <a:prstGeom prst="rect">
            <a:avLst/>
          </a:prstGeom>
          <a:noFill/>
        </p:spPr>
        <p:txBody>
          <a:bodyPr wrap="square" lIns="0" tIns="0" rIns="0" bIns="0" rtlCol="0">
            <a:spAutoFit/>
          </a:bodyPr>
          <a:lstStyle/>
          <a:p>
            <a:pPr algn="ctr"/>
            <a:r>
              <a:rPr lang="en-US" sz="2800" b="1" dirty="0">
                <a:solidFill>
                  <a:schemeClr val="bg1"/>
                </a:solidFill>
                <a:latin typeface="Verdana" panose="020B0604030504040204" pitchFamily="34" charset="0"/>
                <a:ea typeface="Verdana" panose="020B0604030504040204" pitchFamily="34" charset="0"/>
              </a:rPr>
              <a:t>Modelling</a:t>
            </a:r>
            <a:endParaRPr lang="en-US" sz="3600" dirty="0">
              <a:solidFill>
                <a:schemeClr val="bg1"/>
              </a:solidFill>
            </a:endParaRPr>
          </a:p>
        </p:txBody>
      </p:sp>
      <p:cxnSp>
        <p:nvCxnSpPr>
          <p:cNvPr id="151" name="Straight Connector 150">
            <a:extLst>
              <a:ext uri="{C183D7F6-B498-43B3-948B-1728B52AA6E4}">
                <adec:decorative xmlns:adec="http://schemas.microsoft.com/office/drawing/2017/decorative" val="1"/>
              </a:ext>
            </a:extLst>
          </p:cNvPr>
          <p:cNvCxnSpPr/>
          <p:nvPr/>
        </p:nvCxnSpPr>
        <p:spPr>
          <a:xfrm>
            <a:off x="8991600" y="2790395"/>
            <a:ext cx="146304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C183D7F6-B498-43B3-948B-1728B52AA6E4}">
                <adec:decorative xmlns:adec="http://schemas.microsoft.com/office/drawing/2017/decorative" val="1"/>
              </a:ext>
            </a:extLst>
          </p:cNvPr>
          <p:cNvCxnSpPr/>
          <p:nvPr/>
        </p:nvCxnSpPr>
        <p:spPr>
          <a:xfrm>
            <a:off x="9347734" y="4529657"/>
            <a:ext cx="750771"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155" name="Freeform 34" descr="This image is an icon of three human beings and a circle. "/>
          <p:cNvSpPr>
            <a:spLocks noEditPoints="1"/>
          </p:cNvSpPr>
          <p:nvPr/>
        </p:nvSpPr>
        <p:spPr bwMode="auto">
          <a:xfrm>
            <a:off x="9347734" y="1266044"/>
            <a:ext cx="750772" cy="753618"/>
          </a:xfrm>
          <a:custGeom>
            <a:avLst/>
            <a:gdLst>
              <a:gd name="T0" fmla="*/ 1924 w 2048"/>
              <a:gd name="T1" fmla="*/ 300 h 2048"/>
              <a:gd name="T2" fmla="*/ 1324 w 2048"/>
              <a:gd name="T3" fmla="*/ 300 h 2048"/>
              <a:gd name="T4" fmla="*/ 1024 w 2048"/>
              <a:gd name="T5" fmla="*/ 240 h 2048"/>
              <a:gd name="T6" fmla="*/ 720 w 2048"/>
              <a:gd name="T7" fmla="*/ 300 h 2048"/>
              <a:gd name="T8" fmla="*/ 120 w 2048"/>
              <a:gd name="T9" fmla="*/ 300 h 2048"/>
              <a:gd name="T10" fmla="*/ 0 w 2048"/>
              <a:gd name="T11" fmla="*/ 900 h 2048"/>
              <a:gd name="T12" fmla="*/ 242 w 2048"/>
              <a:gd name="T13" fmla="*/ 960 h 2048"/>
              <a:gd name="T14" fmla="*/ 689 w 2048"/>
              <a:gd name="T15" fmla="*/ 1730 h 2048"/>
              <a:gd name="T16" fmla="*/ 660 w 2048"/>
              <a:gd name="T17" fmla="*/ 2048 h 2048"/>
              <a:gd name="T18" fmla="*/ 1444 w 2048"/>
              <a:gd name="T19" fmla="*/ 1988 h 2048"/>
              <a:gd name="T20" fmla="*/ 1804 w 2048"/>
              <a:gd name="T21" fmla="*/ 1020 h 2048"/>
              <a:gd name="T22" fmla="*/ 1988 w 2048"/>
              <a:gd name="T23" fmla="*/ 960 h 2048"/>
              <a:gd name="T24" fmla="*/ 1819 w 2048"/>
              <a:gd name="T25" fmla="*/ 527 h 2048"/>
              <a:gd name="T26" fmla="*/ 1804 w 2048"/>
              <a:gd name="T27" fmla="*/ 300 h 2048"/>
              <a:gd name="T28" fmla="*/ 1444 w 2048"/>
              <a:gd name="T29" fmla="*/ 300 h 2048"/>
              <a:gd name="T30" fmla="*/ 420 w 2048"/>
              <a:gd name="T31" fmla="*/ 120 h 2048"/>
              <a:gd name="T32" fmla="*/ 420 w 2048"/>
              <a:gd name="T33" fmla="*/ 480 h 2048"/>
              <a:gd name="T34" fmla="*/ 420 w 2048"/>
              <a:gd name="T35" fmla="*/ 120 h 2048"/>
              <a:gd name="T36" fmla="*/ 420 w 2048"/>
              <a:gd name="T37" fmla="*/ 600 h 2048"/>
              <a:gd name="T38" fmla="*/ 126 w 2048"/>
              <a:gd name="T39" fmla="*/ 840 h 2048"/>
              <a:gd name="T40" fmla="*/ 1024 w 2048"/>
              <a:gd name="T41" fmla="*/ 1684 h 2048"/>
              <a:gd name="T42" fmla="*/ 726 w 2048"/>
              <a:gd name="T43" fmla="*/ 1928 h 2048"/>
              <a:gd name="T44" fmla="*/ 1024 w 2048"/>
              <a:gd name="T45" fmla="*/ 1204 h 2048"/>
              <a:gd name="T46" fmla="*/ 1024 w 2048"/>
              <a:gd name="T47" fmla="*/ 1564 h 2048"/>
              <a:gd name="T48" fmla="*/ 1263 w 2048"/>
              <a:gd name="T49" fmla="*/ 1639 h 2048"/>
              <a:gd name="T50" fmla="*/ 1324 w 2048"/>
              <a:gd name="T51" fmla="*/ 1384 h 2048"/>
              <a:gd name="T52" fmla="*/ 720 w 2048"/>
              <a:gd name="T53" fmla="*/ 1384 h 2048"/>
              <a:gd name="T54" fmla="*/ 828 w 2048"/>
              <a:gd name="T55" fmla="*/ 1613 h 2048"/>
              <a:gd name="T56" fmla="*/ 360 w 2048"/>
              <a:gd name="T57" fmla="*/ 1020 h 2048"/>
              <a:gd name="T58" fmla="*/ 780 w 2048"/>
              <a:gd name="T59" fmla="*/ 960 h 2048"/>
              <a:gd name="T60" fmla="*/ 615 w 2048"/>
              <a:gd name="T61" fmla="*/ 528 h 2048"/>
              <a:gd name="T62" fmla="*/ 1024 w 2048"/>
              <a:gd name="T63" fmla="*/ 360 h 2048"/>
              <a:gd name="T64" fmla="*/ 1429 w 2048"/>
              <a:gd name="T65" fmla="*/ 528 h 2048"/>
              <a:gd name="T66" fmla="*/ 1264 w 2048"/>
              <a:gd name="T67" fmla="*/ 960 h 2048"/>
              <a:gd name="T68" fmla="*/ 1684 w 2048"/>
              <a:gd name="T69" fmla="*/ 1020 h 2048"/>
              <a:gd name="T70" fmla="*/ 1330 w 2048"/>
              <a:gd name="T71" fmla="*/ 840 h 2048"/>
              <a:gd name="T72" fmla="*/ 1922 w 2048"/>
              <a:gd name="T73" fmla="*/ 840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8" h="2048">
                <a:moveTo>
                  <a:pt x="1819" y="527"/>
                </a:moveTo>
                <a:cubicBezTo>
                  <a:pt x="1883" y="472"/>
                  <a:pt x="1924" y="391"/>
                  <a:pt x="1924" y="300"/>
                </a:cubicBezTo>
                <a:cubicBezTo>
                  <a:pt x="1924" y="135"/>
                  <a:pt x="1789" y="0"/>
                  <a:pt x="1624" y="0"/>
                </a:cubicBezTo>
                <a:cubicBezTo>
                  <a:pt x="1459" y="0"/>
                  <a:pt x="1324" y="135"/>
                  <a:pt x="1324" y="300"/>
                </a:cubicBezTo>
                <a:cubicBezTo>
                  <a:pt x="1324" y="300"/>
                  <a:pt x="1324" y="300"/>
                  <a:pt x="1324" y="300"/>
                </a:cubicBezTo>
                <a:cubicBezTo>
                  <a:pt x="1229" y="261"/>
                  <a:pt x="1128" y="240"/>
                  <a:pt x="1024" y="240"/>
                </a:cubicBezTo>
                <a:cubicBezTo>
                  <a:pt x="920" y="240"/>
                  <a:pt x="816" y="261"/>
                  <a:pt x="720" y="301"/>
                </a:cubicBezTo>
                <a:cubicBezTo>
                  <a:pt x="720" y="300"/>
                  <a:pt x="720" y="300"/>
                  <a:pt x="720" y="300"/>
                </a:cubicBezTo>
                <a:cubicBezTo>
                  <a:pt x="720" y="135"/>
                  <a:pt x="585" y="0"/>
                  <a:pt x="420" y="0"/>
                </a:cubicBezTo>
                <a:cubicBezTo>
                  <a:pt x="255" y="0"/>
                  <a:pt x="120" y="135"/>
                  <a:pt x="120" y="300"/>
                </a:cubicBezTo>
                <a:cubicBezTo>
                  <a:pt x="120" y="391"/>
                  <a:pt x="161" y="473"/>
                  <a:pt x="225" y="528"/>
                </a:cubicBezTo>
                <a:cubicBezTo>
                  <a:pt x="91" y="598"/>
                  <a:pt x="0" y="739"/>
                  <a:pt x="0" y="900"/>
                </a:cubicBezTo>
                <a:cubicBezTo>
                  <a:pt x="0" y="933"/>
                  <a:pt x="27" y="960"/>
                  <a:pt x="60" y="960"/>
                </a:cubicBezTo>
                <a:cubicBezTo>
                  <a:pt x="242" y="960"/>
                  <a:pt x="242" y="960"/>
                  <a:pt x="242" y="960"/>
                </a:cubicBezTo>
                <a:cubicBezTo>
                  <a:pt x="241" y="980"/>
                  <a:pt x="240" y="1000"/>
                  <a:pt x="240" y="1020"/>
                </a:cubicBezTo>
                <a:cubicBezTo>
                  <a:pt x="240" y="1337"/>
                  <a:pt x="429" y="1608"/>
                  <a:pt x="689" y="1730"/>
                </a:cubicBezTo>
                <a:cubicBezTo>
                  <a:pt x="631" y="1804"/>
                  <a:pt x="600" y="1894"/>
                  <a:pt x="600" y="1988"/>
                </a:cubicBezTo>
                <a:cubicBezTo>
                  <a:pt x="600" y="2021"/>
                  <a:pt x="627" y="2048"/>
                  <a:pt x="660" y="2048"/>
                </a:cubicBezTo>
                <a:cubicBezTo>
                  <a:pt x="1384" y="2048"/>
                  <a:pt x="1384" y="2048"/>
                  <a:pt x="1384" y="2048"/>
                </a:cubicBezTo>
                <a:cubicBezTo>
                  <a:pt x="1417" y="2048"/>
                  <a:pt x="1444" y="2021"/>
                  <a:pt x="1444" y="1988"/>
                </a:cubicBezTo>
                <a:cubicBezTo>
                  <a:pt x="1444" y="1891"/>
                  <a:pt x="1411" y="1801"/>
                  <a:pt x="1357" y="1729"/>
                </a:cubicBezTo>
                <a:cubicBezTo>
                  <a:pt x="1619" y="1605"/>
                  <a:pt x="1804" y="1333"/>
                  <a:pt x="1804" y="1020"/>
                </a:cubicBezTo>
                <a:cubicBezTo>
                  <a:pt x="1804" y="1000"/>
                  <a:pt x="1803" y="980"/>
                  <a:pt x="1802" y="960"/>
                </a:cubicBezTo>
                <a:cubicBezTo>
                  <a:pt x="1988" y="960"/>
                  <a:pt x="1988" y="960"/>
                  <a:pt x="1988" y="960"/>
                </a:cubicBezTo>
                <a:cubicBezTo>
                  <a:pt x="2021" y="960"/>
                  <a:pt x="2048" y="933"/>
                  <a:pt x="2048" y="900"/>
                </a:cubicBezTo>
                <a:cubicBezTo>
                  <a:pt x="2048" y="738"/>
                  <a:pt x="1955" y="597"/>
                  <a:pt x="1819" y="527"/>
                </a:cubicBezTo>
                <a:close/>
                <a:moveTo>
                  <a:pt x="1624" y="120"/>
                </a:moveTo>
                <a:cubicBezTo>
                  <a:pt x="1723" y="120"/>
                  <a:pt x="1804" y="201"/>
                  <a:pt x="1804" y="300"/>
                </a:cubicBezTo>
                <a:cubicBezTo>
                  <a:pt x="1804" y="399"/>
                  <a:pt x="1723" y="480"/>
                  <a:pt x="1624" y="480"/>
                </a:cubicBezTo>
                <a:cubicBezTo>
                  <a:pt x="1525" y="480"/>
                  <a:pt x="1444" y="399"/>
                  <a:pt x="1444" y="300"/>
                </a:cubicBezTo>
                <a:cubicBezTo>
                  <a:pt x="1444" y="201"/>
                  <a:pt x="1525" y="120"/>
                  <a:pt x="1624" y="120"/>
                </a:cubicBezTo>
                <a:close/>
                <a:moveTo>
                  <a:pt x="420" y="120"/>
                </a:moveTo>
                <a:cubicBezTo>
                  <a:pt x="519" y="120"/>
                  <a:pt x="600" y="201"/>
                  <a:pt x="600" y="300"/>
                </a:cubicBezTo>
                <a:cubicBezTo>
                  <a:pt x="600" y="399"/>
                  <a:pt x="519" y="480"/>
                  <a:pt x="420" y="480"/>
                </a:cubicBezTo>
                <a:cubicBezTo>
                  <a:pt x="321" y="480"/>
                  <a:pt x="240" y="399"/>
                  <a:pt x="240" y="300"/>
                </a:cubicBezTo>
                <a:cubicBezTo>
                  <a:pt x="240" y="201"/>
                  <a:pt x="321" y="120"/>
                  <a:pt x="420" y="120"/>
                </a:cubicBezTo>
                <a:close/>
                <a:moveTo>
                  <a:pt x="126" y="840"/>
                </a:moveTo>
                <a:cubicBezTo>
                  <a:pt x="154" y="703"/>
                  <a:pt x="275" y="600"/>
                  <a:pt x="420" y="600"/>
                </a:cubicBezTo>
                <a:cubicBezTo>
                  <a:pt x="565" y="600"/>
                  <a:pt x="686" y="703"/>
                  <a:pt x="714" y="840"/>
                </a:cubicBezTo>
                <a:lnTo>
                  <a:pt x="126" y="840"/>
                </a:lnTo>
                <a:close/>
                <a:moveTo>
                  <a:pt x="726" y="1928"/>
                </a:moveTo>
                <a:cubicBezTo>
                  <a:pt x="755" y="1791"/>
                  <a:pt x="880" y="1684"/>
                  <a:pt x="1024" y="1684"/>
                </a:cubicBezTo>
                <a:cubicBezTo>
                  <a:pt x="1169" y="1684"/>
                  <a:pt x="1291" y="1789"/>
                  <a:pt x="1318" y="1928"/>
                </a:cubicBezTo>
                <a:lnTo>
                  <a:pt x="726" y="1928"/>
                </a:lnTo>
                <a:close/>
                <a:moveTo>
                  <a:pt x="840" y="1384"/>
                </a:moveTo>
                <a:cubicBezTo>
                  <a:pt x="840" y="1286"/>
                  <a:pt x="924" y="1204"/>
                  <a:pt x="1024" y="1204"/>
                </a:cubicBezTo>
                <a:cubicBezTo>
                  <a:pt x="1123" y="1204"/>
                  <a:pt x="1204" y="1285"/>
                  <a:pt x="1204" y="1384"/>
                </a:cubicBezTo>
                <a:cubicBezTo>
                  <a:pt x="1204" y="1483"/>
                  <a:pt x="1123" y="1564"/>
                  <a:pt x="1024" y="1564"/>
                </a:cubicBezTo>
                <a:cubicBezTo>
                  <a:pt x="924" y="1564"/>
                  <a:pt x="840" y="1482"/>
                  <a:pt x="840" y="1384"/>
                </a:cubicBezTo>
                <a:close/>
                <a:moveTo>
                  <a:pt x="1263" y="1639"/>
                </a:moveTo>
                <a:cubicBezTo>
                  <a:pt x="1249" y="1629"/>
                  <a:pt x="1234" y="1620"/>
                  <a:pt x="1218" y="1612"/>
                </a:cubicBezTo>
                <a:cubicBezTo>
                  <a:pt x="1283" y="1557"/>
                  <a:pt x="1324" y="1475"/>
                  <a:pt x="1324" y="1384"/>
                </a:cubicBezTo>
                <a:cubicBezTo>
                  <a:pt x="1324" y="1219"/>
                  <a:pt x="1189" y="1084"/>
                  <a:pt x="1024" y="1084"/>
                </a:cubicBezTo>
                <a:cubicBezTo>
                  <a:pt x="858" y="1084"/>
                  <a:pt x="720" y="1218"/>
                  <a:pt x="720" y="1384"/>
                </a:cubicBezTo>
                <a:cubicBezTo>
                  <a:pt x="720" y="1464"/>
                  <a:pt x="752" y="1540"/>
                  <a:pt x="810" y="1597"/>
                </a:cubicBezTo>
                <a:cubicBezTo>
                  <a:pt x="816" y="1602"/>
                  <a:pt x="822" y="1608"/>
                  <a:pt x="828" y="1613"/>
                </a:cubicBezTo>
                <a:cubicBezTo>
                  <a:pt x="813" y="1621"/>
                  <a:pt x="798" y="1630"/>
                  <a:pt x="783" y="1640"/>
                </a:cubicBezTo>
                <a:cubicBezTo>
                  <a:pt x="529" y="1542"/>
                  <a:pt x="360" y="1296"/>
                  <a:pt x="360" y="1020"/>
                </a:cubicBezTo>
                <a:cubicBezTo>
                  <a:pt x="360" y="1000"/>
                  <a:pt x="361" y="980"/>
                  <a:pt x="363" y="960"/>
                </a:cubicBezTo>
                <a:cubicBezTo>
                  <a:pt x="780" y="960"/>
                  <a:pt x="780" y="960"/>
                  <a:pt x="780" y="960"/>
                </a:cubicBezTo>
                <a:cubicBezTo>
                  <a:pt x="813" y="960"/>
                  <a:pt x="840" y="933"/>
                  <a:pt x="840" y="900"/>
                </a:cubicBezTo>
                <a:cubicBezTo>
                  <a:pt x="840" y="739"/>
                  <a:pt x="749" y="598"/>
                  <a:pt x="615" y="528"/>
                </a:cubicBezTo>
                <a:cubicBezTo>
                  <a:pt x="638" y="508"/>
                  <a:pt x="659" y="484"/>
                  <a:pt x="675" y="458"/>
                </a:cubicBezTo>
                <a:cubicBezTo>
                  <a:pt x="778" y="395"/>
                  <a:pt x="901" y="360"/>
                  <a:pt x="1024" y="360"/>
                </a:cubicBezTo>
                <a:cubicBezTo>
                  <a:pt x="1146" y="360"/>
                  <a:pt x="1265" y="394"/>
                  <a:pt x="1369" y="458"/>
                </a:cubicBezTo>
                <a:cubicBezTo>
                  <a:pt x="1385" y="484"/>
                  <a:pt x="1406" y="508"/>
                  <a:pt x="1429" y="528"/>
                </a:cubicBezTo>
                <a:cubicBezTo>
                  <a:pt x="1295" y="598"/>
                  <a:pt x="1204" y="739"/>
                  <a:pt x="1204" y="900"/>
                </a:cubicBezTo>
                <a:cubicBezTo>
                  <a:pt x="1204" y="933"/>
                  <a:pt x="1231" y="960"/>
                  <a:pt x="1264" y="960"/>
                </a:cubicBezTo>
                <a:cubicBezTo>
                  <a:pt x="1681" y="960"/>
                  <a:pt x="1681" y="960"/>
                  <a:pt x="1681" y="960"/>
                </a:cubicBezTo>
                <a:cubicBezTo>
                  <a:pt x="1683" y="980"/>
                  <a:pt x="1684" y="1000"/>
                  <a:pt x="1684" y="1020"/>
                </a:cubicBezTo>
                <a:cubicBezTo>
                  <a:pt x="1684" y="1296"/>
                  <a:pt x="1516" y="1541"/>
                  <a:pt x="1263" y="1639"/>
                </a:cubicBezTo>
                <a:close/>
                <a:moveTo>
                  <a:pt x="1330" y="840"/>
                </a:moveTo>
                <a:cubicBezTo>
                  <a:pt x="1358" y="703"/>
                  <a:pt x="1479" y="600"/>
                  <a:pt x="1624" y="600"/>
                </a:cubicBezTo>
                <a:cubicBezTo>
                  <a:pt x="1771" y="600"/>
                  <a:pt x="1894" y="703"/>
                  <a:pt x="1922" y="840"/>
                </a:cubicBezTo>
                <a:lnTo>
                  <a:pt x="1330" y="840"/>
                </a:lnTo>
                <a:close/>
              </a:path>
            </a:pathLst>
          </a:custGeom>
          <a:solidFill>
            <a:srgbClr val="30353F"/>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 name="Group 2">
            <a:extLst>
              <a:ext uri="{C183D7F6-B498-43B3-948B-1728B52AA6E4}">
                <adec:decorative xmlns:adec="http://schemas.microsoft.com/office/drawing/2017/decorative" val="1"/>
              </a:ext>
            </a:extLst>
          </p:cNvPr>
          <p:cNvGrpSpPr/>
          <p:nvPr/>
        </p:nvGrpSpPr>
        <p:grpSpPr>
          <a:xfrm>
            <a:off x="816617" y="3307745"/>
            <a:ext cx="962807" cy="340300"/>
            <a:chOff x="816617" y="3307745"/>
            <a:chExt cx="962807" cy="340300"/>
          </a:xfrm>
        </p:grpSpPr>
        <p:pic>
          <p:nvPicPr>
            <p:cNvPr id="117" name="Picture 116" descr="This image is an icon of a human being. "/>
            <p:cNvPicPr>
              <a:picLocks noChangeAspect="1"/>
            </p:cNvPicPr>
            <p:nvPr/>
          </p:nvPicPr>
          <p:blipFill>
            <a:blip r:embed="rId3"/>
            <a:stretch>
              <a:fillRect/>
            </a:stretch>
          </p:blipFill>
          <p:spPr>
            <a:xfrm>
              <a:off x="816617" y="3346008"/>
              <a:ext cx="231766" cy="263774"/>
            </a:xfrm>
            <a:prstGeom prst="rect">
              <a:avLst/>
            </a:prstGeom>
          </p:spPr>
        </p:pic>
        <p:sp>
          <p:nvSpPr>
            <p:cNvPr id="144" name="TextBox 143"/>
            <p:cNvSpPr txBox="1"/>
            <p:nvPr/>
          </p:nvSpPr>
          <p:spPr>
            <a:xfrm>
              <a:off x="1296446" y="3307745"/>
              <a:ext cx="482978" cy="340300"/>
            </a:xfrm>
            <a:prstGeom prst="rect">
              <a:avLst/>
            </a:prstGeom>
            <a:noFill/>
          </p:spPr>
          <p:txBody>
            <a:bodyPr wrap="none" lIns="0" tIns="0" rIns="0" bIns="0" rtlCol="0">
              <a:spAutoFit/>
            </a:bodyPr>
            <a:lstStyle/>
            <a:p>
              <a:r>
                <a:rPr lang="en-US" sz="2400" dirty="0">
                  <a:solidFill>
                    <a:schemeClr val="bg1"/>
                  </a:solidFill>
                  <a:latin typeface="+mj-lt"/>
                </a:rPr>
                <a:t>43%</a:t>
              </a:r>
            </a:p>
          </p:txBody>
        </p:sp>
      </p:grpSp>
      <p:sp>
        <p:nvSpPr>
          <p:cNvPr id="2" name="Title 1" hidden="1">
            <a:extLst>
              <a:ext uri="{FF2B5EF4-FFF2-40B4-BE49-F238E27FC236}">
                <a16:creationId xmlns:a16="http://schemas.microsoft.com/office/drawing/2014/main" id="{B61803F9-0687-42F2-AD52-B4E217229BB0}"/>
              </a:ext>
            </a:extLst>
          </p:cNvPr>
          <p:cNvSpPr>
            <a:spLocks noGrp="1"/>
          </p:cNvSpPr>
          <p:nvPr>
            <p:ph type="title"/>
          </p:nvPr>
        </p:nvSpPr>
        <p:spPr/>
        <p:txBody>
          <a:bodyPr/>
          <a:lstStyle/>
          <a:p>
            <a:r>
              <a:rPr lang="en-US" dirty="0"/>
              <a:t>Slide 7</a:t>
            </a:r>
          </a:p>
        </p:txBody>
      </p:sp>
      <p:sp>
        <p:nvSpPr>
          <p:cNvPr id="34" name="TextBox 33">
            <a:extLst>
              <a:ext uri="{FF2B5EF4-FFF2-40B4-BE49-F238E27FC236}">
                <a16:creationId xmlns:a16="http://schemas.microsoft.com/office/drawing/2014/main" id="{BB9EDA79-3AA0-498A-B52E-5935B2916610}"/>
              </a:ext>
            </a:extLst>
          </p:cNvPr>
          <p:cNvSpPr txBox="1"/>
          <p:nvPr/>
        </p:nvSpPr>
        <p:spPr>
          <a:xfrm>
            <a:off x="286604" y="822265"/>
            <a:ext cx="4435510" cy="430887"/>
          </a:xfrm>
          <a:prstGeom prst="rect">
            <a:avLst/>
          </a:prstGeom>
          <a:noFill/>
        </p:spPr>
        <p:txBody>
          <a:bodyPr wrap="none" lIns="0" tIns="0" rIns="0" bIns="0" rtlCol="0">
            <a:spAutoFit/>
          </a:bodyPr>
          <a:lstStyle/>
          <a:p>
            <a:pPr algn="ctr">
              <a:tabLst>
                <a:tab pos="347663" algn="l"/>
              </a:tabLst>
            </a:pPr>
            <a:r>
              <a:rPr lang="en-US" sz="2800" b="1" dirty="0">
                <a:solidFill>
                  <a:srgbClr val="30353F"/>
                </a:solidFill>
                <a:latin typeface="Verdana" panose="020B0604030504040204" pitchFamily="34" charset="0"/>
                <a:ea typeface="Verdana" panose="020B0604030504040204" pitchFamily="34" charset="0"/>
              </a:rPr>
              <a:t>1. Logistic Regression</a:t>
            </a:r>
          </a:p>
        </p:txBody>
      </p:sp>
      <p:sp>
        <p:nvSpPr>
          <p:cNvPr id="38" name="TextBox 37">
            <a:extLst>
              <a:ext uri="{FF2B5EF4-FFF2-40B4-BE49-F238E27FC236}">
                <a16:creationId xmlns:a16="http://schemas.microsoft.com/office/drawing/2014/main" id="{44FA3F55-0C93-4B84-BE2B-EACEE07AA5B8}"/>
              </a:ext>
            </a:extLst>
          </p:cNvPr>
          <p:cNvSpPr txBox="1"/>
          <p:nvPr/>
        </p:nvSpPr>
        <p:spPr>
          <a:xfrm>
            <a:off x="1162286" y="1372436"/>
            <a:ext cx="1641475" cy="523220"/>
          </a:xfrm>
          <a:prstGeom prst="rect">
            <a:avLst/>
          </a:prstGeom>
          <a:noFill/>
        </p:spPr>
        <p:txBody>
          <a:bodyPr wrap="none" lIns="0" tIns="0" rIns="0" bIns="0" rtlCol="0">
            <a:spAutoFit/>
          </a:bodyPr>
          <a:lstStyle/>
          <a:p>
            <a:pPr>
              <a:tabLst>
                <a:tab pos="347663" algn="l"/>
              </a:tabLst>
            </a:pPr>
            <a:r>
              <a:rPr lang="en-US" sz="2000" b="1" dirty="0">
                <a:solidFill>
                  <a:srgbClr val="30353F"/>
                </a:solidFill>
                <a:latin typeface="Verdana" panose="020B0604030504040204" pitchFamily="34" charset="0"/>
                <a:ea typeface="Verdana" panose="020B0604030504040204" pitchFamily="34" charset="0"/>
              </a:rPr>
              <a:t>Parameter:</a:t>
            </a:r>
          </a:p>
          <a:p>
            <a:pPr marL="285750" indent="-285750">
              <a:buFont typeface="Arial" panose="020B0604020202020204" pitchFamily="34" charset="0"/>
              <a:buChar char="•"/>
              <a:tabLst>
                <a:tab pos="347663" algn="l"/>
              </a:tabLst>
            </a:pPr>
            <a:r>
              <a:rPr lang="en-US" sz="1400" b="1" dirty="0">
                <a:solidFill>
                  <a:srgbClr val="30353F"/>
                </a:solidFill>
                <a:latin typeface="Verdana" panose="020B0604030504040204" pitchFamily="34" charset="0"/>
                <a:ea typeface="Verdana" panose="020B0604030504040204" pitchFamily="34" charset="0"/>
              </a:rPr>
              <a:t>Features=15 </a:t>
            </a:r>
          </a:p>
        </p:txBody>
      </p:sp>
      <p:sp>
        <p:nvSpPr>
          <p:cNvPr id="39" name="TextBox 38">
            <a:extLst>
              <a:ext uri="{FF2B5EF4-FFF2-40B4-BE49-F238E27FC236}">
                <a16:creationId xmlns:a16="http://schemas.microsoft.com/office/drawing/2014/main" id="{A36F1153-B23E-44C4-9CD7-A5938069943A}"/>
              </a:ext>
            </a:extLst>
          </p:cNvPr>
          <p:cNvSpPr txBox="1"/>
          <p:nvPr/>
        </p:nvSpPr>
        <p:spPr>
          <a:xfrm>
            <a:off x="1162286" y="2388896"/>
            <a:ext cx="2385268" cy="246221"/>
          </a:xfrm>
          <a:prstGeom prst="rect">
            <a:avLst/>
          </a:prstGeom>
          <a:noFill/>
        </p:spPr>
        <p:txBody>
          <a:bodyPr wrap="none" lIns="0" tIns="0" rIns="0" bIns="0" rtlCol="0">
            <a:spAutoFit/>
          </a:bodyPr>
          <a:lstStyle/>
          <a:p>
            <a:pPr>
              <a:tabLst>
                <a:tab pos="347663" algn="l"/>
              </a:tabLst>
            </a:pPr>
            <a:r>
              <a:rPr lang="en-US" sz="1600" b="1" dirty="0">
                <a:solidFill>
                  <a:srgbClr val="30353F"/>
                </a:solidFill>
                <a:latin typeface="Verdana" panose="020B0604030504040204" pitchFamily="34" charset="0"/>
                <a:ea typeface="Verdana" panose="020B0604030504040204" pitchFamily="34" charset="0"/>
              </a:rPr>
              <a:t>Classification Report</a:t>
            </a:r>
          </a:p>
        </p:txBody>
      </p:sp>
      <p:pic>
        <p:nvPicPr>
          <p:cNvPr id="5" name="Picture 4">
            <a:extLst>
              <a:ext uri="{FF2B5EF4-FFF2-40B4-BE49-F238E27FC236}">
                <a16:creationId xmlns:a16="http://schemas.microsoft.com/office/drawing/2014/main" id="{45DE8A4B-4874-4F21-9AF4-D0CA0F774176}"/>
              </a:ext>
            </a:extLst>
          </p:cNvPr>
          <p:cNvPicPr>
            <a:picLocks noChangeAspect="1"/>
          </p:cNvPicPr>
          <p:nvPr/>
        </p:nvPicPr>
        <p:blipFill>
          <a:blip r:embed="rId4"/>
          <a:stretch>
            <a:fillRect/>
          </a:stretch>
        </p:blipFill>
        <p:spPr>
          <a:xfrm>
            <a:off x="378377" y="3068453"/>
            <a:ext cx="5829116" cy="2056565"/>
          </a:xfrm>
          <a:prstGeom prst="rect">
            <a:avLst/>
          </a:prstGeom>
        </p:spPr>
      </p:pic>
    </p:spTree>
    <p:extLst>
      <p:ext uri="{BB962C8B-B14F-4D97-AF65-F5344CB8AC3E}">
        <p14:creationId xmlns:p14="http://schemas.microsoft.com/office/powerpoint/2010/main" val="1727237839"/>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Modern 01">
      <a:majorFont>
        <a:latin typeface="Century Gothic"/>
        <a:ea typeface=""/>
        <a:cs typeface=""/>
      </a:majorFont>
      <a:minorFont>
        <a:latin typeface="Segoe UI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crosoft_Data_Driven_Financial_Corporate.potx" id="{AF0BB5A1-6D8A-4FE6-8E42-5BDD7830AEFF}" vid="{0057B11C-41A7-4209-873B-0AFB0F6811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Data-driven PowerPoint, from 24Slides</Template>
  <TotalTime>1050</TotalTime>
  <Words>522</Words>
  <Application>Microsoft Office PowerPoint</Application>
  <PresentationFormat>Widescreen</PresentationFormat>
  <Paragraphs>106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Century Gothic</vt:lpstr>
      <vt:lpstr>Segoe UI Light</vt:lpstr>
      <vt:lpstr>Verdana</vt:lpstr>
      <vt:lpstr>Office Theme</vt:lpstr>
      <vt:lpstr>Slide 1</vt:lpstr>
      <vt:lpstr>Slide 10</vt:lpstr>
      <vt:lpstr>Slide 10</vt:lpstr>
      <vt:lpstr>Slide 10</vt:lpstr>
      <vt:lpstr>Slide 10</vt:lpstr>
      <vt:lpstr>Slide 10</vt:lpstr>
      <vt:lpstr>Slide 10</vt:lpstr>
      <vt:lpstr>Slide 10</vt:lpstr>
      <vt:lpstr>Slide 7</vt:lpstr>
      <vt:lpstr>Slide 7</vt:lpstr>
      <vt:lpstr>Slide 7</vt:lpstr>
      <vt:lpstr>Slide 7</vt:lpstr>
      <vt:lpstr>Slide 11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harshit singh</dc:creator>
  <cp:lastModifiedBy>harshit singh</cp:lastModifiedBy>
  <cp:revision>6</cp:revision>
  <dcterms:created xsi:type="dcterms:W3CDTF">2024-06-28T06:57:42Z</dcterms:created>
  <dcterms:modified xsi:type="dcterms:W3CDTF">2024-07-13T17:44:34Z</dcterms:modified>
</cp:coreProperties>
</file>