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E40245-DE7E-4420-9926-6981DE155991}">
          <p14:sldIdLst>
            <p14:sldId id="256"/>
            <p14:sldId id="257"/>
            <p14:sldId id="259"/>
            <p14:sldId id="260"/>
            <p14:sldId id="261"/>
            <p14:sldId id="262"/>
            <p14:sldId id="263"/>
            <p14:sldId id="264"/>
            <p14:sldId id="266"/>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118" autoAdjust="0"/>
  </p:normalViewPr>
  <p:slideViewPr>
    <p:cSldViewPr snapToGrid="0">
      <p:cViewPr>
        <p:scale>
          <a:sx n="77" d="100"/>
          <a:sy n="77" d="100"/>
        </p:scale>
        <p:origin x="114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66451-2957-4DA5-9775-F295C22BE665}"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CA6FB579-4332-40AB-8BD2-723C04BEDD03}">
      <dgm:prSet phldrT="[Text]"/>
      <dgm:spPr/>
      <dgm:t>
        <a:bodyPr/>
        <a:lstStyle/>
        <a:p>
          <a:endParaRPr lang="en-IN" dirty="0"/>
        </a:p>
      </dgm:t>
    </dgm:pt>
    <dgm:pt modelId="{28708AF6-7644-47C4-9FE8-D5D52E120AD1}" type="parTrans" cxnId="{A94F44D0-0CF1-4042-BAC3-9725409556A2}">
      <dgm:prSet/>
      <dgm:spPr/>
      <dgm:t>
        <a:bodyPr/>
        <a:lstStyle/>
        <a:p>
          <a:endParaRPr lang="en-IN"/>
        </a:p>
      </dgm:t>
    </dgm:pt>
    <dgm:pt modelId="{4B024EF4-CB3A-4DB7-9ED3-F15A90BAE5CA}" type="sibTrans" cxnId="{A94F44D0-0CF1-4042-BAC3-9725409556A2}">
      <dgm:prSet/>
      <dgm:spPr>
        <a:blipFill>
          <a:blip xmlns:r="http://schemas.openxmlformats.org/officeDocument/2006/relationships" r:embed="rId1"/>
          <a:srcRect/>
          <a:stretch>
            <a:fillRect l="-15000" r="-15000"/>
          </a:stretch>
        </a:blipFill>
      </dgm:spPr>
      <dgm:t>
        <a:bodyPr/>
        <a:lstStyle/>
        <a:p>
          <a:endParaRPr lang="en-IN"/>
        </a:p>
      </dgm:t>
    </dgm:pt>
    <dgm:pt modelId="{C4E59B33-B909-43B5-9A0D-71534D680EC4}" type="pres">
      <dgm:prSet presAssocID="{C6566451-2957-4DA5-9775-F295C22BE665}" presName="Name0" presStyleCnt="0">
        <dgm:presLayoutVars>
          <dgm:dir/>
        </dgm:presLayoutVars>
      </dgm:prSet>
      <dgm:spPr/>
    </dgm:pt>
    <dgm:pt modelId="{D329433F-5E8E-45D3-908E-41E454ECBABC}" type="pres">
      <dgm:prSet presAssocID="{4B024EF4-CB3A-4DB7-9ED3-F15A90BAE5CA}" presName="picture_1" presStyleLbl="bgImgPlace1" presStyleIdx="0" presStyleCnt="1" custScaleX="110159" custLinFactNeighborX="1036" custLinFactNeighborY="2762"/>
      <dgm:spPr/>
    </dgm:pt>
    <dgm:pt modelId="{8E866367-715D-414A-8906-094F084AC94D}" type="pres">
      <dgm:prSet presAssocID="{CA6FB579-4332-40AB-8BD2-723C04BEDD03}" presName="text_1" presStyleLbl="node1" presStyleIdx="0" presStyleCnt="0">
        <dgm:presLayoutVars>
          <dgm:bulletEnabled val="1"/>
        </dgm:presLayoutVars>
      </dgm:prSet>
      <dgm:spPr/>
    </dgm:pt>
    <dgm:pt modelId="{5A58A5B3-0AD5-43AE-A785-EEA312E58AF5}" type="pres">
      <dgm:prSet presAssocID="{C6566451-2957-4DA5-9775-F295C22BE665}" presName="maxNode" presStyleCnt="0"/>
      <dgm:spPr/>
    </dgm:pt>
    <dgm:pt modelId="{9412E766-6C16-4E9A-89FC-69D69562B1F4}" type="pres">
      <dgm:prSet presAssocID="{C6566451-2957-4DA5-9775-F295C22BE665}" presName="Name33" presStyleCnt="0"/>
      <dgm:spPr/>
    </dgm:pt>
  </dgm:ptLst>
  <dgm:cxnLst>
    <dgm:cxn modelId="{9B55FC10-6C71-4542-93FB-C3CABA4EC870}" type="presOf" srcId="{CA6FB579-4332-40AB-8BD2-723C04BEDD03}" destId="{8E866367-715D-414A-8906-094F084AC94D}" srcOrd="0" destOrd="0" presId="urn:microsoft.com/office/officeart/2008/layout/AccentedPicture"/>
    <dgm:cxn modelId="{A94F44D0-0CF1-4042-BAC3-9725409556A2}" srcId="{C6566451-2957-4DA5-9775-F295C22BE665}" destId="{CA6FB579-4332-40AB-8BD2-723C04BEDD03}" srcOrd="0" destOrd="0" parTransId="{28708AF6-7644-47C4-9FE8-D5D52E120AD1}" sibTransId="{4B024EF4-CB3A-4DB7-9ED3-F15A90BAE5CA}"/>
    <dgm:cxn modelId="{EEA2EBDA-A4BC-4472-A069-B5DB33B53B51}" type="presOf" srcId="{C6566451-2957-4DA5-9775-F295C22BE665}" destId="{C4E59B33-B909-43B5-9A0D-71534D680EC4}" srcOrd="0" destOrd="0" presId="urn:microsoft.com/office/officeart/2008/layout/AccentedPicture"/>
    <dgm:cxn modelId="{E6BA55E2-6456-4D15-B4F4-8EFA176F8789}" type="presOf" srcId="{4B024EF4-CB3A-4DB7-9ED3-F15A90BAE5CA}" destId="{D329433F-5E8E-45D3-908E-41E454ECBABC}" srcOrd="0" destOrd="0" presId="urn:microsoft.com/office/officeart/2008/layout/AccentedPicture"/>
    <dgm:cxn modelId="{A38635AD-4BE8-4228-A7E8-664E2F7E49A4}" type="presParOf" srcId="{C4E59B33-B909-43B5-9A0D-71534D680EC4}" destId="{D329433F-5E8E-45D3-908E-41E454ECBABC}" srcOrd="0" destOrd="0" presId="urn:microsoft.com/office/officeart/2008/layout/AccentedPicture"/>
    <dgm:cxn modelId="{027E9D97-9834-416A-BEB9-85A479D81C20}" type="presParOf" srcId="{C4E59B33-B909-43B5-9A0D-71534D680EC4}" destId="{8E866367-715D-414A-8906-094F084AC94D}" srcOrd="1" destOrd="0" presId="urn:microsoft.com/office/officeart/2008/layout/AccentedPicture"/>
    <dgm:cxn modelId="{58B67BB9-559D-4527-A350-7AE9ECE360F2}" type="presParOf" srcId="{C4E59B33-B909-43B5-9A0D-71534D680EC4}" destId="{5A58A5B3-0AD5-43AE-A785-EEA312E58AF5}" srcOrd="2" destOrd="0" presId="urn:microsoft.com/office/officeart/2008/layout/AccentedPicture"/>
    <dgm:cxn modelId="{83C52784-5318-4E57-80BC-9BD6D1658E28}" type="presParOf" srcId="{5A58A5B3-0AD5-43AE-A785-EEA312E58AF5}" destId="{9412E766-6C16-4E9A-89FC-69D69562B1F4}"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9433F-5E8E-45D3-908E-41E454ECBABC}">
      <dsp:nvSpPr>
        <dsp:cNvPr id="0" name=""/>
        <dsp:cNvSpPr/>
      </dsp:nvSpPr>
      <dsp:spPr>
        <a:xfrm>
          <a:off x="406479" y="0"/>
          <a:ext cx="5225601" cy="6050625"/>
        </a:xfrm>
        <a:prstGeom prst="roundRect">
          <a:avLst/>
        </a:prstGeom>
        <a:blipFill>
          <a:blip xmlns:r="http://schemas.openxmlformats.org/officeDocument/2006/relationships" r:embed="rId1"/>
          <a:srcRect/>
          <a:stretch>
            <a:fillRect l="-15000" r="-1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866367-715D-414A-8906-094F084AC94D}">
      <dsp:nvSpPr>
        <dsp:cNvPr id="0" name=""/>
        <dsp:cNvSpPr/>
      </dsp:nvSpPr>
      <dsp:spPr>
        <a:xfrm>
          <a:off x="788038" y="2420249"/>
          <a:ext cx="3652641" cy="363037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endParaRPr lang="en-IN" sz="6500" kern="1200" dirty="0"/>
        </a:p>
      </dsp:txBody>
      <dsp:txXfrm>
        <a:off x="788038" y="2420249"/>
        <a:ext cx="3652641" cy="3630375"/>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8441B-D948-4CD8-B534-9B6C881F5363}"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C43A8-E21B-4CDF-BF7E-F7BC2D18A64F}" type="slidenum">
              <a:rPr lang="en-IN" smtClean="0"/>
              <a:t>‹#›</a:t>
            </a:fld>
            <a:endParaRPr lang="en-IN"/>
          </a:p>
        </p:txBody>
      </p:sp>
    </p:spTree>
    <p:extLst>
      <p:ext uri="{BB962C8B-B14F-4D97-AF65-F5344CB8AC3E}">
        <p14:creationId xmlns:p14="http://schemas.microsoft.com/office/powerpoint/2010/main" val="250993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5C43A8-E21B-4CDF-BF7E-F7BC2D18A64F}" type="slidenum">
              <a:rPr lang="en-IN" smtClean="0"/>
              <a:t>3</a:t>
            </a:fld>
            <a:endParaRPr lang="en-IN"/>
          </a:p>
        </p:txBody>
      </p:sp>
    </p:spTree>
    <p:extLst>
      <p:ext uri="{BB962C8B-B14F-4D97-AF65-F5344CB8AC3E}">
        <p14:creationId xmlns:p14="http://schemas.microsoft.com/office/powerpoint/2010/main" val="176295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9928C9-F77D-467F-AE7F-DC0ED2723C44}"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270012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40891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23283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5243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93553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9928C9-F77D-467F-AE7F-DC0ED2723C44}"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245848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9928C9-F77D-467F-AE7F-DC0ED2723C44}"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408248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928C9-F77D-467F-AE7F-DC0ED2723C44}"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364898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928C9-F77D-467F-AE7F-DC0ED2723C44}"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60122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928C9-F77D-467F-AE7F-DC0ED2723C44}"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322520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928C9-F77D-467F-AE7F-DC0ED2723C44}"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40210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345734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928C9-F77D-467F-AE7F-DC0ED2723C44}"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420496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928C9-F77D-467F-AE7F-DC0ED2723C44}"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32422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928C9-F77D-467F-AE7F-DC0ED2723C44}"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373321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220326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928C9-F77D-467F-AE7F-DC0ED2723C44}"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BEC9E-F29F-482D-AA26-E0AAD490A427}" type="slidenum">
              <a:rPr lang="en-IN" smtClean="0"/>
              <a:t>‹#›</a:t>
            </a:fld>
            <a:endParaRPr lang="en-IN"/>
          </a:p>
        </p:txBody>
      </p:sp>
    </p:spTree>
    <p:extLst>
      <p:ext uri="{BB962C8B-B14F-4D97-AF65-F5344CB8AC3E}">
        <p14:creationId xmlns:p14="http://schemas.microsoft.com/office/powerpoint/2010/main" val="156809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9928C9-F77D-467F-AE7F-DC0ED2723C44}" type="datetimeFigureOut">
              <a:rPr lang="en-IN" smtClean="0"/>
              <a:t>30-11-2024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FBEC9E-F29F-482D-AA26-E0AAD490A427}" type="slidenum">
              <a:rPr lang="en-IN" smtClean="0"/>
              <a:t>‹#›</a:t>
            </a:fld>
            <a:endParaRPr lang="en-IN"/>
          </a:p>
        </p:txBody>
      </p:sp>
    </p:spTree>
    <p:extLst>
      <p:ext uri="{BB962C8B-B14F-4D97-AF65-F5344CB8AC3E}">
        <p14:creationId xmlns:p14="http://schemas.microsoft.com/office/powerpoint/2010/main" val="154183557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80DD-F64B-5A4A-3EFC-C9576E5E3DE2}"/>
              </a:ext>
            </a:extLst>
          </p:cNvPr>
          <p:cNvSpPr>
            <a:spLocks noGrp="1"/>
          </p:cNvSpPr>
          <p:nvPr>
            <p:ph type="ctrTitle"/>
          </p:nvPr>
        </p:nvSpPr>
        <p:spPr>
          <a:xfrm>
            <a:off x="-1638644" y="365760"/>
            <a:ext cx="9418320" cy="1177905"/>
          </a:xfrm>
        </p:spPr>
        <p:txBody>
          <a:bodyPr>
            <a:normAutofit fontScale="90000"/>
          </a:bodyPr>
          <a:lstStyle/>
          <a:p>
            <a:r>
              <a:rPr lang="en-US" sz="4200" b="1" dirty="0"/>
              <a:t>Expense Tracker</a:t>
            </a:r>
            <a:br>
              <a:rPr lang="en-US" sz="4000" b="1" dirty="0"/>
            </a:br>
            <a:endParaRPr lang="en-IN" sz="4000" b="1" dirty="0"/>
          </a:p>
        </p:txBody>
      </p:sp>
      <p:sp>
        <p:nvSpPr>
          <p:cNvPr id="3" name="Subtitle 2">
            <a:extLst>
              <a:ext uri="{FF2B5EF4-FFF2-40B4-BE49-F238E27FC236}">
                <a16:creationId xmlns:a16="http://schemas.microsoft.com/office/drawing/2014/main" id="{5B20006C-A243-E5BF-08A3-8170C7765F21}"/>
              </a:ext>
            </a:extLst>
          </p:cNvPr>
          <p:cNvSpPr>
            <a:spLocks noGrp="1"/>
          </p:cNvSpPr>
          <p:nvPr>
            <p:ph type="subTitle" idx="1"/>
          </p:nvPr>
        </p:nvSpPr>
        <p:spPr>
          <a:xfrm>
            <a:off x="1258531" y="4144298"/>
            <a:ext cx="5109431" cy="2713702"/>
          </a:xfrm>
        </p:spPr>
        <p:txBody>
          <a:bodyPr/>
          <a:lstStyle/>
          <a:p>
            <a:pPr algn="l"/>
            <a:r>
              <a:rPr lang="en-US" dirty="0"/>
              <a:t>Presented by: Harshit(12306540)</a:t>
            </a:r>
          </a:p>
          <a:p>
            <a:pPr algn="l"/>
            <a:r>
              <a:rPr lang="en-US" dirty="0"/>
              <a:t>Course Code: CSM-216</a:t>
            </a:r>
          </a:p>
          <a:p>
            <a:pPr algn="l"/>
            <a:r>
              <a:rPr lang="en-US" dirty="0"/>
              <a:t>Lovely Professional University</a:t>
            </a:r>
          </a:p>
          <a:p>
            <a:endParaRPr lang="en-IN" dirty="0"/>
          </a:p>
        </p:txBody>
      </p:sp>
      <p:sp>
        <p:nvSpPr>
          <p:cNvPr id="5" name="TextBox 4">
            <a:extLst>
              <a:ext uri="{FF2B5EF4-FFF2-40B4-BE49-F238E27FC236}">
                <a16:creationId xmlns:a16="http://schemas.microsoft.com/office/drawing/2014/main" id="{7F62B7C2-1E8B-2F3F-94E5-0F11831F46AA}"/>
              </a:ext>
            </a:extLst>
          </p:cNvPr>
          <p:cNvSpPr txBox="1"/>
          <p:nvPr/>
        </p:nvSpPr>
        <p:spPr>
          <a:xfrm>
            <a:off x="1261872" y="1061885"/>
            <a:ext cx="4562168" cy="646331"/>
          </a:xfrm>
          <a:prstGeom prst="rect">
            <a:avLst/>
          </a:prstGeom>
          <a:noFill/>
        </p:spPr>
        <p:txBody>
          <a:bodyPr wrap="square" rtlCol="0">
            <a:spAutoFit/>
          </a:bodyPr>
          <a:lstStyle/>
          <a:p>
            <a:r>
              <a:rPr lang="en-US" b="1" dirty="0"/>
              <a:t>An expense tracking application built to manage day-to-day expenses</a:t>
            </a:r>
            <a:endParaRPr lang="en-IN" b="1" dirty="0"/>
          </a:p>
        </p:txBody>
      </p:sp>
      <p:graphicFrame>
        <p:nvGraphicFramePr>
          <p:cNvPr id="8" name="Diagram 7">
            <a:extLst>
              <a:ext uri="{FF2B5EF4-FFF2-40B4-BE49-F238E27FC236}">
                <a16:creationId xmlns:a16="http://schemas.microsoft.com/office/drawing/2014/main" id="{B31B4B06-A0F8-755A-031D-687181AAA985}"/>
              </a:ext>
            </a:extLst>
          </p:cNvPr>
          <p:cNvGraphicFramePr/>
          <p:nvPr>
            <p:extLst>
              <p:ext uri="{D42A27DB-BD31-4B8C-83A1-F6EECF244321}">
                <p14:modId xmlns:p14="http://schemas.microsoft.com/office/powerpoint/2010/main" val="2188244492"/>
              </p:ext>
            </p:extLst>
          </p:nvPr>
        </p:nvGraphicFramePr>
        <p:xfrm>
          <a:off x="6367962" y="365760"/>
          <a:ext cx="5940271" cy="605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331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ocument 7">
            <a:extLst>
              <a:ext uri="{FF2B5EF4-FFF2-40B4-BE49-F238E27FC236}">
                <a16:creationId xmlns:a16="http://schemas.microsoft.com/office/drawing/2014/main" id="{8FC9C01A-4656-0453-2BCE-E714269AA198}"/>
              </a:ext>
            </a:extLst>
          </p:cNvPr>
          <p:cNvSpPr/>
          <p:nvPr/>
        </p:nvSpPr>
        <p:spPr>
          <a:xfrm>
            <a:off x="626166" y="88929"/>
            <a:ext cx="4597803" cy="3906602"/>
          </a:xfrm>
          <a:prstGeom prst="flowChartDocumen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A5EBF239-3C47-484E-E6EA-404F872DBCDD}"/>
              </a:ext>
            </a:extLst>
          </p:cNvPr>
          <p:cNvSpPr>
            <a:spLocks noGrp="1"/>
          </p:cNvSpPr>
          <p:nvPr>
            <p:ph idx="1"/>
          </p:nvPr>
        </p:nvSpPr>
        <p:spPr>
          <a:xfrm>
            <a:off x="626166" y="3995531"/>
            <a:ext cx="3590638" cy="2947559"/>
          </a:xfrm>
        </p:spPr>
        <p:txBody>
          <a:bodyPr>
            <a:normAutofit fontScale="85000" lnSpcReduction="10000"/>
          </a:bodyPr>
          <a:lstStyle/>
          <a:p>
            <a:pPr marL="36900" indent="0">
              <a:buNone/>
            </a:pPr>
            <a:r>
              <a:rPr lang="en-US" sz="3200" b="1" dirty="0"/>
              <a:t>Update Expense</a:t>
            </a:r>
          </a:p>
          <a:p>
            <a:pPr marL="36900" indent="0">
              <a:buNone/>
            </a:pPr>
            <a:r>
              <a:rPr lang="en-US" dirty="0"/>
              <a:t>If a user by mistake enters wrong amount/category , he can simply update the expense by using an expense id which appears on the recent transactions section and it will auto-fetch the information(category , amount ,date , description etc.) and then the user can change whatever he wants.</a:t>
            </a:r>
            <a:endParaRPr lang="en-IN" dirty="0"/>
          </a:p>
        </p:txBody>
      </p:sp>
      <p:sp>
        <p:nvSpPr>
          <p:cNvPr id="9" name="Flowchart: Document 8">
            <a:extLst>
              <a:ext uri="{FF2B5EF4-FFF2-40B4-BE49-F238E27FC236}">
                <a16:creationId xmlns:a16="http://schemas.microsoft.com/office/drawing/2014/main" id="{455FE328-77DD-0E0F-0F09-6F00F94441CF}"/>
              </a:ext>
            </a:extLst>
          </p:cNvPr>
          <p:cNvSpPr/>
          <p:nvPr/>
        </p:nvSpPr>
        <p:spPr>
          <a:xfrm flipH="1">
            <a:off x="6968033" y="88929"/>
            <a:ext cx="4337727" cy="3837028"/>
          </a:xfrm>
          <a:prstGeom prst="flowChartDocumen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ontent Placeholder 2">
            <a:extLst>
              <a:ext uri="{FF2B5EF4-FFF2-40B4-BE49-F238E27FC236}">
                <a16:creationId xmlns:a16="http://schemas.microsoft.com/office/drawing/2014/main" id="{56097671-03D3-7C96-DECD-B638CF53A1AE}"/>
              </a:ext>
            </a:extLst>
          </p:cNvPr>
          <p:cNvSpPr txBox="1">
            <a:spLocks/>
          </p:cNvSpPr>
          <p:nvPr/>
        </p:nvSpPr>
        <p:spPr>
          <a:xfrm>
            <a:off x="6861313" y="3964141"/>
            <a:ext cx="3684103" cy="294755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2800" b="1" dirty="0"/>
              <a:t>Filter Expense</a:t>
            </a:r>
          </a:p>
          <a:p>
            <a:pPr marL="36900" indent="0">
              <a:buFont typeface="Wingdings 2" charset="2"/>
              <a:buNone/>
            </a:pPr>
            <a:r>
              <a:rPr lang="en-US" sz="1700" dirty="0"/>
              <a:t>If a user wants to see his transactions in a particular category/timeline, the user can simply filter the other expenses instead of viewing the recent transactions using the filter expense category, which can make user’s work easy and quick.</a:t>
            </a:r>
            <a:endParaRPr lang="en-IN" sz="1700" dirty="0"/>
          </a:p>
        </p:txBody>
      </p:sp>
      <p:pic>
        <p:nvPicPr>
          <p:cNvPr id="4" name="Picture 3">
            <a:extLst>
              <a:ext uri="{FF2B5EF4-FFF2-40B4-BE49-F238E27FC236}">
                <a16:creationId xmlns:a16="http://schemas.microsoft.com/office/drawing/2014/main" id="{EBE3B6BC-01DA-07AB-1760-36738608D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740" y="253663"/>
            <a:ext cx="2886653" cy="2947559"/>
          </a:xfrm>
          <a:prstGeom prst="rect">
            <a:avLst/>
          </a:prstGeom>
        </p:spPr>
      </p:pic>
      <p:pic>
        <p:nvPicPr>
          <p:cNvPr id="13" name="Picture 12">
            <a:extLst>
              <a:ext uri="{FF2B5EF4-FFF2-40B4-BE49-F238E27FC236}">
                <a16:creationId xmlns:a16="http://schemas.microsoft.com/office/drawing/2014/main" id="{DECDE20B-8DD8-EB40-E24E-FEA2D49C8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974" y="253663"/>
            <a:ext cx="2955192" cy="2947559"/>
          </a:xfrm>
          <a:prstGeom prst="rect">
            <a:avLst/>
          </a:prstGeom>
        </p:spPr>
      </p:pic>
    </p:spTree>
    <p:extLst>
      <p:ext uri="{BB962C8B-B14F-4D97-AF65-F5344CB8AC3E}">
        <p14:creationId xmlns:p14="http://schemas.microsoft.com/office/powerpoint/2010/main" val="166123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805F7-8DF6-A5AB-370A-50E7CA8B1AE4}"/>
              </a:ext>
            </a:extLst>
          </p:cNvPr>
          <p:cNvSpPr txBox="1"/>
          <p:nvPr/>
        </p:nvSpPr>
        <p:spPr>
          <a:xfrm>
            <a:off x="4451028" y="0"/>
            <a:ext cx="5011023" cy="677108"/>
          </a:xfrm>
          <a:prstGeom prst="rect">
            <a:avLst/>
          </a:prstGeom>
          <a:noFill/>
        </p:spPr>
        <p:txBody>
          <a:bodyPr wrap="square" rtlCol="0">
            <a:spAutoFit/>
          </a:bodyPr>
          <a:lstStyle/>
          <a:p>
            <a:r>
              <a:rPr lang="en-US" sz="3800" dirty="0"/>
              <a:t>Admin View</a:t>
            </a:r>
            <a:endParaRPr lang="en-IN" sz="3800" dirty="0"/>
          </a:p>
        </p:txBody>
      </p:sp>
      <p:pic>
        <p:nvPicPr>
          <p:cNvPr id="3" name="Picture 2">
            <a:extLst>
              <a:ext uri="{FF2B5EF4-FFF2-40B4-BE49-F238E27FC236}">
                <a16:creationId xmlns:a16="http://schemas.microsoft.com/office/drawing/2014/main" id="{512FF6B9-BF46-8DBE-12D0-67E4AB83A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97" y="849795"/>
            <a:ext cx="4717525" cy="51584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C351C4C3-AC56-71F6-A5CB-258047A9E6B2}"/>
              </a:ext>
            </a:extLst>
          </p:cNvPr>
          <p:cNvSpPr txBox="1"/>
          <p:nvPr/>
        </p:nvSpPr>
        <p:spPr>
          <a:xfrm>
            <a:off x="7785225" y="1470990"/>
            <a:ext cx="4086143" cy="3785652"/>
          </a:xfrm>
          <a:prstGeom prst="rect">
            <a:avLst/>
          </a:prstGeom>
          <a:noFill/>
        </p:spPr>
        <p:txBody>
          <a:bodyPr wrap="square" rtlCol="0">
            <a:spAutoFit/>
          </a:bodyPr>
          <a:lstStyle/>
          <a:p>
            <a:r>
              <a:rPr lang="en-US" sz="2000" dirty="0"/>
              <a:t>In the scenario of a big family or a hostel premises, an admin can see the expenditures of all of the users and can track down their respective expenses using the View User Expenditure functionality in form of bar graph charts which makes it easy for the admin to see who spent how much money and can even cut down the pocket money of the user who spends too much by putting a limit to their expenditures.</a:t>
            </a:r>
            <a:endParaRPr lang="en-IN" sz="2000" dirty="0"/>
          </a:p>
        </p:txBody>
      </p:sp>
    </p:spTree>
    <p:extLst>
      <p:ext uri="{BB962C8B-B14F-4D97-AF65-F5344CB8AC3E}">
        <p14:creationId xmlns:p14="http://schemas.microsoft.com/office/powerpoint/2010/main" val="143574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2859-3967-C7BC-EA94-0DF5E0493901}"/>
              </a:ext>
            </a:extLst>
          </p:cNvPr>
          <p:cNvSpPr>
            <a:spLocks noGrp="1"/>
          </p:cNvSpPr>
          <p:nvPr>
            <p:ph type="title"/>
          </p:nvPr>
        </p:nvSpPr>
        <p:spPr>
          <a:xfrm>
            <a:off x="913795" y="250543"/>
            <a:ext cx="10353762" cy="970450"/>
          </a:xfrm>
        </p:spPr>
        <p:txBody>
          <a:bodyPr/>
          <a:lstStyle/>
          <a:p>
            <a:r>
              <a:rPr lang="en-US" dirty="0"/>
              <a:t>Conclusion and Future Scope</a:t>
            </a:r>
            <a:endParaRPr lang="en-IN" dirty="0"/>
          </a:p>
        </p:txBody>
      </p:sp>
      <p:sp>
        <p:nvSpPr>
          <p:cNvPr id="4" name="Speech Bubble: Rectangle with Corners Rounded 3">
            <a:extLst>
              <a:ext uri="{FF2B5EF4-FFF2-40B4-BE49-F238E27FC236}">
                <a16:creationId xmlns:a16="http://schemas.microsoft.com/office/drawing/2014/main" id="{C6C61AA3-147D-79AF-DB12-EDBABF22D5B8}"/>
              </a:ext>
            </a:extLst>
          </p:cNvPr>
          <p:cNvSpPr/>
          <p:nvPr/>
        </p:nvSpPr>
        <p:spPr>
          <a:xfrm>
            <a:off x="377687" y="1391478"/>
            <a:ext cx="11090361" cy="4969565"/>
          </a:xfrm>
          <a:prstGeom prst="wedgeRoundRect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F225749C-3CA9-13B5-5A1E-6FE7BF858DD2}"/>
              </a:ext>
            </a:extLst>
          </p:cNvPr>
          <p:cNvSpPr>
            <a:spLocks noGrp="1"/>
          </p:cNvSpPr>
          <p:nvPr>
            <p:ph idx="1"/>
          </p:nvPr>
        </p:nvSpPr>
        <p:spPr>
          <a:xfrm>
            <a:off x="913795" y="1732449"/>
            <a:ext cx="9949675" cy="4360238"/>
          </a:xfrm>
        </p:spPr>
        <p:style>
          <a:lnRef idx="2">
            <a:schemeClr val="accent6"/>
          </a:lnRef>
          <a:fillRef idx="1">
            <a:schemeClr val="lt1"/>
          </a:fillRef>
          <a:effectRef idx="0">
            <a:schemeClr val="accent6"/>
          </a:effectRef>
          <a:fontRef idx="minor">
            <a:schemeClr val="dk1"/>
          </a:fontRef>
        </p:style>
        <p:txBody>
          <a:bodyPr>
            <a:normAutofit/>
          </a:bodyPr>
          <a:lstStyle/>
          <a:p>
            <a:pPr marL="36900" indent="0">
              <a:buNone/>
            </a:pPr>
            <a:r>
              <a:rPr lang="en-US" dirty="0"/>
              <a:t>The Expense Tracker project marks a significant achievement in applying Python, SQL, and </a:t>
            </a:r>
            <a:r>
              <a:rPr lang="en-US" dirty="0" err="1"/>
              <a:t>Tkinter</a:t>
            </a:r>
            <a:r>
              <a:rPr lang="en-US" dirty="0"/>
              <a:t> to develop a practical tool for managing personal expenses. The application enables users to track, categorize, and manage their daily expenditures efficiently, offering essential features like adding, editing, and viewing expenses. By integrating a user-friendly interface with a reliable backend system, this project demonstrates how technology can simplify financial management in daily life. Although the current version focuses on core functionalities, it serves as a foundation for potential future enhancements, such as advanced reporting and budgeting features. The development process emphasized the importance of clear design, efficient database management, and a responsive, intuitive user experience. As digital tools for financial management continue to grow, this expense tracker project showcases the potential to create accessible and valuable applications that help users take control of their finances. Beyond fulfilling the course requirements, this project provides practical insights into developing secure, user-centric applications that address real-world financial management needs.</a:t>
            </a:r>
            <a:endParaRPr lang="en-IN" dirty="0"/>
          </a:p>
        </p:txBody>
      </p:sp>
    </p:spTree>
    <p:extLst>
      <p:ext uri="{BB962C8B-B14F-4D97-AF65-F5344CB8AC3E}">
        <p14:creationId xmlns:p14="http://schemas.microsoft.com/office/powerpoint/2010/main" val="81163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8 Points 3">
            <a:extLst>
              <a:ext uri="{FF2B5EF4-FFF2-40B4-BE49-F238E27FC236}">
                <a16:creationId xmlns:a16="http://schemas.microsoft.com/office/drawing/2014/main" id="{DD070236-3C60-5D1E-CEA4-F6F35658C536}"/>
              </a:ext>
            </a:extLst>
          </p:cNvPr>
          <p:cNvSpPr/>
          <p:nvPr/>
        </p:nvSpPr>
        <p:spPr>
          <a:xfrm>
            <a:off x="1183932" y="243509"/>
            <a:ext cx="10386391" cy="6331226"/>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600" dirty="0"/>
              <a:t>Thank You!!!</a:t>
            </a:r>
            <a:endParaRPr lang="en-IN" sz="5600" dirty="0"/>
          </a:p>
        </p:txBody>
      </p:sp>
    </p:spTree>
    <p:extLst>
      <p:ext uri="{BB962C8B-B14F-4D97-AF65-F5344CB8AC3E}">
        <p14:creationId xmlns:p14="http://schemas.microsoft.com/office/powerpoint/2010/main" val="12716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3108-9F5C-AA18-9E8B-40E630F984B2}"/>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C5DF841E-2218-953B-0E8A-3D8D60B245A2}"/>
              </a:ext>
            </a:extLst>
          </p:cNvPr>
          <p:cNvSpPr>
            <a:spLocks noGrp="1"/>
          </p:cNvSpPr>
          <p:nvPr>
            <p:ph idx="1"/>
          </p:nvPr>
        </p:nvSpPr>
        <p:spPr>
          <a:xfrm>
            <a:off x="711826" y="1909430"/>
            <a:ext cx="5378850" cy="4058751"/>
          </a:xfrm>
        </p:spPr>
        <p:txBody>
          <a:bodyPr>
            <a:normAutofit/>
          </a:bodyPr>
          <a:lstStyle/>
          <a:p>
            <a:pPr marL="36900" indent="0">
              <a:buNone/>
            </a:pPr>
            <a:r>
              <a:rPr lang="en-US" dirty="0"/>
              <a:t>Managing money shouldn’t be a mystery, yet so often, it feels like our hard-earned cash vanishes without a trace. Expense Tracker changes that. Built with Python, </a:t>
            </a:r>
            <a:r>
              <a:rPr lang="en-US" dirty="0" err="1"/>
              <a:t>Tkinter</a:t>
            </a:r>
            <a:r>
              <a:rPr lang="en-US" dirty="0"/>
              <a:t>, and SQLite, this app is your personal finance assistant, letting you track spending, check balances, transfer funds, and view transaction history—all in one secure and user-friendly platform. Whether for personal use or managing shared expenses in places like hostels, its admin feature ensures smooth oversight.</a:t>
            </a:r>
            <a:endParaRPr lang="en-IN" dirty="0"/>
          </a:p>
        </p:txBody>
      </p:sp>
      <p:pic>
        <p:nvPicPr>
          <p:cNvPr id="6" name="Picture 5">
            <a:extLst>
              <a:ext uri="{FF2B5EF4-FFF2-40B4-BE49-F238E27FC236}">
                <a16:creationId xmlns:a16="http://schemas.microsoft.com/office/drawing/2014/main" id="{AA926E55-119B-D8C0-465B-B74FF7B80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852" y="1252330"/>
            <a:ext cx="4045226" cy="5081941"/>
          </a:xfrm>
          <a:prstGeom prst="rect">
            <a:avLst/>
          </a:prstGeom>
          <a:solidFill>
            <a:schemeClr val="tx2">
              <a:lumMod val="10000"/>
            </a:schemeClr>
          </a:solidFill>
          <a:ln>
            <a:solidFill>
              <a:schemeClr val="tx2">
                <a:lumMod val="10000"/>
              </a:schemeClr>
            </a:solidFill>
          </a:ln>
          <a:effectLst>
            <a:glow rad="63500">
              <a:schemeClr val="accent1">
                <a:satMod val="175000"/>
                <a:alpha val="40000"/>
              </a:schemeClr>
            </a:glow>
            <a:outerShdw blurRad="152400" dist="317500" dir="5400000" sx="90000" sy="-19000" rotWithShape="0">
              <a:prstClr val="black">
                <a:alpha val="15000"/>
              </a:prstClr>
            </a:outerShdw>
          </a:effectLst>
          <a:scene3d>
            <a:camera prst="isometricOffAxis2Left"/>
            <a:lightRig rig="threePt" dir="t"/>
          </a:scene3d>
        </p:spPr>
      </p:pic>
    </p:spTree>
    <p:extLst>
      <p:ext uri="{BB962C8B-B14F-4D97-AF65-F5344CB8AC3E}">
        <p14:creationId xmlns:p14="http://schemas.microsoft.com/office/powerpoint/2010/main" val="65372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42FEE6F-1211-5FAD-245F-797CBEDF3226}"/>
              </a:ext>
            </a:extLst>
          </p:cNvPr>
          <p:cNvSpPr/>
          <p:nvPr/>
        </p:nvSpPr>
        <p:spPr>
          <a:xfrm>
            <a:off x="491613" y="462116"/>
            <a:ext cx="5073445" cy="5928852"/>
          </a:xfrm>
          <a:prstGeom prst="roundRect">
            <a:avLst/>
          </a:prstGeom>
          <a:ln/>
          <a:effectLst>
            <a:outerShdw blurRad="76200" dist="12700" dir="8100000" sy="-23000" kx="800400" algn="br" rotWithShape="0">
              <a:prstClr val="black">
                <a:alpha val="20000"/>
              </a:prst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a:p>
        </p:txBody>
      </p:sp>
      <p:sp>
        <p:nvSpPr>
          <p:cNvPr id="10" name="Rectangle: Rounded Corners 9">
            <a:extLst>
              <a:ext uri="{FF2B5EF4-FFF2-40B4-BE49-F238E27FC236}">
                <a16:creationId xmlns:a16="http://schemas.microsoft.com/office/drawing/2014/main" id="{24E3C2C1-AAF2-F764-559D-BC8C51FADAFC}"/>
              </a:ext>
            </a:extLst>
          </p:cNvPr>
          <p:cNvSpPr/>
          <p:nvPr/>
        </p:nvSpPr>
        <p:spPr>
          <a:xfrm>
            <a:off x="6096000" y="462116"/>
            <a:ext cx="5073445" cy="5928852"/>
          </a:xfrm>
          <a:prstGeom prst="roundRect">
            <a:avLst/>
          </a:prstGeom>
          <a:ln/>
          <a:scene3d>
            <a:camera prst="perspectiveFront"/>
            <a:lightRig rig="threePt" dir="t">
              <a:rot lat="0" lon="0" rev="1200000"/>
            </a:lightRig>
          </a:scene3d>
          <a:sp3d>
            <a:bevelT w="63500" h="25400" prst="hardEdge"/>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EDC790A8-6EC8-E983-2B35-68AF29876F8E}"/>
              </a:ext>
            </a:extLst>
          </p:cNvPr>
          <p:cNvSpPr txBox="1"/>
          <p:nvPr/>
        </p:nvSpPr>
        <p:spPr>
          <a:xfrm>
            <a:off x="1238865" y="776748"/>
            <a:ext cx="3706761" cy="6863417"/>
          </a:xfrm>
          <a:prstGeom prst="rect">
            <a:avLst/>
          </a:prstGeom>
          <a:noFill/>
        </p:spPr>
        <p:txBody>
          <a:bodyPr wrap="square" rtlCol="0">
            <a:spAutoFit/>
          </a:bodyPr>
          <a:lstStyle/>
          <a:p>
            <a:r>
              <a:rPr lang="en-US" sz="4000" dirty="0"/>
              <a:t>Objective</a:t>
            </a:r>
          </a:p>
          <a:p>
            <a:r>
              <a:rPr lang="en-US" sz="2000" dirty="0"/>
              <a:t>Key functionalities:</a:t>
            </a:r>
          </a:p>
          <a:p>
            <a:endParaRPr lang="en-US" sz="2000" dirty="0"/>
          </a:p>
          <a:p>
            <a:pPr marL="457200" indent="-457200">
              <a:buAutoNum type="arabicPeriod"/>
            </a:pPr>
            <a:r>
              <a:rPr lang="en-US" sz="2000" dirty="0"/>
              <a:t>Add Expenses</a:t>
            </a:r>
          </a:p>
          <a:p>
            <a:pPr marL="457200" indent="-457200">
              <a:buAutoNum type="arabicPeriod"/>
            </a:pPr>
            <a:r>
              <a:rPr lang="en-US" sz="2000" dirty="0"/>
              <a:t>Delete Expenses</a:t>
            </a:r>
          </a:p>
          <a:p>
            <a:pPr marL="457200" indent="-457200">
              <a:buAutoNum type="arabicPeriod"/>
            </a:pPr>
            <a:r>
              <a:rPr lang="en-US" sz="2000" dirty="0"/>
              <a:t>Update Expenses</a:t>
            </a:r>
          </a:p>
          <a:p>
            <a:pPr marL="457200" indent="-457200">
              <a:buAutoNum type="arabicPeriod"/>
            </a:pPr>
            <a:r>
              <a:rPr lang="en-US" sz="2000" dirty="0"/>
              <a:t>Filter Expenses</a:t>
            </a:r>
          </a:p>
          <a:p>
            <a:pPr marL="457200" indent="-457200">
              <a:buAutoNum type="arabicPeriod"/>
            </a:pPr>
            <a:r>
              <a:rPr lang="en-US" sz="2000" dirty="0"/>
              <a:t>View History</a:t>
            </a:r>
          </a:p>
          <a:p>
            <a:pPr marL="457200" indent="-457200">
              <a:buAutoNum type="arabicPeriod"/>
            </a:pPr>
            <a:r>
              <a:rPr lang="en-US" sz="2000" dirty="0"/>
              <a:t>View Expenses</a:t>
            </a:r>
          </a:p>
          <a:p>
            <a:pPr marL="457200" indent="-457200">
              <a:buAutoNum type="arabicPeriod"/>
            </a:pPr>
            <a:r>
              <a:rPr lang="en-US" sz="2000" dirty="0"/>
              <a:t>Set Limit</a:t>
            </a:r>
          </a:p>
          <a:p>
            <a:pPr marL="457200" indent="-457200">
              <a:buAutoNum type="arabicPeriod"/>
            </a:pPr>
            <a:r>
              <a:rPr lang="en-US" sz="2000" dirty="0"/>
              <a:t>Admin </a:t>
            </a:r>
            <a:r>
              <a:rPr lang="en-US" sz="2000" dirty="0" err="1"/>
              <a:t>Functionalties</a:t>
            </a:r>
            <a:endParaRPr lang="en-US" sz="2000" dirty="0"/>
          </a:p>
          <a:p>
            <a:endParaRPr lang="en-US" sz="4000" dirty="0"/>
          </a:p>
          <a:p>
            <a:endParaRPr lang="en-US" sz="4000" dirty="0"/>
          </a:p>
          <a:p>
            <a:endParaRPr lang="en-US" sz="4000" dirty="0"/>
          </a:p>
          <a:p>
            <a:endParaRPr lang="en-US" sz="4000" dirty="0"/>
          </a:p>
          <a:p>
            <a:endParaRPr lang="en-US" sz="4000" dirty="0"/>
          </a:p>
        </p:txBody>
      </p:sp>
      <p:sp>
        <p:nvSpPr>
          <p:cNvPr id="14" name="TextBox 13">
            <a:extLst>
              <a:ext uri="{FF2B5EF4-FFF2-40B4-BE49-F238E27FC236}">
                <a16:creationId xmlns:a16="http://schemas.microsoft.com/office/drawing/2014/main" id="{D281EBC9-1247-16E6-BBA0-AE62A239BF6C}"/>
              </a:ext>
            </a:extLst>
          </p:cNvPr>
          <p:cNvSpPr txBox="1"/>
          <p:nvPr/>
        </p:nvSpPr>
        <p:spPr>
          <a:xfrm>
            <a:off x="6877665" y="919316"/>
            <a:ext cx="3706761" cy="4708981"/>
          </a:xfrm>
          <a:prstGeom prst="rect">
            <a:avLst/>
          </a:prstGeom>
          <a:noFill/>
        </p:spPr>
        <p:txBody>
          <a:bodyPr wrap="square" rtlCol="0">
            <a:spAutoFit/>
          </a:bodyPr>
          <a:lstStyle/>
          <a:p>
            <a:r>
              <a:rPr lang="en-US" sz="4000" dirty="0"/>
              <a:t>Scope</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
        <p:nvSpPr>
          <p:cNvPr id="17" name="Rectangle 3">
            <a:extLst>
              <a:ext uri="{FF2B5EF4-FFF2-40B4-BE49-F238E27FC236}">
                <a16:creationId xmlns:a16="http://schemas.microsoft.com/office/drawing/2014/main" id="{7EED62C2-1626-16D4-4752-93171069445C}"/>
              </a:ext>
            </a:extLst>
          </p:cNvPr>
          <p:cNvSpPr>
            <a:spLocks noChangeArrowheads="1"/>
          </p:cNvSpPr>
          <p:nvPr/>
        </p:nvSpPr>
        <p:spPr bwMode="auto">
          <a:xfrm>
            <a:off x="6302478" y="1909066"/>
            <a:ext cx="45425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1.User Role: Manage accounts, transfer funds, and track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latin typeface="Arial" panose="020B0604020202020204" pitchFamily="34" charset="0"/>
              </a:rPr>
              <a:t>Admin Role: Create accounts and monitor activities.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latin typeface="Arial" panose="020B0604020202020204" pitchFamily="34" charset="0"/>
              </a:rPr>
              <a:t>Architecture: Built with Python, </a:t>
            </a:r>
            <a:r>
              <a:rPr kumimoji="0" lang="en-US" altLang="en-US" sz="1800" i="0" u="none" strike="noStrike" cap="none" normalizeH="0" baseline="0" dirty="0" err="1">
                <a:ln>
                  <a:noFill/>
                </a:ln>
                <a:solidFill>
                  <a:schemeClr val="tx1"/>
                </a:solidFill>
                <a:effectLst/>
                <a:latin typeface="Arial" panose="020B0604020202020204" pitchFamily="34" charset="0"/>
              </a:rPr>
              <a:t>Tkinter</a:t>
            </a:r>
            <a:r>
              <a:rPr kumimoji="0" lang="en-US" altLang="en-US" sz="1800" i="0" u="none" strike="noStrike" cap="none" normalizeH="0" baseline="0" dirty="0">
                <a:ln>
                  <a:noFill/>
                </a:ln>
                <a:solidFill>
                  <a:schemeClr val="tx1"/>
                </a:solidFill>
                <a:effectLst/>
                <a:latin typeface="Arial" panose="020B0604020202020204" pitchFamily="34" charset="0"/>
              </a:rPr>
              <a:t>, and MySQL.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latin typeface="Arial" panose="020B0604020202020204" pitchFamily="34" charset="0"/>
              </a:rPr>
              <a:t>Security: Emphasizes data validation and robust error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6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66AC-9BD4-88E9-977D-6DA3C8FD984A}"/>
              </a:ext>
            </a:extLst>
          </p:cNvPr>
          <p:cNvSpPr>
            <a:spLocks noGrp="1"/>
          </p:cNvSpPr>
          <p:nvPr>
            <p:ph type="title"/>
          </p:nvPr>
        </p:nvSpPr>
        <p:spPr>
          <a:xfrm>
            <a:off x="919119" y="78658"/>
            <a:ext cx="10353762" cy="970450"/>
          </a:xfrm>
        </p:spPr>
        <p:txBody>
          <a:bodyPr/>
          <a:lstStyle/>
          <a:p>
            <a:r>
              <a:rPr lang="en-US" dirty="0"/>
              <a:t>Project Design </a:t>
            </a:r>
            <a:endParaRPr lang="en-IN" dirty="0"/>
          </a:p>
        </p:txBody>
      </p:sp>
      <p:sp>
        <p:nvSpPr>
          <p:cNvPr id="3" name="Content Placeholder 2">
            <a:extLst>
              <a:ext uri="{FF2B5EF4-FFF2-40B4-BE49-F238E27FC236}">
                <a16:creationId xmlns:a16="http://schemas.microsoft.com/office/drawing/2014/main" id="{AA34115D-1B61-16DE-BCEF-E7F88C2FDC29}"/>
              </a:ext>
            </a:extLst>
          </p:cNvPr>
          <p:cNvSpPr>
            <a:spLocks noGrp="1"/>
          </p:cNvSpPr>
          <p:nvPr>
            <p:ph idx="1"/>
          </p:nvPr>
        </p:nvSpPr>
        <p:spPr>
          <a:xfrm>
            <a:off x="913795" y="1179872"/>
            <a:ext cx="10609611" cy="5476568"/>
          </a:xfrm>
        </p:spPr>
        <p:txBody>
          <a:bodyPr>
            <a:normAutofit fontScale="92500" lnSpcReduction="20000"/>
          </a:bodyPr>
          <a:lstStyle/>
          <a:p>
            <a:pPr marL="36900" indent="0">
              <a:buNone/>
            </a:pPr>
            <a:r>
              <a:rPr lang="en-US" sz="2200" dirty="0"/>
              <a:t>The Expense Tracker application is built with a simple and functional design to effectively manage user and admin tasks.</a:t>
            </a:r>
          </a:p>
          <a:p>
            <a:pPr>
              <a:buFont typeface="+mj-lt"/>
              <a:buAutoNum type="arabicPeriod"/>
            </a:pPr>
            <a:r>
              <a:rPr lang="en-US" b="1" dirty="0"/>
              <a:t>User Interface:</a:t>
            </a:r>
            <a:endParaRPr lang="en-US" dirty="0"/>
          </a:p>
          <a:p>
            <a:pPr marL="742950" lvl="1" indent="-285750"/>
            <a:r>
              <a:rPr lang="en-US" sz="1900" dirty="0"/>
              <a:t>Developed using </a:t>
            </a:r>
            <a:r>
              <a:rPr lang="en-US" sz="1900" dirty="0" err="1"/>
              <a:t>Tkinter</a:t>
            </a:r>
            <a:r>
              <a:rPr lang="en-US" sz="1900" dirty="0"/>
              <a:t>, the interface includes basic buttons and input fields for ease of use.</a:t>
            </a:r>
          </a:p>
          <a:p>
            <a:pPr marL="742950" lvl="1" indent="-285750"/>
            <a:r>
              <a:rPr lang="en-US" sz="1900" dirty="0"/>
              <a:t>Features are straightforward, focusing on functionality over advanced aesthetics.</a:t>
            </a:r>
          </a:p>
          <a:p>
            <a:pPr>
              <a:buFont typeface="+mj-lt"/>
              <a:buAutoNum type="arabicPeriod"/>
            </a:pPr>
            <a:r>
              <a:rPr lang="en-US" b="1" dirty="0"/>
              <a:t>Backend Architecture:</a:t>
            </a:r>
            <a:endParaRPr lang="en-US" dirty="0"/>
          </a:p>
          <a:p>
            <a:pPr marL="742950" lvl="1" indent="-285750"/>
            <a:r>
              <a:rPr lang="en-US" sz="1900" dirty="0"/>
              <a:t>MySQL is used for data storage, ensuring a structured and reliable database for user and transaction records.</a:t>
            </a:r>
          </a:p>
          <a:p>
            <a:pPr marL="742950" lvl="1" indent="-285750"/>
            <a:r>
              <a:rPr lang="en-US" sz="1900" dirty="0"/>
              <a:t>Core modules are designed for user management, transaction handling, and admin oversight.</a:t>
            </a:r>
          </a:p>
          <a:p>
            <a:pPr>
              <a:buFont typeface="+mj-lt"/>
              <a:buAutoNum type="arabicPeriod"/>
            </a:pPr>
            <a:r>
              <a:rPr lang="en-US" b="1" dirty="0"/>
              <a:t>Data Flow:</a:t>
            </a:r>
            <a:endParaRPr lang="en-US" dirty="0"/>
          </a:p>
          <a:p>
            <a:pPr marL="800100" lvl="1" indent="-342900"/>
            <a:r>
              <a:rPr lang="en-US" sz="1900" dirty="0"/>
              <a:t>The application processes user inputs through Python scripts, connecting seamlessly to the database for data retrieval and updates.</a:t>
            </a:r>
          </a:p>
          <a:p>
            <a:pPr marL="800100" lvl="1" indent="-342900"/>
            <a:r>
              <a:rPr lang="en-US" sz="1900" dirty="0"/>
              <a:t>Transaction histories and account details are displayed in real-time for user convenience.</a:t>
            </a:r>
          </a:p>
          <a:p>
            <a:pPr>
              <a:buFont typeface="+mj-lt"/>
              <a:buAutoNum type="arabicPeriod"/>
            </a:pPr>
            <a:r>
              <a:rPr lang="en-US" b="1" dirty="0"/>
              <a:t>Security:</a:t>
            </a:r>
            <a:endParaRPr lang="en-US" dirty="0"/>
          </a:p>
          <a:p>
            <a:pPr marL="800100" lvl="1" indent="-342900"/>
            <a:r>
              <a:rPr lang="en-US" sz="1900" dirty="0"/>
              <a:t>Basic data validation ensures that inputs are accurate and consistent.</a:t>
            </a:r>
          </a:p>
          <a:p>
            <a:pPr marL="800100" lvl="1" indent="-342900"/>
            <a:r>
              <a:rPr lang="en-US" sz="1900" dirty="0"/>
              <a:t>Error handling is implemented to prevent disruptions during operation.</a:t>
            </a:r>
          </a:p>
          <a:p>
            <a:endParaRPr lang="en-IN" dirty="0"/>
          </a:p>
        </p:txBody>
      </p:sp>
    </p:spTree>
    <p:extLst>
      <p:ext uri="{BB962C8B-B14F-4D97-AF65-F5344CB8AC3E}">
        <p14:creationId xmlns:p14="http://schemas.microsoft.com/office/powerpoint/2010/main" val="254445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CA2E-2319-AB02-02A2-AF3C39FD3509}"/>
              </a:ext>
            </a:extLst>
          </p:cNvPr>
          <p:cNvSpPr>
            <a:spLocks noGrp="1"/>
          </p:cNvSpPr>
          <p:nvPr>
            <p:ph type="title"/>
          </p:nvPr>
        </p:nvSpPr>
        <p:spPr>
          <a:xfrm>
            <a:off x="919119" y="-9833"/>
            <a:ext cx="10353762" cy="970450"/>
          </a:xfrm>
        </p:spPr>
        <p:txBody>
          <a:bodyPr/>
          <a:lstStyle/>
          <a:p>
            <a:r>
              <a:rPr lang="en-US" dirty="0"/>
              <a:t>																Login Page</a:t>
            </a:r>
            <a:endParaRPr lang="en-IN" dirty="0"/>
          </a:p>
        </p:txBody>
      </p:sp>
      <p:sp>
        <p:nvSpPr>
          <p:cNvPr id="9" name="Flowchart: Alternate Process 8">
            <a:extLst>
              <a:ext uri="{FF2B5EF4-FFF2-40B4-BE49-F238E27FC236}">
                <a16:creationId xmlns:a16="http://schemas.microsoft.com/office/drawing/2014/main" id="{3F7FE6DB-B736-601E-BFAF-6ED36934CDF2}"/>
              </a:ext>
            </a:extLst>
          </p:cNvPr>
          <p:cNvSpPr/>
          <p:nvPr/>
        </p:nvSpPr>
        <p:spPr>
          <a:xfrm>
            <a:off x="6990735" y="1415845"/>
            <a:ext cx="5102942" cy="5142271"/>
          </a:xfrm>
          <a:prstGeom prst="flowChartAlternate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t>The Login Page is the secure gateway to the Expense Tracker application, offering an intuitive and seamless experience for both users and admins. Upon visiting the page, users can easily select whether they want to login or sign up as a regular user or an admin. This ensures proper access control while maintaining a simple and efficient design. With robust password validation and clear error messages, the login process is secure and user-friendly. The page's responsive layout ensures a smooth experience across various screen sizes, making it accessible and secure on all devices.</a:t>
            </a:r>
            <a:endParaRPr lang="en-IN" sz="2000" dirty="0"/>
          </a:p>
        </p:txBody>
      </p:sp>
      <p:pic>
        <p:nvPicPr>
          <p:cNvPr id="10" name="Picture 9">
            <a:extLst>
              <a:ext uri="{FF2B5EF4-FFF2-40B4-BE49-F238E27FC236}">
                <a16:creationId xmlns:a16="http://schemas.microsoft.com/office/drawing/2014/main" id="{7821F578-4BFC-3AC4-0409-299A3FDF6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874643"/>
            <a:ext cx="4084983" cy="5250664"/>
          </a:xfrm>
          <a:prstGeom prst="rect">
            <a:avLst/>
          </a:prstGeom>
          <a:scene3d>
            <a:camera prst="perspectiveHeroicExtremeRightFacing"/>
            <a:lightRig rig="threePt" dir="t"/>
          </a:scene3d>
        </p:spPr>
      </p:pic>
    </p:spTree>
    <p:extLst>
      <p:ext uri="{BB962C8B-B14F-4D97-AF65-F5344CB8AC3E}">
        <p14:creationId xmlns:p14="http://schemas.microsoft.com/office/powerpoint/2010/main" val="253618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E632-0116-4149-E867-422DAB17EA24}"/>
              </a:ext>
            </a:extLst>
          </p:cNvPr>
          <p:cNvSpPr>
            <a:spLocks noGrp="1"/>
          </p:cNvSpPr>
          <p:nvPr>
            <p:ph type="title"/>
          </p:nvPr>
        </p:nvSpPr>
        <p:spPr>
          <a:xfrm>
            <a:off x="3975043" y="0"/>
            <a:ext cx="4241913" cy="970450"/>
          </a:xfrm>
        </p:spPr>
        <p:txBody>
          <a:bodyPr/>
          <a:lstStyle/>
          <a:p>
            <a:r>
              <a:rPr lang="en-US" dirty="0"/>
              <a:t>Dashboard</a:t>
            </a:r>
            <a:endParaRPr lang="en-IN" dirty="0"/>
          </a:p>
        </p:txBody>
      </p:sp>
      <p:sp>
        <p:nvSpPr>
          <p:cNvPr id="6" name="Flowchart: Alternate Process 5">
            <a:extLst>
              <a:ext uri="{FF2B5EF4-FFF2-40B4-BE49-F238E27FC236}">
                <a16:creationId xmlns:a16="http://schemas.microsoft.com/office/drawing/2014/main" id="{D1B616CA-49AA-7F93-4089-EE34F9CC6F47}"/>
              </a:ext>
            </a:extLst>
          </p:cNvPr>
          <p:cNvSpPr/>
          <p:nvPr/>
        </p:nvSpPr>
        <p:spPr>
          <a:xfrm>
            <a:off x="6400800" y="1056641"/>
            <a:ext cx="5692877" cy="5501476"/>
          </a:xfrm>
          <a:prstGeom prst="flowChartAlternateProces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t>The User Dashboard is the central hub for regular users to track and manage their expenses efficiently. Upon logging in, users are greeted with a clean, organized interface showcasing an overview of their recent expenses, categorized for easy reference. The dashboard allows users to add new expenses, view detailed expense records, and edit or delete any entries. The layout is designed for simplicity, ensuring a smooth experience for users to monitor their financial habits and make quick updates as needed. The dashboard is responsive and provides a seamless experience on all devices, empowering users to stay on top of their finances anytime, anywhere.</a:t>
            </a:r>
            <a:endParaRPr lang="en-IN" sz="2000" dirty="0"/>
          </a:p>
        </p:txBody>
      </p:sp>
      <p:pic>
        <p:nvPicPr>
          <p:cNvPr id="12" name="Content Placeholder 11">
            <a:extLst>
              <a:ext uri="{FF2B5EF4-FFF2-40B4-BE49-F238E27FC236}">
                <a16:creationId xmlns:a16="http://schemas.microsoft.com/office/drawing/2014/main" id="{0FAF6D8E-4766-C65B-34A9-17E7F5BF5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740" y="485225"/>
            <a:ext cx="4691268" cy="5683474"/>
          </a:xfrm>
          <a:scene3d>
            <a:camera prst="perspectiveContrastingRightFacing"/>
            <a:lightRig rig="threePt" dir="t"/>
          </a:scene3d>
        </p:spPr>
      </p:pic>
    </p:spTree>
    <p:extLst>
      <p:ext uri="{BB962C8B-B14F-4D97-AF65-F5344CB8AC3E}">
        <p14:creationId xmlns:p14="http://schemas.microsoft.com/office/powerpoint/2010/main" val="324559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0144E-5F53-9B63-230F-2E829B7B3FFF}"/>
              </a:ext>
            </a:extLst>
          </p:cNvPr>
          <p:cNvSpPr>
            <a:spLocks noGrp="1"/>
          </p:cNvSpPr>
          <p:nvPr>
            <p:ph idx="1"/>
          </p:nvPr>
        </p:nvSpPr>
        <p:spPr>
          <a:xfrm>
            <a:off x="8378687" y="1732449"/>
            <a:ext cx="2888870" cy="4058751"/>
          </a:xfrm>
        </p:spPr>
        <p:txBody>
          <a:bodyPr>
            <a:normAutofit/>
          </a:bodyPr>
          <a:lstStyle/>
          <a:p>
            <a:pPr marL="36900" indent="0">
              <a:buNone/>
            </a:pPr>
            <a:r>
              <a:rPr lang="en-US" sz="2800" b="1" dirty="0"/>
              <a:t>View Expenses</a:t>
            </a:r>
          </a:p>
          <a:p>
            <a:pPr marL="36900" indent="0">
              <a:buNone/>
            </a:pPr>
            <a:endParaRPr lang="en-US" sz="2800" b="1" dirty="0"/>
          </a:p>
          <a:p>
            <a:pPr marL="36900" indent="0">
              <a:buNone/>
            </a:pPr>
            <a:r>
              <a:rPr lang="en-IN" dirty="0"/>
              <a:t>The View Expenses functionality allows users to simply see on what category people spent the most and least amount of money respectively and can track down their expenses easily</a:t>
            </a:r>
          </a:p>
        </p:txBody>
      </p:sp>
      <p:pic>
        <p:nvPicPr>
          <p:cNvPr id="5" name="Picture 4">
            <a:extLst>
              <a:ext uri="{FF2B5EF4-FFF2-40B4-BE49-F238E27FC236}">
                <a16:creationId xmlns:a16="http://schemas.microsoft.com/office/drawing/2014/main" id="{B772E428-66CA-C9A1-CF6A-5C363181D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96" y="929384"/>
            <a:ext cx="5555975" cy="49992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06639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5F364-3CF0-241F-ED7B-3D9F5CA7989A}"/>
              </a:ext>
            </a:extLst>
          </p:cNvPr>
          <p:cNvSpPr>
            <a:spLocks noGrp="1"/>
          </p:cNvSpPr>
          <p:nvPr>
            <p:ph idx="1"/>
          </p:nvPr>
        </p:nvSpPr>
        <p:spPr>
          <a:xfrm>
            <a:off x="7185990" y="785191"/>
            <a:ext cx="4721087" cy="5006010"/>
          </a:xfrm>
        </p:spPr>
        <p:txBody>
          <a:bodyPr>
            <a:normAutofit/>
          </a:bodyPr>
          <a:lstStyle/>
          <a:p>
            <a:pPr marL="36900" indent="0">
              <a:buNone/>
            </a:pPr>
            <a:r>
              <a:rPr lang="en-US" sz="2800" dirty="0"/>
              <a:t>Recent Transactions</a:t>
            </a:r>
          </a:p>
          <a:p>
            <a:pPr marL="36900" indent="0">
              <a:buNone/>
            </a:pPr>
            <a:r>
              <a:rPr lang="en-US" dirty="0"/>
              <a:t>In the recent transactions column, users can simply check their most recent transactions which they did recently along with the amount and category in which they spent money which makes it easy to check last transactions which they made every time they open the application</a:t>
            </a:r>
            <a:endParaRPr lang="en-IN" dirty="0"/>
          </a:p>
        </p:txBody>
      </p:sp>
      <p:sp>
        <p:nvSpPr>
          <p:cNvPr id="6" name="Speech Bubble: Rectangle with Corners Rounded 5">
            <a:extLst>
              <a:ext uri="{FF2B5EF4-FFF2-40B4-BE49-F238E27FC236}">
                <a16:creationId xmlns:a16="http://schemas.microsoft.com/office/drawing/2014/main" id="{C2C35369-61C2-864A-2C06-CAF93E293B22}"/>
              </a:ext>
            </a:extLst>
          </p:cNvPr>
          <p:cNvSpPr/>
          <p:nvPr/>
        </p:nvSpPr>
        <p:spPr>
          <a:xfrm>
            <a:off x="410619" y="437322"/>
            <a:ext cx="6188964" cy="5336671"/>
          </a:xfrm>
          <a:prstGeom prst="wedgeRoundRectCallou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79E0700-1F89-805E-6F2B-B3F93A218A0B}"/>
              </a:ext>
            </a:extLst>
          </p:cNvPr>
          <p:cNvPicPr>
            <a:picLocks noChangeAspect="1"/>
          </p:cNvPicPr>
          <p:nvPr/>
        </p:nvPicPr>
        <p:blipFill>
          <a:blip r:embed="rId2"/>
          <a:stretch>
            <a:fillRect/>
          </a:stretch>
        </p:blipFill>
        <p:spPr>
          <a:xfrm>
            <a:off x="539828" y="1376807"/>
            <a:ext cx="5930546" cy="3457700"/>
          </a:xfrm>
          <a:prstGeom prst="rect">
            <a:avLst/>
          </a:prstGeom>
        </p:spPr>
      </p:pic>
    </p:spTree>
    <p:extLst>
      <p:ext uri="{BB962C8B-B14F-4D97-AF65-F5344CB8AC3E}">
        <p14:creationId xmlns:p14="http://schemas.microsoft.com/office/powerpoint/2010/main" val="320422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2989B-F400-6249-2A4E-9E285E384A60}"/>
              </a:ext>
            </a:extLst>
          </p:cNvPr>
          <p:cNvSpPr txBox="1"/>
          <p:nvPr/>
        </p:nvSpPr>
        <p:spPr>
          <a:xfrm>
            <a:off x="246793" y="4796323"/>
            <a:ext cx="4542238" cy="1692771"/>
          </a:xfrm>
          <a:prstGeom prst="rect">
            <a:avLst/>
          </a:prstGeom>
          <a:noFill/>
        </p:spPr>
        <p:txBody>
          <a:bodyPr wrap="square" rtlCol="0">
            <a:spAutoFit/>
          </a:bodyPr>
          <a:lstStyle/>
          <a:p>
            <a:r>
              <a:rPr lang="en-US" sz="2800" b="1" dirty="0"/>
              <a:t>Add Expense:</a:t>
            </a:r>
          </a:p>
          <a:p>
            <a:r>
              <a:rPr lang="en-US" dirty="0"/>
              <a:t>The user can simply add expense after entering the category, amount , date and description so that the data remains structured and well formatted .</a:t>
            </a:r>
            <a:endParaRPr lang="en-IN" dirty="0"/>
          </a:p>
        </p:txBody>
      </p:sp>
      <p:sp>
        <p:nvSpPr>
          <p:cNvPr id="9" name="TextBox 8">
            <a:extLst>
              <a:ext uri="{FF2B5EF4-FFF2-40B4-BE49-F238E27FC236}">
                <a16:creationId xmlns:a16="http://schemas.microsoft.com/office/drawing/2014/main" id="{843836E6-0BEB-FC52-A5DC-3751B52FDF02}"/>
              </a:ext>
            </a:extLst>
          </p:cNvPr>
          <p:cNvSpPr txBox="1"/>
          <p:nvPr/>
        </p:nvSpPr>
        <p:spPr>
          <a:xfrm>
            <a:off x="6597899" y="4710184"/>
            <a:ext cx="4542238" cy="1631216"/>
          </a:xfrm>
          <a:prstGeom prst="rect">
            <a:avLst/>
          </a:prstGeom>
          <a:noFill/>
        </p:spPr>
        <p:txBody>
          <a:bodyPr wrap="square" rtlCol="0">
            <a:spAutoFit/>
          </a:bodyPr>
          <a:lstStyle/>
          <a:p>
            <a:r>
              <a:rPr lang="en-US" sz="2800" b="1" dirty="0"/>
              <a:t>Delete Expense:</a:t>
            </a:r>
          </a:p>
          <a:p>
            <a:r>
              <a:rPr lang="en-US" dirty="0"/>
              <a:t>The user can delete an expense which he wants just by simply putting the expense is and thus the particular expense will get deleted automatically </a:t>
            </a:r>
            <a:endParaRPr lang="en-IN" dirty="0"/>
          </a:p>
        </p:txBody>
      </p:sp>
      <p:pic>
        <p:nvPicPr>
          <p:cNvPr id="3" name="Picture 2">
            <a:extLst>
              <a:ext uri="{FF2B5EF4-FFF2-40B4-BE49-F238E27FC236}">
                <a16:creationId xmlns:a16="http://schemas.microsoft.com/office/drawing/2014/main" id="{52763619-8E63-EB6A-A2E7-5092EA854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19" y="904987"/>
            <a:ext cx="3764606" cy="313971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 name="Picture 5">
            <a:extLst>
              <a:ext uri="{FF2B5EF4-FFF2-40B4-BE49-F238E27FC236}">
                <a16:creationId xmlns:a16="http://schemas.microsoft.com/office/drawing/2014/main" id="{DD97CDA5-5C88-39A1-1B5A-CFA129BC4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152" y="904985"/>
            <a:ext cx="3764605" cy="313971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997664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192</TotalTime>
  <Words>1078</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Wingdings 2</vt:lpstr>
      <vt:lpstr>Slate</vt:lpstr>
      <vt:lpstr>Expense Tracker </vt:lpstr>
      <vt:lpstr>Introduction</vt:lpstr>
      <vt:lpstr>PowerPoint Presentation</vt:lpstr>
      <vt:lpstr>Project Design </vt:lpstr>
      <vt:lpstr>                Login Page</vt:lpstr>
      <vt:lpstr>Dashboard</vt:lpstr>
      <vt:lpstr>PowerPoint Presentation</vt:lpstr>
      <vt:lpstr>PowerPoint Presentation</vt:lpstr>
      <vt:lpstr>PowerPoint Presentation</vt:lpstr>
      <vt:lpstr>PowerPoint Presentation</vt:lpstr>
      <vt:lpstr>PowerPoint Presentation</vt:lpstr>
      <vt:lpstr>Conclusion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Dangi</dc:creator>
  <cp:lastModifiedBy>HARSHIT ATTRI</cp:lastModifiedBy>
  <cp:revision>3</cp:revision>
  <dcterms:created xsi:type="dcterms:W3CDTF">2024-11-27T17:30:44Z</dcterms:created>
  <dcterms:modified xsi:type="dcterms:W3CDTF">2024-11-29T20:17:08Z</dcterms:modified>
</cp:coreProperties>
</file>