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9eec9f0e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9eec9f0e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9eec9f0e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9eec9f0e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9eec9f0e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9eec9f0e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9eec9f0e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9eec9f0e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9eec9f0e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9eec9f0e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81800" y="780725"/>
            <a:ext cx="8618400" cy="1695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3300">
                <a:solidFill>
                  <a:srgbClr val="000000"/>
                </a:solidFill>
              </a:rPr>
              <a:t>Automatic Mitochondria Segmentation on Electron Microscopic Data</a:t>
            </a:r>
            <a:endParaRPr b="1" sz="3300">
              <a:solidFill>
                <a:srgbClr val="000000"/>
              </a:solidFill>
            </a:endParaRPr>
          </a:p>
        </p:txBody>
      </p:sp>
      <p:sp>
        <p:nvSpPr>
          <p:cNvPr id="55" name="Google Shape;55;p13"/>
          <p:cNvSpPr txBox="1"/>
          <p:nvPr/>
        </p:nvSpPr>
        <p:spPr>
          <a:xfrm>
            <a:off x="2096175" y="3967775"/>
            <a:ext cx="467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595959"/>
                </a:solidFill>
              </a:rPr>
              <a:t>Harshit Singh &amp; Monashree Sanil</a:t>
            </a:r>
            <a:endParaRPr>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9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61" name="Google Shape;61;p14"/>
          <p:cNvSpPr txBox="1"/>
          <p:nvPr>
            <p:ph idx="1" type="body"/>
          </p:nvPr>
        </p:nvSpPr>
        <p:spPr>
          <a:xfrm>
            <a:off x="311700" y="857250"/>
            <a:ext cx="8520600" cy="88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Using Neural-network based architecture, </a:t>
            </a:r>
            <a:r>
              <a:rPr lang="en">
                <a:solidFill>
                  <a:srgbClr val="000000"/>
                </a:solidFill>
              </a:rPr>
              <a:t>perform</a:t>
            </a:r>
            <a:r>
              <a:rPr lang="en">
                <a:solidFill>
                  <a:srgbClr val="000000"/>
                </a:solidFill>
              </a:rPr>
              <a:t> pixel based classification (semantic </a:t>
            </a:r>
            <a:r>
              <a:rPr lang="en">
                <a:solidFill>
                  <a:srgbClr val="000000"/>
                </a:solidFill>
              </a:rPr>
              <a:t>segmentation)</a:t>
            </a:r>
            <a:r>
              <a:rPr lang="en">
                <a:solidFill>
                  <a:srgbClr val="000000"/>
                </a:solidFill>
              </a:rPr>
              <a:t> on 2D and 3D images of </a:t>
            </a:r>
            <a:r>
              <a:rPr lang="en">
                <a:solidFill>
                  <a:srgbClr val="000000"/>
                </a:solidFill>
              </a:rPr>
              <a:t>mitochondria</a:t>
            </a:r>
            <a:r>
              <a:rPr lang="en">
                <a:solidFill>
                  <a:srgbClr val="000000"/>
                </a:solidFill>
              </a:rPr>
              <a:t>. </a:t>
            </a:r>
            <a:endParaRPr>
              <a:solidFill>
                <a:srgbClr val="000000"/>
              </a:solidFill>
            </a:endParaRPr>
          </a:p>
        </p:txBody>
      </p:sp>
      <p:sp>
        <p:nvSpPr>
          <p:cNvPr id="62" name="Google Shape;62;p14"/>
          <p:cNvSpPr txBox="1"/>
          <p:nvPr/>
        </p:nvSpPr>
        <p:spPr>
          <a:xfrm>
            <a:off x="311700" y="1849600"/>
            <a:ext cx="5675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Pre-Processing</a:t>
            </a:r>
            <a:endParaRPr sz="2500">
              <a:solidFill>
                <a:schemeClr val="dk1"/>
              </a:solidFill>
            </a:endParaRPr>
          </a:p>
        </p:txBody>
      </p:sp>
      <p:sp>
        <p:nvSpPr>
          <p:cNvPr id="63" name="Google Shape;63;p14"/>
          <p:cNvSpPr txBox="1"/>
          <p:nvPr/>
        </p:nvSpPr>
        <p:spPr>
          <a:xfrm>
            <a:off x="413825" y="2524550"/>
            <a:ext cx="8520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The original data is a 3D image, comprising of 165 slices stacked in a TIF file. We used </a:t>
            </a:r>
            <a:r>
              <a:rPr lang="en" sz="1800">
                <a:solidFill>
                  <a:schemeClr val="dk1"/>
                </a:solidFill>
              </a:rPr>
              <a:t>ImageJ</a:t>
            </a:r>
            <a:r>
              <a:rPr lang="en" sz="1800">
                <a:solidFill>
                  <a:schemeClr val="dk1"/>
                </a:solidFill>
              </a:rPr>
              <a:t> software to convert the image into 2D slices.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Since the original size of the image is very large, </a:t>
            </a:r>
            <a:endParaRPr sz="1800">
              <a:solidFill>
                <a:schemeClr val="dk1"/>
              </a:solidFill>
            </a:endParaRPr>
          </a:p>
          <a:p>
            <a:pPr indent="0" lvl="0" marL="457200" rtl="0" algn="l">
              <a:spcBef>
                <a:spcPts val="0"/>
              </a:spcBef>
              <a:spcAft>
                <a:spcPts val="0"/>
              </a:spcAft>
              <a:buNone/>
            </a:pPr>
            <a:r>
              <a:rPr lang="en" sz="1800">
                <a:solidFill>
                  <a:schemeClr val="dk1"/>
                </a:solidFill>
              </a:rPr>
              <a:t>- </a:t>
            </a:r>
            <a:r>
              <a:rPr lang="en" sz="1800" u="sng">
                <a:solidFill>
                  <a:schemeClr val="dk1"/>
                </a:solidFill>
              </a:rPr>
              <a:t>For 2D UNet</a:t>
            </a:r>
            <a:r>
              <a:rPr lang="en" sz="1800">
                <a:solidFill>
                  <a:schemeClr val="dk1"/>
                </a:solidFill>
              </a:rPr>
              <a:t>: </a:t>
            </a:r>
            <a:r>
              <a:rPr lang="en" sz="1800">
                <a:solidFill>
                  <a:schemeClr val="dk1"/>
                </a:solidFill>
              </a:rPr>
              <a:t>cropped the image into several smaller patches (2D slices)</a:t>
            </a:r>
            <a:endParaRPr sz="1800">
              <a:solidFill>
                <a:schemeClr val="dk1"/>
              </a:solidFill>
            </a:endParaRPr>
          </a:p>
          <a:p>
            <a:pPr indent="0" lvl="0" marL="457200" rtl="0" algn="l">
              <a:spcBef>
                <a:spcPts val="0"/>
              </a:spcBef>
              <a:spcAft>
                <a:spcPts val="0"/>
              </a:spcAft>
              <a:buNone/>
            </a:pPr>
            <a:r>
              <a:rPr lang="en" sz="1800">
                <a:solidFill>
                  <a:schemeClr val="dk1"/>
                </a:solidFill>
              </a:rPr>
              <a:t>- </a:t>
            </a:r>
            <a:r>
              <a:rPr lang="en" sz="1800" u="sng">
                <a:solidFill>
                  <a:schemeClr val="dk1"/>
                </a:solidFill>
              </a:rPr>
              <a:t>For 3D UNet</a:t>
            </a:r>
            <a:r>
              <a:rPr lang="en" sz="1800">
                <a:solidFill>
                  <a:schemeClr val="dk1"/>
                </a:solidFill>
              </a:rPr>
              <a:t>: cropped the image into 3D </a:t>
            </a:r>
            <a:r>
              <a:rPr lang="en" sz="1800">
                <a:solidFill>
                  <a:schemeClr val="dk1"/>
                </a:solidFill>
              </a:rPr>
              <a:t>sub-volumes (also known as </a:t>
            </a:r>
            <a:r>
              <a:rPr lang="en" sz="1800">
                <a:solidFill>
                  <a:schemeClr val="dk1"/>
                </a:solidFill>
              </a:rPr>
              <a:t>voxels).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Normalized the images.</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2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69" name="Google Shape;69;p15"/>
          <p:cNvSpPr txBox="1"/>
          <p:nvPr>
            <p:ph idx="1" type="body"/>
          </p:nvPr>
        </p:nvSpPr>
        <p:spPr>
          <a:xfrm>
            <a:off x="311700" y="955775"/>
            <a:ext cx="8520600" cy="11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trained the models using </a:t>
            </a:r>
            <a:r>
              <a:rPr b="1" lang="en">
                <a:solidFill>
                  <a:schemeClr val="dk1"/>
                </a:solidFill>
              </a:rPr>
              <a:t>3D and 2D UNet </a:t>
            </a:r>
            <a:r>
              <a:rPr lang="en">
                <a:solidFill>
                  <a:schemeClr val="dk1"/>
                </a:solidFill>
              </a:rPr>
              <a:t>architectures to perform semantic segmentation on </a:t>
            </a:r>
            <a:r>
              <a:rPr lang="en">
                <a:solidFill>
                  <a:schemeClr val="dk1"/>
                </a:solidFill>
              </a:rPr>
              <a:t>mitochondria</a:t>
            </a:r>
            <a:r>
              <a:rPr lang="en">
                <a:solidFill>
                  <a:schemeClr val="dk1"/>
                </a:solidFill>
              </a:rPr>
              <a:t> cell images. Idea </a:t>
            </a:r>
            <a:r>
              <a:rPr lang="en">
                <a:solidFill>
                  <a:schemeClr val="dk1"/>
                </a:solidFill>
              </a:rPr>
              <a:t>behind using 3D UNet was to exploit the 3D spatial information from volumetric EM data.</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70" name="Google Shape;70;p15"/>
          <p:cNvSpPr txBox="1"/>
          <p:nvPr>
            <p:ph type="title"/>
          </p:nvPr>
        </p:nvSpPr>
        <p:spPr>
          <a:xfrm>
            <a:off x="385275" y="2491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20"/>
              <a:t>Metrics</a:t>
            </a:r>
            <a:endParaRPr sz="2520"/>
          </a:p>
        </p:txBody>
      </p:sp>
      <p:sp>
        <p:nvSpPr>
          <p:cNvPr id="71" name="Google Shape;71;p15"/>
          <p:cNvSpPr txBox="1"/>
          <p:nvPr>
            <p:ph idx="1" type="body"/>
          </p:nvPr>
        </p:nvSpPr>
        <p:spPr>
          <a:xfrm>
            <a:off x="385275" y="3209525"/>
            <a:ext cx="8520600" cy="11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evaluating the performance of the model, </a:t>
            </a:r>
            <a:r>
              <a:rPr b="1" lang="en">
                <a:solidFill>
                  <a:schemeClr val="dk1"/>
                </a:solidFill>
              </a:rPr>
              <a:t>dice coefficient</a:t>
            </a:r>
            <a:r>
              <a:rPr lang="en">
                <a:solidFill>
                  <a:schemeClr val="dk1"/>
                </a:solidFill>
              </a:rPr>
              <a:t> was used as there was class-imbalance problem.</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788275"/>
            <a:ext cx="8520600" cy="4217400"/>
          </a:xfrm>
          <a:prstGeom prst="rect">
            <a:avLst/>
          </a:prstGeom>
        </p:spPr>
        <p:txBody>
          <a:bodyPr anchorCtr="0" anchor="t" bIns="91425" lIns="91425" spcFirstLastPara="1" rIns="91425" wrap="square" tIns="91425">
            <a:normAutofit lnSpcReduction="10000"/>
          </a:bodyPr>
          <a:lstStyle/>
          <a:p>
            <a:pPr indent="-323850" lvl="0" marL="457200" rtl="0" algn="l">
              <a:lnSpc>
                <a:spcPct val="105000"/>
              </a:lnSpc>
              <a:spcBef>
                <a:spcPts val="0"/>
              </a:spcBef>
              <a:spcAft>
                <a:spcPts val="0"/>
              </a:spcAft>
              <a:buClr>
                <a:srgbClr val="000000"/>
              </a:buClr>
              <a:buSzPts val="1500"/>
              <a:buChar char="●"/>
            </a:pPr>
            <a:r>
              <a:rPr lang="en" sz="1500">
                <a:solidFill>
                  <a:srgbClr val="000000"/>
                </a:solidFill>
              </a:rPr>
              <a:t>3D UNet Model:</a:t>
            </a:r>
            <a:endParaRPr sz="1500">
              <a:solidFill>
                <a:srgbClr val="000000"/>
              </a:solidFill>
            </a:endParaRPr>
          </a:p>
          <a:p>
            <a:pPr indent="-323850" lvl="1" marL="914400" rtl="0" algn="l">
              <a:lnSpc>
                <a:spcPct val="105000"/>
              </a:lnSpc>
              <a:spcBef>
                <a:spcPts val="0"/>
              </a:spcBef>
              <a:spcAft>
                <a:spcPts val="0"/>
              </a:spcAft>
              <a:buClr>
                <a:srgbClr val="000000"/>
              </a:buClr>
              <a:buSzPts val="1500"/>
              <a:buChar char="○"/>
            </a:pPr>
            <a:r>
              <a:rPr lang="en" sz="1500">
                <a:solidFill>
                  <a:srgbClr val="000000"/>
                </a:solidFill>
              </a:rPr>
              <a:t>A</a:t>
            </a:r>
            <a:r>
              <a:rPr lang="en" sz="1500">
                <a:solidFill>
                  <a:srgbClr val="000000"/>
                </a:solidFill>
              </a:rPr>
              <a:t>chieved</a:t>
            </a:r>
            <a:r>
              <a:rPr lang="en" sz="1500">
                <a:solidFill>
                  <a:srgbClr val="000000"/>
                </a:solidFill>
              </a:rPr>
              <a:t> dice coefficient score of </a:t>
            </a:r>
            <a:r>
              <a:rPr b="1" lang="en" sz="1500">
                <a:solidFill>
                  <a:srgbClr val="000000"/>
                </a:solidFill>
              </a:rPr>
              <a:t>~0.66 </a:t>
            </a:r>
            <a:r>
              <a:rPr lang="en" sz="1500">
                <a:solidFill>
                  <a:srgbClr val="000000"/>
                </a:solidFill>
              </a:rPr>
              <a:t>after training the model for </a:t>
            </a:r>
            <a:r>
              <a:rPr b="1" lang="en" sz="1500">
                <a:solidFill>
                  <a:srgbClr val="000000"/>
                </a:solidFill>
              </a:rPr>
              <a:t>~50 epochs</a:t>
            </a:r>
            <a:r>
              <a:rPr lang="en" sz="1500">
                <a:solidFill>
                  <a:srgbClr val="000000"/>
                </a:solidFill>
              </a:rPr>
              <a:t>.</a:t>
            </a:r>
            <a:endParaRPr sz="1500">
              <a:solidFill>
                <a:srgbClr val="000000"/>
              </a:solidFill>
            </a:endParaRPr>
          </a:p>
          <a:p>
            <a:pPr indent="-323850" lvl="1" marL="914400" rtl="0" algn="l">
              <a:lnSpc>
                <a:spcPct val="105000"/>
              </a:lnSpc>
              <a:spcBef>
                <a:spcPts val="0"/>
              </a:spcBef>
              <a:spcAft>
                <a:spcPts val="0"/>
              </a:spcAft>
              <a:buClr>
                <a:srgbClr val="000000"/>
              </a:buClr>
              <a:buSzPts val="1500"/>
              <a:buChar char="○"/>
            </a:pPr>
            <a:r>
              <a:rPr lang="en" sz="1500">
                <a:solidFill>
                  <a:srgbClr val="000000"/>
                </a:solidFill>
              </a:rPr>
              <a:t>We observed that for this dataset, loss decreased slowly and it took larger number of epochs for the model to learn the optimal parameters. </a:t>
            </a:r>
            <a:endParaRPr sz="1500">
              <a:solidFill>
                <a:srgbClr val="000000"/>
              </a:solidFill>
            </a:endParaRPr>
          </a:p>
          <a:p>
            <a:pPr indent="-323850" lvl="1" marL="914400" rtl="0" algn="l">
              <a:lnSpc>
                <a:spcPct val="105000"/>
              </a:lnSpc>
              <a:spcBef>
                <a:spcPts val="0"/>
              </a:spcBef>
              <a:spcAft>
                <a:spcPts val="0"/>
              </a:spcAft>
              <a:buClr>
                <a:srgbClr val="000000"/>
              </a:buClr>
              <a:buSzPts val="1500"/>
              <a:buChar char="○"/>
            </a:pPr>
            <a:r>
              <a:rPr lang="en" sz="1500">
                <a:solidFill>
                  <a:srgbClr val="000000"/>
                </a:solidFill>
              </a:rPr>
              <a:t>We also explored work done by other researchers in this area and found that performance of the model improved further when it was trained for about ~100 epochs.</a:t>
            </a:r>
            <a:endParaRPr sz="1500">
              <a:solidFill>
                <a:srgbClr val="000000"/>
              </a:solidFill>
            </a:endParaRPr>
          </a:p>
          <a:p>
            <a:pPr indent="-323850" lvl="1" marL="914400" rtl="0" algn="l">
              <a:lnSpc>
                <a:spcPct val="105000"/>
              </a:lnSpc>
              <a:spcBef>
                <a:spcPts val="0"/>
              </a:spcBef>
              <a:spcAft>
                <a:spcPts val="0"/>
              </a:spcAft>
              <a:buClr>
                <a:srgbClr val="000000"/>
              </a:buClr>
              <a:buSzPts val="1500"/>
              <a:buChar char="○"/>
            </a:pPr>
            <a:r>
              <a:rPr lang="en" sz="1500">
                <a:solidFill>
                  <a:srgbClr val="000000"/>
                </a:solidFill>
              </a:rPr>
              <a:t>The 3D image was converted into several voxels of size 64x64x64. The performance could be improved with larger voxel sizes, but due to hardware constraints we weren’t able to do so.</a:t>
            </a:r>
            <a:endParaRPr sz="1500">
              <a:solidFill>
                <a:srgbClr val="000000"/>
              </a:solidFill>
            </a:endParaRPr>
          </a:p>
          <a:p>
            <a:pPr indent="-323850" lvl="0" marL="457200" rtl="0" algn="l">
              <a:lnSpc>
                <a:spcPct val="105000"/>
              </a:lnSpc>
              <a:spcBef>
                <a:spcPts val="0"/>
              </a:spcBef>
              <a:spcAft>
                <a:spcPts val="0"/>
              </a:spcAft>
              <a:buClr>
                <a:srgbClr val="000000"/>
              </a:buClr>
              <a:buSzPts val="1500"/>
              <a:buChar char="●"/>
            </a:pPr>
            <a:r>
              <a:rPr lang="en" sz="1500">
                <a:solidFill>
                  <a:srgbClr val="000000"/>
                </a:solidFill>
              </a:rPr>
              <a:t>2D UNet Model:</a:t>
            </a:r>
            <a:endParaRPr sz="1500">
              <a:solidFill>
                <a:srgbClr val="000000"/>
              </a:solidFill>
            </a:endParaRPr>
          </a:p>
          <a:p>
            <a:pPr indent="-323850" lvl="1" marL="914400" rtl="0" algn="l">
              <a:lnSpc>
                <a:spcPct val="105000"/>
              </a:lnSpc>
              <a:spcBef>
                <a:spcPts val="0"/>
              </a:spcBef>
              <a:spcAft>
                <a:spcPts val="0"/>
              </a:spcAft>
              <a:buClr>
                <a:srgbClr val="000000"/>
              </a:buClr>
              <a:buSzPts val="1500"/>
              <a:buChar char="○"/>
            </a:pPr>
            <a:r>
              <a:rPr lang="en" sz="1500">
                <a:solidFill>
                  <a:schemeClr val="dk1"/>
                </a:solidFill>
              </a:rPr>
              <a:t>Achieved dice coefficient score of </a:t>
            </a:r>
            <a:r>
              <a:rPr b="1" lang="en" sz="1500">
                <a:solidFill>
                  <a:schemeClr val="dk1"/>
                </a:solidFill>
              </a:rPr>
              <a:t>~0.87 </a:t>
            </a:r>
            <a:r>
              <a:rPr lang="en" sz="1500">
                <a:solidFill>
                  <a:schemeClr val="dk1"/>
                </a:solidFill>
              </a:rPr>
              <a:t>after training the model for </a:t>
            </a:r>
            <a:r>
              <a:rPr b="1" lang="en" sz="1500">
                <a:solidFill>
                  <a:schemeClr val="dk1"/>
                </a:solidFill>
              </a:rPr>
              <a:t>~10 epochs</a:t>
            </a:r>
            <a:r>
              <a:rPr lang="en" sz="1500">
                <a:solidFill>
                  <a:schemeClr val="dk1"/>
                </a:solidFill>
              </a:rPr>
              <a:t>.</a:t>
            </a:r>
            <a:endParaRPr sz="1500">
              <a:solidFill>
                <a:schemeClr val="dk1"/>
              </a:solidFill>
            </a:endParaRPr>
          </a:p>
          <a:p>
            <a:pPr indent="-323850" lvl="1" marL="914400" rtl="0" algn="l">
              <a:lnSpc>
                <a:spcPct val="105000"/>
              </a:lnSpc>
              <a:spcBef>
                <a:spcPts val="0"/>
              </a:spcBef>
              <a:spcAft>
                <a:spcPts val="0"/>
              </a:spcAft>
              <a:buClr>
                <a:schemeClr val="dk1"/>
              </a:buClr>
              <a:buSzPts val="1500"/>
              <a:buChar char="○"/>
            </a:pPr>
            <a:r>
              <a:rPr lang="en" sz="1500">
                <a:solidFill>
                  <a:schemeClr val="dk1"/>
                </a:solidFill>
              </a:rPr>
              <a:t>The 2D image was converted into several patches of size 256x256.</a:t>
            </a:r>
            <a:endParaRPr sz="1500">
              <a:solidFill>
                <a:schemeClr val="dk1"/>
              </a:solidFill>
            </a:endParaRPr>
          </a:p>
          <a:p>
            <a:pPr indent="0" lvl="0" marL="0" rtl="0" algn="l">
              <a:lnSpc>
                <a:spcPct val="105000"/>
              </a:lnSpc>
              <a:spcBef>
                <a:spcPts val="1200"/>
              </a:spcBef>
              <a:spcAft>
                <a:spcPts val="0"/>
              </a:spcAft>
              <a:buNone/>
            </a:pPr>
            <a:r>
              <a:t/>
            </a:r>
            <a:endParaRPr sz="1500">
              <a:solidFill>
                <a:schemeClr val="dk1"/>
              </a:solidFill>
            </a:endParaRPr>
          </a:p>
          <a:p>
            <a:pPr indent="0" lvl="0" marL="0" rtl="0" algn="l">
              <a:lnSpc>
                <a:spcPct val="105000"/>
              </a:lnSpc>
              <a:spcBef>
                <a:spcPts val="1200"/>
              </a:spcBef>
              <a:spcAft>
                <a:spcPts val="0"/>
              </a:spcAft>
              <a:buNone/>
            </a:pPr>
            <a:r>
              <a:rPr lang="en" sz="1500">
                <a:solidFill>
                  <a:schemeClr val="dk1"/>
                </a:solidFill>
              </a:rPr>
              <a:t>There are can be a lot of factors that can be attributed to the performance of 2D UNet model being better than 3D UNet. One possible reason can be lower voxel sizes. </a:t>
            </a:r>
            <a:endParaRPr sz="1500">
              <a:solidFill>
                <a:schemeClr val="dk1"/>
              </a:solidFill>
            </a:endParaRPr>
          </a:p>
          <a:p>
            <a:pPr indent="0" lvl="0" marL="0" rtl="0" algn="l">
              <a:lnSpc>
                <a:spcPct val="105000"/>
              </a:lnSpc>
              <a:spcBef>
                <a:spcPts val="1200"/>
              </a:spcBef>
              <a:spcAft>
                <a:spcPts val="1200"/>
              </a:spcAft>
              <a:buNone/>
            </a:pPr>
            <a:r>
              <a:t/>
            </a:r>
            <a:endParaRPr sz="1500">
              <a:solidFill>
                <a:schemeClr val="dk1"/>
              </a:solidFill>
            </a:endParaRPr>
          </a:p>
        </p:txBody>
      </p:sp>
      <p:sp>
        <p:nvSpPr>
          <p:cNvPr id="77" name="Google Shape;77;p16"/>
          <p:cNvSpPr txBox="1"/>
          <p:nvPr/>
        </p:nvSpPr>
        <p:spPr>
          <a:xfrm>
            <a:off x="311700" y="197050"/>
            <a:ext cx="567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Results and Takeaways</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1075850"/>
            <a:ext cx="4409775" cy="2686405"/>
          </a:xfrm>
          <a:prstGeom prst="rect">
            <a:avLst/>
          </a:prstGeom>
          <a:noFill/>
          <a:ln>
            <a:noFill/>
          </a:ln>
        </p:spPr>
      </p:pic>
      <p:pic>
        <p:nvPicPr>
          <p:cNvPr id="83" name="Google Shape;83;p17"/>
          <p:cNvPicPr preferRelativeResize="0"/>
          <p:nvPr/>
        </p:nvPicPr>
        <p:blipFill>
          <a:blip r:embed="rId4">
            <a:alphaModFix/>
          </a:blip>
          <a:stretch>
            <a:fillRect/>
          </a:stretch>
        </p:blipFill>
        <p:spPr>
          <a:xfrm>
            <a:off x="4518913" y="1044500"/>
            <a:ext cx="4512667" cy="2749100"/>
          </a:xfrm>
          <a:prstGeom prst="rect">
            <a:avLst/>
          </a:prstGeom>
          <a:noFill/>
          <a:ln>
            <a:noFill/>
          </a:ln>
        </p:spPr>
      </p:pic>
      <p:sp>
        <p:nvSpPr>
          <p:cNvPr id="84" name="Google Shape;84;p17"/>
          <p:cNvSpPr txBox="1"/>
          <p:nvPr/>
        </p:nvSpPr>
        <p:spPr>
          <a:xfrm>
            <a:off x="4725725" y="4033850"/>
            <a:ext cx="38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Training/Validation Dice Coefficient Score</a:t>
            </a:r>
            <a:endParaRPr b="1"/>
          </a:p>
        </p:txBody>
      </p:sp>
      <p:sp>
        <p:nvSpPr>
          <p:cNvPr id="85" name="Google Shape;85;p17"/>
          <p:cNvSpPr txBox="1"/>
          <p:nvPr/>
        </p:nvSpPr>
        <p:spPr>
          <a:xfrm>
            <a:off x="271275" y="4033850"/>
            <a:ext cx="41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Training/Validation Loss vs No. of Epochs</a:t>
            </a:r>
            <a:endParaRPr b="1"/>
          </a:p>
        </p:txBody>
      </p:sp>
      <p:sp>
        <p:nvSpPr>
          <p:cNvPr id="86" name="Google Shape;86;p17"/>
          <p:cNvSpPr txBox="1"/>
          <p:nvPr/>
        </p:nvSpPr>
        <p:spPr>
          <a:xfrm>
            <a:off x="271275" y="311650"/>
            <a:ext cx="567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3D UNet </a:t>
            </a:r>
            <a:r>
              <a:rPr b="1" lang="en" sz="2000"/>
              <a:t> </a:t>
            </a:r>
            <a:endParaRPr b="1"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271275" y="311650"/>
            <a:ext cx="567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2</a:t>
            </a:r>
            <a:r>
              <a:rPr b="1" lang="en" sz="2000"/>
              <a:t>D UNet  </a:t>
            </a:r>
            <a:endParaRPr b="1" sz="2000"/>
          </a:p>
        </p:txBody>
      </p:sp>
      <p:pic>
        <p:nvPicPr>
          <p:cNvPr id="92" name="Google Shape;92;p18"/>
          <p:cNvPicPr preferRelativeResize="0"/>
          <p:nvPr/>
        </p:nvPicPr>
        <p:blipFill>
          <a:blip r:embed="rId3">
            <a:alphaModFix/>
          </a:blip>
          <a:stretch>
            <a:fillRect/>
          </a:stretch>
        </p:blipFill>
        <p:spPr>
          <a:xfrm>
            <a:off x="201525" y="956650"/>
            <a:ext cx="4314150" cy="2792200"/>
          </a:xfrm>
          <a:prstGeom prst="rect">
            <a:avLst/>
          </a:prstGeom>
          <a:noFill/>
          <a:ln>
            <a:noFill/>
          </a:ln>
        </p:spPr>
      </p:pic>
      <p:pic>
        <p:nvPicPr>
          <p:cNvPr id="93" name="Google Shape;93;p18"/>
          <p:cNvPicPr preferRelativeResize="0"/>
          <p:nvPr/>
        </p:nvPicPr>
        <p:blipFill>
          <a:blip r:embed="rId4">
            <a:alphaModFix/>
          </a:blip>
          <a:stretch>
            <a:fillRect/>
          </a:stretch>
        </p:blipFill>
        <p:spPr>
          <a:xfrm>
            <a:off x="4515675" y="956650"/>
            <a:ext cx="4475925" cy="2792200"/>
          </a:xfrm>
          <a:prstGeom prst="rect">
            <a:avLst/>
          </a:prstGeom>
          <a:noFill/>
          <a:ln>
            <a:noFill/>
          </a:ln>
        </p:spPr>
      </p:pic>
      <p:sp>
        <p:nvSpPr>
          <p:cNvPr id="94" name="Google Shape;94;p18"/>
          <p:cNvSpPr txBox="1"/>
          <p:nvPr/>
        </p:nvSpPr>
        <p:spPr>
          <a:xfrm>
            <a:off x="377175" y="3901250"/>
            <a:ext cx="41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Training/Validation Loss vs No. of Epochs</a:t>
            </a:r>
            <a:endParaRPr b="1"/>
          </a:p>
        </p:txBody>
      </p:sp>
      <p:sp>
        <p:nvSpPr>
          <p:cNvPr id="95" name="Google Shape;95;p18"/>
          <p:cNvSpPr txBox="1"/>
          <p:nvPr/>
        </p:nvSpPr>
        <p:spPr>
          <a:xfrm>
            <a:off x="4684387" y="3901250"/>
            <a:ext cx="41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Training/Validation Dice Coefficient Score</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