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55" r:id="rId2"/>
    <p:sldId id="269" r:id="rId3"/>
    <p:sldId id="363" r:id="rId4"/>
    <p:sldId id="368" r:id="rId5"/>
    <p:sldId id="370" r:id="rId6"/>
    <p:sldId id="365" r:id="rId7"/>
    <p:sldId id="273" r:id="rId8"/>
    <p:sldId id="274" r:id="rId9"/>
    <p:sldId id="275" r:id="rId10"/>
    <p:sldId id="282" r:id="rId11"/>
    <p:sldId id="289" r:id="rId12"/>
    <p:sldId id="278" r:id="rId13"/>
    <p:sldId id="371" r:id="rId14"/>
    <p:sldId id="279" r:id="rId15"/>
    <p:sldId id="290" r:id="rId16"/>
    <p:sldId id="291" r:id="rId17"/>
    <p:sldId id="292" r:id="rId18"/>
    <p:sldId id="293" r:id="rId19"/>
    <p:sldId id="358" r:id="rId20"/>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0"/>
  </p:normalViewPr>
  <p:slideViewPr>
    <p:cSldViewPr snapToGrid="0" snapToObjects="1">
      <p:cViewPr varScale="1">
        <p:scale>
          <a:sx n="82" d="100"/>
          <a:sy n="82" d="100"/>
        </p:scale>
        <p:origin x="696" y="5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10/30/2020</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10/30/2020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10/30/2020</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10/30/2020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10/30/2020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10/30/2020</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3259E9-87FC-482C-9001-1CC41D83A16B}" type="datetimeFigureOut">
              <a:rPr lang="en-US" smtClean="0"/>
              <a:t>10/30/2020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777584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10/30/2020</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 id="2147483664" r:id="rId6"/>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hyperlink" Target="https://warwick.ac.uk/fac/sci/dcs/research/em/publications/web-em/07/paperpham.pdf" TargetMode="External"/><Relationship Id="rId3" Type="http://schemas.openxmlformats.org/officeDocument/2006/relationships/hyperlink" Target="https://brilliant.org/wiki/shortest-path-algorithms/" TargetMode="External"/><Relationship Id="rId7" Type="http://schemas.openxmlformats.org/officeDocument/2006/relationships/hyperlink" Target="http://www.i3s.unice.fr/~kamal/publications/ICORES2018_AKI.pdf" TargetMode="External"/><Relationship Id="rId2" Type="http://schemas.openxmlformats.org/officeDocument/2006/relationships/hyperlink" Target="https://www.hackerearth.com/practice/algorithms/graphs/shortest-path-algorithms/tutorial/" TargetMode="External"/><Relationship Id="rId1" Type="http://schemas.openxmlformats.org/officeDocument/2006/relationships/slideLayout" Target="../slideLayouts/slideLayout6.xml"/><Relationship Id="rId6" Type="http://schemas.openxmlformats.org/officeDocument/2006/relationships/hyperlink" Target="https://www.tutorialspoint.com/aviation_management/aviation_management_airline_routeplanning.htm" TargetMode="External"/><Relationship Id="rId5" Type="http://schemas.openxmlformats.org/officeDocument/2006/relationships/hyperlink" Target="https://www.researchgate.net/publication/310594546_A_Review_and_Evaluations_of_Shortest_Path_Algorithms" TargetMode="External"/><Relationship Id="rId4" Type="http://schemas.openxmlformats.org/officeDocument/2006/relationships/hyperlink" Target="https://dl.acm.org/doi/pdf/10.5555/1791129.1791184?download=tr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3345-937F-47D1-824E-3BED3DD3992A}"/>
              </a:ext>
            </a:extLst>
          </p:cNvPr>
          <p:cNvSpPr txBox="1">
            <a:spLocks/>
          </p:cNvSpPr>
          <p:nvPr/>
        </p:nvSpPr>
        <p:spPr>
          <a:xfrm>
            <a:off x="1033818" y="1041735"/>
            <a:ext cx="10972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A* Algorithm</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B1CF3D-6C63-458D-B988-66FA2B6C38A5}"/>
              </a:ext>
            </a:extLst>
          </p:cNvPr>
          <p:cNvSpPr txBox="1">
            <a:spLocks/>
          </p:cNvSpPr>
          <p:nvPr/>
        </p:nvSpPr>
        <p:spPr>
          <a:xfrm>
            <a:off x="1033818" y="1981113"/>
            <a:ext cx="10429164" cy="4678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dirty="0">
                <a:latin typeface="Times New Roman" panose="02020603050405020304" pitchFamily="18" charset="0"/>
                <a:cs typeface="Times New Roman" panose="02020603050405020304" pitchFamily="18" charset="0"/>
              </a:rPr>
              <a:t>A* Search algorithms, unlike other traversal techniques, it has “brains”. What it means is that it is really a smart algorithm which separates it from the other conventional algorithms.</a:t>
            </a:r>
          </a:p>
          <a:p>
            <a:pPr algn="just"/>
            <a:r>
              <a:rPr lang="en-IN" sz="2000" dirty="0">
                <a:latin typeface="Times New Roman" panose="02020603050405020304" pitchFamily="18" charset="0"/>
                <a:cs typeface="Times New Roman" panose="02020603050405020304" pitchFamily="18" charset="0"/>
              </a:rPr>
              <a:t>It is the most commonly used algorithm in case of map applications for finding optimal routes.</a:t>
            </a:r>
          </a:p>
          <a:p>
            <a:pPr algn="just"/>
            <a:endParaRPr lang="en-IN"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Our Implementation of this </a:t>
            </a:r>
            <a:r>
              <a:rPr lang="en-IN" sz="2000" dirty="0" err="1">
                <a:latin typeface="Times New Roman" panose="02020603050405020304" pitchFamily="18" charset="0"/>
                <a:cs typeface="Times New Roman" panose="02020603050405020304" pitchFamily="18" charset="0"/>
              </a:rPr>
              <a:t>algo</a:t>
            </a:r>
            <a:r>
              <a:rPr lang="en-IN" sz="2000" dirty="0">
                <a:latin typeface="Times New Roman" panose="02020603050405020304" pitchFamily="18" charset="0"/>
                <a:cs typeface="Times New Roman" panose="02020603050405020304" pitchFamily="18" charset="0"/>
              </a:rPr>
              <a:t> is unique</a:t>
            </a:r>
          </a:p>
          <a:p>
            <a:pPr marL="0" indent="0" algn="just">
              <a:buFont typeface="Arial" panose="020B0604020202020204" pitchFamily="34" charset="0"/>
              <a:buNone/>
            </a:pPr>
            <a:r>
              <a:rPr lang="en-IN" sz="2000" b="1" dirty="0">
                <a:latin typeface="Times New Roman" panose="02020603050405020304" pitchFamily="18" charset="0"/>
                <a:cs typeface="Times New Roman" panose="02020603050405020304" pitchFamily="18" charset="0"/>
              </a:rPr>
              <a:t>   How ?</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The </a:t>
            </a:r>
            <a:r>
              <a:rPr lang="en-IN" sz="2000" dirty="0" err="1">
                <a:latin typeface="Times New Roman" panose="02020603050405020304" pitchFamily="18" charset="0"/>
                <a:cs typeface="Times New Roman" panose="02020603050405020304" pitchFamily="18" charset="0"/>
              </a:rPr>
              <a:t>ans</a:t>
            </a:r>
            <a:r>
              <a:rPr lang="en-IN" sz="2000" dirty="0">
                <a:latin typeface="Times New Roman" panose="02020603050405020304" pitchFamily="18" charset="0"/>
                <a:cs typeface="Times New Roman" panose="02020603050405020304" pitchFamily="18" charset="0"/>
              </a:rPr>
              <a:t> is our very own designed data structure which we like to call …….The “</a:t>
            </a:r>
            <a:r>
              <a:rPr lang="en-IN" sz="2000" dirty="0" err="1">
                <a:latin typeface="Times New Roman" panose="02020603050405020304" pitchFamily="18" charset="0"/>
                <a:cs typeface="Times New Roman" panose="02020603050405020304" pitchFamily="18" charset="0"/>
              </a:rPr>
              <a:t>PsuedoGraph</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20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3345-937F-47D1-824E-3BED3DD3992A}"/>
              </a:ext>
            </a:extLst>
          </p:cNvPr>
          <p:cNvSpPr txBox="1">
            <a:spLocks/>
          </p:cNvSpPr>
          <p:nvPr/>
        </p:nvSpPr>
        <p:spPr>
          <a:xfrm>
            <a:off x="989605" y="850667"/>
            <a:ext cx="10972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latin typeface="Times New Roman" panose="02020603050405020304" pitchFamily="18" charset="0"/>
                <a:cs typeface="Times New Roman" panose="02020603050405020304" pitchFamily="18" charset="0"/>
              </a:rPr>
              <a:t>PsuedoGraph</a:t>
            </a:r>
            <a:r>
              <a:rPr lang="en-US" sz="2400" dirty="0">
                <a:latin typeface="Times New Roman" panose="02020603050405020304" pitchFamily="18" charset="0"/>
                <a:cs typeface="Times New Roman" panose="02020603050405020304" pitchFamily="18" charset="0"/>
              </a:rPr>
              <a:t> and Structure for Vertices</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605" y="1681475"/>
            <a:ext cx="5970753" cy="429827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953" y="1681475"/>
            <a:ext cx="3971925" cy="3505200"/>
          </a:xfrm>
          <a:prstGeom prst="rect">
            <a:avLst/>
          </a:prstGeom>
        </p:spPr>
      </p:pic>
    </p:spTree>
    <p:extLst>
      <p:ext uri="{BB962C8B-B14F-4D97-AF65-F5344CB8AC3E}">
        <p14:creationId xmlns:p14="http://schemas.microsoft.com/office/powerpoint/2010/main" val="91293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C564D1B-B2A1-1347-A6C0-260195891D39}"/>
              </a:ext>
            </a:extLst>
          </p:cNvPr>
          <p:cNvSpPr txBox="1">
            <a:spLocks/>
          </p:cNvSpPr>
          <p:nvPr/>
        </p:nvSpPr>
        <p:spPr>
          <a:xfrm>
            <a:off x="395322" y="513786"/>
            <a:ext cx="10972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Research Methodology</a:t>
            </a:r>
          </a:p>
        </p:txBody>
      </p:sp>
      <p:pic>
        <p:nvPicPr>
          <p:cNvPr id="20" name="Content Placeholder 3">
            <a:extLst>
              <a:ext uri="{FF2B5EF4-FFF2-40B4-BE49-F238E27FC236}">
                <a16:creationId xmlns:a16="http://schemas.microsoft.com/office/drawing/2014/main" id="{BB7DB87B-303A-2646-8DCA-F1F9B8314942}"/>
              </a:ext>
            </a:extLst>
          </p:cNvPr>
          <p:cNvPicPr>
            <a:picLocks/>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26601" y="1366948"/>
            <a:ext cx="3438120" cy="4940545"/>
          </a:xfrm>
          <a:prstGeom prst="rect">
            <a:avLst/>
          </a:prstGeom>
        </p:spPr>
      </p:pic>
      <p:sp>
        <p:nvSpPr>
          <p:cNvPr id="21" name="Arrow: Right 7">
            <a:extLst>
              <a:ext uri="{FF2B5EF4-FFF2-40B4-BE49-F238E27FC236}">
                <a16:creationId xmlns:a16="http://schemas.microsoft.com/office/drawing/2014/main" id="{ECF1D64A-8BEB-5B46-A1F6-56AB9176C3DB}"/>
              </a:ext>
            </a:extLst>
          </p:cNvPr>
          <p:cNvSpPr/>
          <p:nvPr/>
        </p:nvSpPr>
        <p:spPr>
          <a:xfrm>
            <a:off x="4497798" y="2080694"/>
            <a:ext cx="656585" cy="359229"/>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lumMod val="85000"/>
                  <a:lumOff val="15000"/>
                </a:schemeClr>
              </a:solidFill>
            </a:endParaRPr>
          </a:p>
        </p:txBody>
      </p:sp>
      <p:sp>
        <p:nvSpPr>
          <p:cNvPr id="22" name="TextBox 21">
            <a:extLst>
              <a:ext uri="{FF2B5EF4-FFF2-40B4-BE49-F238E27FC236}">
                <a16:creationId xmlns:a16="http://schemas.microsoft.com/office/drawing/2014/main" id="{D9762DC7-6B40-844A-98D6-7AA249618624}"/>
              </a:ext>
            </a:extLst>
          </p:cNvPr>
          <p:cNvSpPr txBox="1"/>
          <p:nvPr/>
        </p:nvSpPr>
        <p:spPr>
          <a:xfrm>
            <a:off x="5301669" y="1953615"/>
            <a:ext cx="6555356" cy="553998"/>
          </a:xfrm>
          <a:prstGeom prst="rect">
            <a:avLst/>
          </a:prstGeom>
          <a:noFill/>
        </p:spPr>
        <p:txBody>
          <a:bodyPr wrap="square" rtlCol="0">
            <a:spAutoFit/>
          </a:bodyPr>
          <a:lstStyle/>
          <a:p>
            <a:pPr algn="ct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The shortest path problem is about finding a path between 2 vertices in a graph such that the total sum of the edges weights is minimum</a:t>
            </a:r>
            <a:endParaRPr lang="en-IN" sz="1500" dirty="0">
              <a:latin typeface="Times New Roman" panose="02020603050405020304" pitchFamily="18" charset="0"/>
              <a:cs typeface="Times New Roman" panose="02020603050405020304" pitchFamily="18" charset="0"/>
            </a:endParaRPr>
          </a:p>
        </p:txBody>
      </p:sp>
      <p:sp>
        <p:nvSpPr>
          <p:cNvPr id="23" name="Arrow: Right 10">
            <a:extLst>
              <a:ext uri="{FF2B5EF4-FFF2-40B4-BE49-F238E27FC236}">
                <a16:creationId xmlns:a16="http://schemas.microsoft.com/office/drawing/2014/main" id="{9BB68195-36CA-B040-BF02-18493869A448}"/>
              </a:ext>
            </a:extLst>
          </p:cNvPr>
          <p:cNvSpPr/>
          <p:nvPr/>
        </p:nvSpPr>
        <p:spPr>
          <a:xfrm>
            <a:off x="4497798" y="2871501"/>
            <a:ext cx="656585" cy="359229"/>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lumMod val="85000"/>
                  <a:lumOff val="15000"/>
                </a:schemeClr>
              </a:solidFill>
            </a:endParaRPr>
          </a:p>
        </p:txBody>
      </p:sp>
      <p:sp>
        <p:nvSpPr>
          <p:cNvPr id="24" name="Arrow: Right 12">
            <a:extLst>
              <a:ext uri="{FF2B5EF4-FFF2-40B4-BE49-F238E27FC236}">
                <a16:creationId xmlns:a16="http://schemas.microsoft.com/office/drawing/2014/main" id="{AFAF6B28-6882-9C49-8ADF-F1FFEA1B6D5F}"/>
              </a:ext>
            </a:extLst>
          </p:cNvPr>
          <p:cNvSpPr/>
          <p:nvPr/>
        </p:nvSpPr>
        <p:spPr>
          <a:xfrm>
            <a:off x="4497798" y="3657606"/>
            <a:ext cx="656585" cy="359229"/>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lumMod val="85000"/>
                  <a:lumOff val="15000"/>
                </a:schemeClr>
              </a:solidFill>
            </a:endParaRPr>
          </a:p>
        </p:txBody>
      </p:sp>
      <p:sp>
        <p:nvSpPr>
          <p:cNvPr id="25" name="Arrow: Right 14">
            <a:extLst>
              <a:ext uri="{FF2B5EF4-FFF2-40B4-BE49-F238E27FC236}">
                <a16:creationId xmlns:a16="http://schemas.microsoft.com/office/drawing/2014/main" id="{A32CE083-97DF-934E-B201-4891E35E6252}"/>
              </a:ext>
            </a:extLst>
          </p:cNvPr>
          <p:cNvSpPr/>
          <p:nvPr/>
        </p:nvSpPr>
        <p:spPr>
          <a:xfrm>
            <a:off x="4492460" y="4381314"/>
            <a:ext cx="656585" cy="359229"/>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lumMod val="85000"/>
                  <a:lumOff val="15000"/>
                </a:schemeClr>
              </a:solidFill>
            </a:endParaRPr>
          </a:p>
        </p:txBody>
      </p:sp>
      <p:sp>
        <p:nvSpPr>
          <p:cNvPr id="26" name="Arrow: Right 16">
            <a:extLst>
              <a:ext uri="{FF2B5EF4-FFF2-40B4-BE49-F238E27FC236}">
                <a16:creationId xmlns:a16="http://schemas.microsoft.com/office/drawing/2014/main" id="{7FD9595C-D8AF-644F-9657-6C7D4BC4DD1D}"/>
              </a:ext>
            </a:extLst>
          </p:cNvPr>
          <p:cNvSpPr/>
          <p:nvPr/>
        </p:nvSpPr>
        <p:spPr>
          <a:xfrm>
            <a:off x="4471811" y="5094513"/>
            <a:ext cx="656585" cy="359229"/>
          </a:xfrm>
          <a:prstGeom prst="rightArrow">
            <a:avLst/>
          </a:prstGeom>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IN">
              <a:solidFill>
                <a:schemeClr val="tx1">
                  <a:lumMod val="85000"/>
                  <a:lumOff val="15000"/>
                </a:schemeClr>
              </a:solidFill>
            </a:endParaRPr>
          </a:p>
        </p:txBody>
      </p:sp>
      <p:sp>
        <p:nvSpPr>
          <p:cNvPr id="27" name="TextBox 26">
            <a:extLst>
              <a:ext uri="{FF2B5EF4-FFF2-40B4-BE49-F238E27FC236}">
                <a16:creationId xmlns:a16="http://schemas.microsoft.com/office/drawing/2014/main" id="{3805FFC3-9F44-BF4E-9CF8-869BB6299FB1}"/>
              </a:ext>
            </a:extLst>
          </p:cNvPr>
          <p:cNvSpPr txBox="1"/>
          <p:nvPr/>
        </p:nvSpPr>
        <p:spPr>
          <a:xfrm>
            <a:off x="5950743" y="2767125"/>
            <a:ext cx="5257208" cy="553998"/>
          </a:xfrm>
          <a:prstGeom prst="rect">
            <a:avLst/>
          </a:prstGeom>
          <a:noFill/>
        </p:spPr>
        <p:txBody>
          <a:bodyPr wrap="none" rtlCol="0">
            <a:spAutoFit/>
          </a:bodyPr>
          <a:lstStyle/>
          <a:p>
            <a:pPr algn="ct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We will be using C language to support our intended design into a</a:t>
            </a:r>
          </a:p>
          <a:p>
            <a:pPr algn="ct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working code</a:t>
            </a:r>
            <a:endParaRPr lang="en-IN" sz="15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B4A08D2D-2ABA-9844-ADD6-B5A8D1D93616}"/>
              </a:ext>
            </a:extLst>
          </p:cNvPr>
          <p:cNvSpPr txBox="1"/>
          <p:nvPr/>
        </p:nvSpPr>
        <p:spPr>
          <a:xfrm>
            <a:off x="6034454" y="3704252"/>
            <a:ext cx="184731" cy="384721"/>
          </a:xfrm>
          <a:prstGeom prst="rect">
            <a:avLst/>
          </a:prstGeom>
          <a:noFill/>
        </p:spPr>
        <p:txBody>
          <a:bodyPr wrap="none" rtlCol="0">
            <a:spAutoFit/>
          </a:bodyPr>
          <a:lstStyle/>
          <a:p>
            <a:endParaRPr lang="en-IN" dirty="0"/>
          </a:p>
        </p:txBody>
      </p:sp>
      <p:sp>
        <p:nvSpPr>
          <p:cNvPr id="29" name="TextBox 28">
            <a:extLst>
              <a:ext uri="{FF2B5EF4-FFF2-40B4-BE49-F238E27FC236}">
                <a16:creationId xmlns:a16="http://schemas.microsoft.com/office/drawing/2014/main" id="{6301468F-2706-D541-ABB9-55CE7045F4E9}"/>
              </a:ext>
            </a:extLst>
          </p:cNvPr>
          <p:cNvSpPr txBox="1"/>
          <p:nvPr/>
        </p:nvSpPr>
        <p:spPr>
          <a:xfrm>
            <a:off x="5548898" y="3617699"/>
            <a:ext cx="5974456" cy="553998"/>
          </a:xfrm>
          <a:prstGeom prst="rect">
            <a:avLst/>
          </a:prstGeom>
          <a:noFill/>
        </p:spPr>
        <p:txBody>
          <a:bodyPr wrap="none" rtlCol="0">
            <a:spAutoFit/>
          </a:bodyPr>
          <a:lstStyle/>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Using the modules and library in use we will make sure to compare all the </a:t>
            </a:r>
          </a:p>
          <a:p>
            <a:pPr algn="ct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Shortest Path algorithms</a:t>
            </a:r>
            <a:endParaRPr lang="en-IN" sz="15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FD06AD8C-519A-194F-92E2-C5D775DB5E08}"/>
              </a:ext>
            </a:extLst>
          </p:cNvPr>
          <p:cNvSpPr txBox="1"/>
          <p:nvPr/>
        </p:nvSpPr>
        <p:spPr>
          <a:xfrm>
            <a:off x="5521490" y="4331493"/>
            <a:ext cx="6115713" cy="553998"/>
          </a:xfrm>
          <a:prstGeom prst="rect">
            <a:avLst/>
          </a:prstGeom>
          <a:noFill/>
        </p:spPr>
        <p:txBody>
          <a:bodyPr wrap="none" rtlCol="0">
            <a:spAutoFit/>
          </a:bodyPr>
          <a:lstStyle/>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Implementation of an Algorithm is a necessary step for a developer to jump </a:t>
            </a:r>
          </a:p>
          <a:p>
            <a:pPr algn="ct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from a theoretical aspect to practical knowledge </a:t>
            </a:r>
            <a:endParaRPr lang="en-IN" sz="15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D064E08-C353-C940-92E8-F35346916196}"/>
              </a:ext>
            </a:extLst>
          </p:cNvPr>
          <p:cNvSpPr txBox="1"/>
          <p:nvPr/>
        </p:nvSpPr>
        <p:spPr>
          <a:xfrm>
            <a:off x="5806853" y="5145003"/>
            <a:ext cx="5458546" cy="553998"/>
          </a:xfrm>
          <a:prstGeom prst="rect">
            <a:avLst/>
          </a:prstGeom>
          <a:noFill/>
        </p:spPr>
        <p:txBody>
          <a:bodyPr wrap="none" rtlCol="0">
            <a:spAutoFit/>
          </a:bodyPr>
          <a:lstStyle/>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Linux terminal-based implementation shall reveal the loopholes and </a:t>
            </a:r>
          </a:p>
          <a:p>
            <a:pPr algn="ct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unidentified services in the usage and fixing of errors</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701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19FA-44C1-4CE5-8069-FFF03659EBF0}"/>
              </a:ext>
            </a:extLst>
          </p:cNvPr>
          <p:cNvSpPr>
            <a:spLocks noGrp="1"/>
          </p:cNvSpPr>
          <p:nvPr>
            <p:ph type="title"/>
          </p:nvPr>
        </p:nvSpPr>
        <p:spPr>
          <a:xfrm>
            <a:off x="762000" y="427039"/>
            <a:ext cx="10702119" cy="1143000"/>
          </a:xfrm>
        </p:spPr>
        <p:txBody>
          <a:bodyPr>
            <a:normAutofit/>
          </a:bodyPr>
          <a:lstStyle/>
          <a:p>
            <a:r>
              <a:rPr lang="en-IN" sz="3200" b="1" dirty="0">
                <a:latin typeface="Times New Roman" panose="02020603050405020304" pitchFamily="18" charset="0"/>
                <a:cs typeface="Times New Roman" panose="02020603050405020304" pitchFamily="18" charset="0"/>
              </a:rPr>
              <a:t>Pert Chart</a:t>
            </a:r>
          </a:p>
        </p:txBody>
      </p:sp>
      <p:sp>
        <p:nvSpPr>
          <p:cNvPr id="3" name="Content Placeholder 2">
            <a:extLst>
              <a:ext uri="{FF2B5EF4-FFF2-40B4-BE49-F238E27FC236}">
                <a16:creationId xmlns:a16="http://schemas.microsoft.com/office/drawing/2014/main" id="{8C35FBAB-07EC-4CD8-BD1C-5C9C90817AA6}"/>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B565D775-7F23-4CE5-97A1-7D7B4AC2A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732" y="1866121"/>
            <a:ext cx="8145609" cy="4064911"/>
          </a:xfrm>
          <a:prstGeom prst="rect">
            <a:avLst/>
          </a:prstGeom>
        </p:spPr>
      </p:pic>
    </p:spTree>
    <p:extLst>
      <p:ext uri="{BB962C8B-B14F-4D97-AF65-F5344CB8AC3E}">
        <p14:creationId xmlns:p14="http://schemas.microsoft.com/office/powerpoint/2010/main" val="113208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19E3-EC47-43A6-B928-94BA92B8C69B}"/>
              </a:ext>
            </a:extLst>
          </p:cNvPr>
          <p:cNvSpPr>
            <a:spLocks noGrp="1"/>
          </p:cNvSpPr>
          <p:nvPr>
            <p:ph type="title"/>
          </p:nvPr>
        </p:nvSpPr>
        <p:spPr>
          <a:xfrm>
            <a:off x="815453" y="500419"/>
            <a:ext cx="10972800" cy="1143000"/>
          </a:xfrm>
        </p:spPr>
        <p:txBody>
          <a:bodyPr>
            <a:normAutofit/>
          </a:bodyPr>
          <a:lstStyle/>
          <a:p>
            <a:r>
              <a:rPr lang="en-US" sz="3200" b="1" dirty="0">
                <a:latin typeface="Times New Roman" panose="02020603050405020304" pitchFamily="18" charset="0"/>
                <a:cs typeface="Times New Roman" panose="02020603050405020304" pitchFamily="18" charset="0"/>
              </a:rPr>
              <a:t>O</a:t>
            </a:r>
            <a:r>
              <a:rPr lang="en-IN" sz="3200" b="1" dirty="0">
                <a:latin typeface="Times New Roman" panose="02020603050405020304" pitchFamily="18" charset="0"/>
                <a:cs typeface="Times New Roman" panose="02020603050405020304" pitchFamily="18" charset="0"/>
              </a:rPr>
              <a:t>bjectives Achieved So Far</a:t>
            </a:r>
          </a:p>
        </p:txBody>
      </p:sp>
      <p:sp>
        <p:nvSpPr>
          <p:cNvPr id="3" name="Content Placeholder 2">
            <a:extLst>
              <a:ext uri="{FF2B5EF4-FFF2-40B4-BE49-F238E27FC236}">
                <a16:creationId xmlns:a16="http://schemas.microsoft.com/office/drawing/2014/main" id="{6B9BFDF7-5B10-4CD1-B279-8C8A64452307}"/>
              </a:ext>
            </a:extLst>
          </p:cNvPr>
          <p:cNvSpPr>
            <a:spLocks noGrp="1"/>
          </p:cNvSpPr>
          <p:nvPr>
            <p:ph idx="1"/>
          </p:nvPr>
        </p:nvSpPr>
        <p:spPr>
          <a:xfrm>
            <a:off x="965579" y="1744641"/>
            <a:ext cx="10130052" cy="5105399"/>
          </a:xfrm>
        </p:spPr>
        <p:txBody>
          <a:bodyPr>
            <a:normAutofit/>
          </a:bodyPr>
          <a:lstStyle/>
          <a:p>
            <a:pPr algn="just"/>
            <a:r>
              <a:rPr lang="en-US" sz="2000" dirty="0">
                <a:latin typeface="Times New Roman" panose="02020603050405020304" pitchFamily="18" charset="0"/>
                <a:cs typeface="Times New Roman" panose="02020603050405020304" pitchFamily="18" charset="0"/>
              </a:rPr>
              <a:t>We have completed two phase of our planned objective i.e. intensive study of different shortest path algorithm to calculate distance between two points and developing code for shortest path algorithms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Codes of each algorithm is made from scratch, to bridge the path for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phase our objectives</a:t>
            </a:r>
          </a:p>
        </p:txBody>
      </p:sp>
      <p:graphicFrame>
        <p:nvGraphicFramePr>
          <p:cNvPr id="4" name="Table 3"/>
          <p:cNvGraphicFramePr>
            <a:graphicFrameLocks noGrp="1"/>
          </p:cNvGraphicFramePr>
          <p:nvPr/>
        </p:nvGraphicFramePr>
        <p:xfrm>
          <a:off x="1966605" y="3826898"/>
          <a:ext cx="8128000" cy="1916351"/>
        </p:xfrm>
        <a:graphic>
          <a:graphicData uri="http://schemas.openxmlformats.org/drawingml/2006/table">
            <a:tbl>
              <a:tblPr bandRow="1">
                <a:tableStyleId>{F5AB1C69-6EDB-4FF4-983F-18BD219EF322}</a:tableStyleId>
              </a:tblPr>
              <a:tblGrid>
                <a:gridCol w="5474269">
                  <a:extLst>
                    <a:ext uri="{9D8B030D-6E8A-4147-A177-3AD203B41FA5}">
                      <a16:colId xmlns:a16="http://schemas.microsoft.com/office/drawing/2014/main" val="20000"/>
                    </a:ext>
                  </a:extLst>
                </a:gridCol>
                <a:gridCol w="2653731">
                  <a:extLst>
                    <a:ext uri="{9D8B030D-6E8A-4147-A177-3AD203B41FA5}">
                      <a16:colId xmlns:a16="http://schemas.microsoft.com/office/drawing/2014/main" val="20001"/>
                    </a:ext>
                  </a:extLst>
                </a:gridCol>
              </a:tblGrid>
              <a:tr h="413099">
                <a:tc>
                  <a:txBody>
                    <a:bodyPr/>
                    <a:lstStyle/>
                    <a:p>
                      <a:r>
                        <a:rPr lang="en-US" dirty="0"/>
                        <a:t>Intensive study of shortest path algorithms</a:t>
                      </a:r>
                    </a:p>
                  </a:txBody>
                  <a:tcPr/>
                </a:tc>
                <a:tc>
                  <a:txBody>
                    <a:bodyPr/>
                    <a:lstStyle/>
                    <a:p>
                      <a:r>
                        <a:rPr lang="en-US" dirty="0"/>
                        <a:t>Achieved</a:t>
                      </a:r>
                    </a:p>
                  </a:txBody>
                  <a:tcPr/>
                </a:tc>
                <a:extLst>
                  <a:ext uri="{0D108BD9-81ED-4DB2-BD59-A6C34878D82A}">
                    <a16:rowId xmlns:a16="http://schemas.microsoft.com/office/drawing/2014/main" val="10000"/>
                  </a:ext>
                </a:extLst>
              </a:tr>
              <a:tr h="451692">
                <a:tc>
                  <a:txBody>
                    <a:bodyPr/>
                    <a:lstStyle/>
                    <a:p>
                      <a:r>
                        <a:rPr lang="en-US" dirty="0"/>
                        <a:t>Develop code for shortest path algorithms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Achieved</a:t>
                      </a:r>
                    </a:p>
                  </a:txBody>
                  <a:tcPr/>
                </a:tc>
                <a:extLst>
                  <a:ext uri="{0D108BD9-81ED-4DB2-BD59-A6C34878D82A}">
                    <a16:rowId xmlns:a16="http://schemas.microsoft.com/office/drawing/2014/main" val="10001"/>
                  </a:ext>
                </a:extLst>
              </a:tr>
              <a:tr h="370840">
                <a:tc>
                  <a:txBody>
                    <a:bodyPr/>
                    <a:lstStyle/>
                    <a:p>
                      <a:r>
                        <a:rPr lang="en-US" dirty="0"/>
                        <a:t>Comparison of different</a:t>
                      </a:r>
                      <a:r>
                        <a:rPr lang="en-US" baseline="0" dirty="0"/>
                        <a:t> algorithms</a:t>
                      </a:r>
                      <a:endParaRPr lang="en-US" dirty="0"/>
                    </a:p>
                  </a:txBody>
                  <a:tcPr/>
                </a:tc>
                <a:tc>
                  <a:txBody>
                    <a:bodyPr/>
                    <a:lstStyle/>
                    <a:p>
                      <a:r>
                        <a:rPr lang="en-US" dirty="0"/>
                        <a:t>In</a:t>
                      </a:r>
                      <a:r>
                        <a:rPr lang="en-US" baseline="0" dirty="0"/>
                        <a:t> progress</a:t>
                      </a:r>
                      <a:endParaRPr lang="en-US" dirty="0"/>
                    </a:p>
                  </a:txBody>
                  <a:tcPr/>
                </a:tc>
                <a:extLst>
                  <a:ext uri="{0D108BD9-81ED-4DB2-BD59-A6C34878D82A}">
                    <a16:rowId xmlns:a16="http://schemas.microsoft.com/office/drawing/2014/main" val="10002"/>
                  </a:ext>
                </a:extLst>
              </a:tr>
              <a:tr h="370840">
                <a:tc>
                  <a:txBody>
                    <a:bodyPr/>
                    <a:lstStyle/>
                    <a:p>
                      <a:r>
                        <a:rPr lang="en-US" dirty="0"/>
                        <a:t>Implementation of algorithms in airline route management system</a:t>
                      </a:r>
                    </a:p>
                  </a:txBody>
                  <a:tcPr/>
                </a:tc>
                <a:tc>
                  <a:txBody>
                    <a:bodyPr/>
                    <a:lstStyle/>
                    <a:p>
                      <a:r>
                        <a:rPr lang="en-US" dirty="0"/>
                        <a:t>In progress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0404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673345-937F-47D1-824E-3BED3DD3992A}"/>
              </a:ext>
            </a:extLst>
          </p:cNvPr>
          <p:cNvSpPr txBox="1">
            <a:spLocks/>
          </p:cNvSpPr>
          <p:nvPr/>
        </p:nvSpPr>
        <p:spPr>
          <a:xfrm>
            <a:off x="1219200" y="768781"/>
            <a:ext cx="1029951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Sample Graph</a:t>
            </a:r>
            <a:endParaRPr lang="en-IN" sz="3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2985053" y="1509358"/>
            <a:ext cx="6767804" cy="5107577"/>
          </a:xfrm>
          <a:prstGeom prst="rect">
            <a:avLst/>
          </a:prstGeom>
          <a:ln>
            <a:solidFill>
              <a:schemeClr val="tx1"/>
            </a:solidFill>
          </a:ln>
        </p:spPr>
      </p:pic>
    </p:spTree>
    <p:extLst>
      <p:ext uri="{BB962C8B-B14F-4D97-AF65-F5344CB8AC3E}">
        <p14:creationId xmlns:p14="http://schemas.microsoft.com/office/powerpoint/2010/main" val="4031820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3345-937F-47D1-824E-3BED3DD3992A}"/>
              </a:ext>
            </a:extLst>
          </p:cNvPr>
          <p:cNvSpPr txBox="1">
            <a:spLocks/>
          </p:cNvSpPr>
          <p:nvPr/>
        </p:nvSpPr>
        <p:spPr>
          <a:xfrm>
            <a:off x="940132" y="987144"/>
            <a:ext cx="10373862"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200" b="1" dirty="0">
                <a:latin typeface="Times New Roman" panose="02020603050405020304" pitchFamily="18" charset="0"/>
                <a:cs typeface="Times New Roman" panose="02020603050405020304" pitchFamily="18" charset="0"/>
              </a:rPr>
              <a:t>Outputs</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1856"/>
          <a:stretch/>
        </p:blipFill>
        <p:spPr>
          <a:xfrm>
            <a:off x="2505075" y="2130144"/>
            <a:ext cx="2914650" cy="2863230"/>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7413"/>
          <a:stretch/>
        </p:blipFill>
        <p:spPr>
          <a:xfrm>
            <a:off x="6705600" y="2130144"/>
            <a:ext cx="2914650" cy="2097134"/>
          </a:xfrm>
          <a:prstGeom prst="rect">
            <a:avLst/>
          </a:prstGeom>
        </p:spPr>
      </p:pic>
    </p:spTree>
    <p:extLst>
      <p:ext uri="{BB962C8B-B14F-4D97-AF65-F5344CB8AC3E}">
        <p14:creationId xmlns:p14="http://schemas.microsoft.com/office/powerpoint/2010/main" val="343566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204" y="1250952"/>
            <a:ext cx="3601160" cy="208541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16906"/>
          <a:stretch/>
        </p:blipFill>
        <p:spPr>
          <a:xfrm>
            <a:off x="1189204" y="4135272"/>
            <a:ext cx="3614808" cy="1794039"/>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6946"/>
          <a:stretch/>
        </p:blipFill>
        <p:spPr>
          <a:xfrm>
            <a:off x="6557806" y="1250952"/>
            <a:ext cx="3541538" cy="1717788"/>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r="12313"/>
          <a:stretch/>
        </p:blipFill>
        <p:spPr>
          <a:xfrm>
            <a:off x="6557805" y="3897154"/>
            <a:ext cx="3596129" cy="2032157"/>
          </a:xfrm>
          <a:prstGeom prst="rect">
            <a:avLst/>
          </a:prstGeom>
        </p:spPr>
      </p:pic>
      <p:sp>
        <p:nvSpPr>
          <p:cNvPr id="9" name="TextBox 8"/>
          <p:cNvSpPr txBox="1"/>
          <p:nvPr/>
        </p:nvSpPr>
        <p:spPr>
          <a:xfrm>
            <a:off x="1189204" y="742558"/>
            <a:ext cx="2222736"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Dijkstra</a:t>
            </a:r>
            <a:r>
              <a:rPr lang="en-US" sz="2000" dirty="0">
                <a:latin typeface="Times New Roman" panose="02020603050405020304" pitchFamily="18" charset="0"/>
                <a:cs typeface="Times New Roman" panose="02020603050405020304" pitchFamily="18" charset="0"/>
              </a:rPr>
              <a:t> Algorithm</a:t>
            </a:r>
          </a:p>
        </p:txBody>
      </p:sp>
      <p:sp>
        <p:nvSpPr>
          <p:cNvPr id="10" name="TextBox 9"/>
          <p:cNvSpPr txBox="1"/>
          <p:nvPr/>
        </p:nvSpPr>
        <p:spPr>
          <a:xfrm>
            <a:off x="6557805" y="742558"/>
            <a:ext cx="3022923"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Floyd </a:t>
            </a:r>
            <a:r>
              <a:rPr lang="en-US" sz="2000" dirty="0" err="1">
                <a:latin typeface="Times New Roman" panose="02020603050405020304" pitchFamily="18" charset="0"/>
                <a:cs typeface="Times New Roman" panose="02020603050405020304" pitchFamily="18" charset="0"/>
              </a:rPr>
              <a:t>Warshall</a:t>
            </a:r>
            <a:r>
              <a:rPr lang="en-US" sz="2000" dirty="0">
                <a:latin typeface="Times New Roman" panose="02020603050405020304" pitchFamily="18" charset="0"/>
                <a:cs typeface="Times New Roman" panose="02020603050405020304" pitchFamily="18" charset="0"/>
              </a:rPr>
              <a:t> Algorithm</a:t>
            </a:r>
          </a:p>
        </p:txBody>
      </p:sp>
      <p:sp>
        <p:nvSpPr>
          <p:cNvPr id="11" name="TextBox 10"/>
          <p:cNvSpPr txBox="1"/>
          <p:nvPr/>
        </p:nvSpPr>
        <p:spPr>
          <a:xfrm>
            <a:off x="1189204" y="3664845"/>
            <a:ext cx="293242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Bellman Ford Algorithm</a:t>
            </a:r>
          </a:p>
        </p:txBody>
      </p:sp>
      <p:sp>
        <p:nvSpPr>
          <p:cNvPr id="12" name="TextBox 11"/>
          <p:cNvSpPr txBox="1"/>
          <p:nvPr/>
        </p:nvSpPr>
        <p:spPr>
          <a:xfrm>
            <a:off x="6557805" y="3480179"/>
            <a:ext cx="216311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Algorithm</a:t>
            </a:r>
          </a:p>
        </p:txBody>
      </p:sp>
    </p:spTree>
    <p:extLst>
      <p:ext uri="{BB962C8B-B14F-4D97-AF65-F5344CB8AC3E}">
        <p14:creationId xmlns:p14="http://schemas.microsoft.com/office/powerpoint/2010/main" val="789276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7520" y="809875"/>
            <a:ext cx="525438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References</a:t>
            </a:r>
          </a:p>
        </p:txBody>
      </p:sp>
      <p:sp>
        <p:nvSpPr>
          <p:cNvPr id="3" name="TextBox 2"/>
          <p:cNvSpPr txBox="1"/>
          <p:nvPr/>
        </p:nvSpPr>
        <p:spPr>
          <a:xfrm>
            <a:off x="1160059" y="1874060"/>
            <a:ext cx="9812741" cy="4047262"/>
          </a:xfrm>
          <a:prstGeom prst="rect">
            <a:avLst/>
          </a:prstGeom>
          <a:noFill/>
        </p:spPr>
        <p:txBody>
          <a:bodyPr wrap="square" rtlCol="0">
            <a:spAutoFit/>
          </a:bodyPr>
          <a:lstStyle/>
          <a:p>
            <a:pPr marL="342900" lvl="0" indent="-342900">
              <a:buFont typeface="+mj-lt"/>
              <a:buAutoNum type="arabicPeriod"/>
            </a:pPr>
            <a:r>
              <a:rPr lang="en-US" sz="2000" dirty="0">
                <a:latin typeface="Times New Roman" panose="02020603050405020304" pitchFamily="18" charset="0"/>
                <a:cs typeface="Times New Roman" panose="02020603050405020304" pitchFamily="18" charset="0"/>
                <a:hlinkClick r:id="rId2"/>
              </a:rPr>
              <a:t>https://www.hackerearth.com/practice/algorithms/graphs/shortest-path-algorithms/tutorial/</a:t>
            </a:r>
            <a:endParaRPr lang="en-US" sz="20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latin typeface="Times New Roman" panose="02020603050405020304" pitchFamily="18" charset="0"/>
                <a:cs typeface="Times New Roman" panose="02020603050405020304" pitchFamily="18" charset="0"/>
                <a:hlinkClick r:id="rId3"/>
              </a:rPr>
              <a:t>https://brilliant.org/wiki/shortest-path-algorithms/</a:t>
            </a:r>
            <a:endParaRPr lang="en-US" sz="20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latin typeface="Times New Roman" panose="02020603050405020304" pitchFamily="18" charset="0"/>
                <a:cs typeface="Times New Roman" panose="02020603050405020304" pitchFamily="18" charset="0"/>
                <a:hlinkClick r:id="rId4"/>
              </a:rPr>
              <a:t>https://dl.acm.org/doi/pdf/10.5555/1791129.1791184?download=true</a:t>
            </a:r>
            <a:endParaRPr lang="en-US" sz="20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latin typeface="Times New Roman" panose="02020603050405020304" pitchFamily="18" charset="0"/>
                <a:cs typeface="Times New Roman" panose="02020603050405020304" pitchFamily="18" charset="0"/>
                <a:hlinkClick r:id="rId5"/>
              </a:rPr>
              <a:t>https://www.researchgate.net/publication/310594546_A_Review_and_Evaluations_of_Shortest_Path_Algorithms</a:t>
            </a:r>
            <a:endParaRPr lang="en-US" sz="20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latin typeface="Times New Roman" panose="02020603050405020304" pitchFamily="18" charset="0"/>
                <a:cs typeface="Times New Roman" panose="02020603050405020304" pitchFamily="18" charset="0"/>
                <a:hlinkClick r:id="rId6"/>
              </a:rPr>
              <a:t>https://www.tutorialspoint.com/aviation_management/aviation_management_airline_routeplanning.htm</a:t>
            </a:r>
            <a:endParaRPr lang="en-US" sz="20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latin typeface="Times New Roman" panose="02020603050405020304" pitchFamily="18" charset="0"/>
                <a:cs typeface="Times New Roman" panose="02020603050405020304" pitchFamily="18" charset="0"/>
                <a:hlinkClick r:id="rId7"/>
              </a:rPr>
              <a:t>http://www.i3s.unice.fr/~kamal/publications/ICORES2018_AKI.pdf</a:t>
            </a:r>
            <a:endParaRPr lang="en-US" sz="20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a:latin typeface="Times New Roman" panose="02020603050405020304" pitchFamily="18" charset="0"/>
                <a:cs typeface="Times New Roman" panose="02020603050405020304" pitchFamily="18" charset="0"/>
                <a:hlinkClick r:id="rId8"/>
              </a:rPr>
              <a:t>https://warwick.ac.uk/fac/sci/dcs/research/em/publications/web-em/07/paperpham.pdf</a:t>
            </a:r>
            <a:endParaRPr lang="en-US" sz="20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000" dirty="0" err="1">
                <a:latin typeface="Times New Roman" panose="02020603050405020304" pitchFamily="18" charset="0"/>
                <a:cs typeface="Times New Roman" panose="02020603050405020304" pitchFamily="18" charset="0"/>
              </a:rPr>
              <a:t>Anany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Levitin</a:t>
            </a:r>
            <a:r>
              <a:rPr lang="en-US" sz="2000" dirty="0">
                <a:latin typeface="Times New Roman" panose="02020603050405020304" pitchFamily="18" charset="0"/>
                <a:cs typeface="Times New Roman" panose="02020603050405020304" pitchFamily="18" charset="0"/>
              </a:rPr>
              <a:t>, Introduction to Design Analysis and Algorithms</a:t>
            </a:r>
          </a:p>
          <a:p>
            <a:r>
              <a:rPr lang="en-US" dirty="0"/>
              <a:t> </a:t>
            </a:r>
          </a:p>
          <a:p>
            <a:pPr marL="342900" lvl="0" indent="-342900">
              <a:buFont typeface="+mj-lt"/>
              <a:buAutoNum type="arabicPeriod"/>
            </a:pPr>
            <a:endParaRPr lang="en-US" u="sng" dirty="0"/>
          </a:p>
          <a:p>
            <a:endParaRPr lang="en-US" dirty="0"/>
          </a:p>
        </p:txBody>
      </p:sp>
    </p:spTree>
    <p:extLst>
      <p:ext uri="{BB962C8B-B14F-4D97-AF65-F5344CB8AC3E}">
        <p14:creationId xmlns:p14="http://schemas.microsoft.com/office/powerpoint/2010/main" val="2266148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14285-4FE1-BA48-BBA2-29BE38A0728A}"/>
              </a:ext>
            </a:extLst>
          </p:cNvPr>
          <p:cNvSpPr txBox="1"/>
          <p:nvPr/>
        </p:nvSpPr>
        <p:spPr>
          <a:xfrm>
            <a:off x="1450648" y="981771"/>
            <a:ext cx="9317435" cy="2862322"/>
          </a:xfrm>
          <a:prstGeom prst="rect">
            <a:avLst/>
          </a:prstGeom>
          <a:noFill/>
        </p:spPr>
        <p:txBody>
          <a:bodyPr wrap="square" rtlCol="0">
            <a:spAutoFit/>
          </a:bodyPr>
          <a:lstStyle/>
          <a:p>
            <a:pPr algn="ctr"/>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MINOR-I  PRESENTATION</a:t>
            </a:r>
          </a:p>
          <a:p>
            <a:pPr algn="ctr"/>
            <a:endParaRPr lang="en-US" sz="40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US" sz="3400" b="1" dirty="0">
                <a:solidFill>
                  <a:schemeClr val="tx1">
                    <a:lumMod val="85000"/>
                    <a:lumOff val="15000"/>
                  </a:schemeClr>
                </a:solidFill>
                <a:latin typeface="Times New Roman" panose="02020603050405020304" pitchFamily="18" charset="0"/>
                <a:cs typeface="Times New Roman" panose="02020603050405020304" pitchFamily="18" charset="0"/>
              </a:rPr>
              <a:t>Shortest Path Algorithms for Optimization of Flight Routes</a:t>
            </a:r>
          </a:p>
          <a:p>
            <a:pPr algn="ctr"/>
            <a:endParaRPr lang="en-US"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709955" y="3844093"/>
            <a:ext cx="2060079" cy="369332"/>
          </a:xfrm>
          <a:prstGeom prst="rect">
            <a:avLst/>
          </a:prstGeom>
          <a:noFill/>
        </p:spPr>
        <p:txBody>
          <a:bodyPr wrap="square" rtlCol="0">
            <a:spAutoFit/>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Prepared by:</a:t>
            </a:r>
          </a:p>
        </p:txBody>
      </p:sp>
      <p:graphicFrame>
        <p:nvGraphicFramePr>
          <p:cNvPr id="5" name="Table 4"/>
          <p:cNvGraphicFramePr>
            <a:graphicFrameLocks noGrp="1"/>
          </p:cNvGraphicFramePr>
          <p:nvPr>
            <p:extLst>
              <p:ext uri="{D42A27DB-BD31-4B8C-83A1-F6EECF244321}">
                <p14:modId xmlns:p14="http://schemas.microsoft.com/office/powerpoint/2010/main" val="926817824"/>
              </p:ext>
            </p:extLst>
          </p:nvPr>
        </p:nvGraphicFramePr>
        <p:xfrm>
          <a:off x="1286876" y="4342934"/>
          <a:ext cx="4718139" cy="1416662"/>
        </p:xfrm>
        <a:graphic>
          <a:graphicData uri="http://schemas.openxmlformats.org/drawingml/2006/table">
            <a:tbl>
              <a:tblPr>
                <a:tableStyleId>{2D5ABB26-0587-4C30-8999-92F81FD0307C}</a:tableStyleId>
              </a:tblPr>
              <a:tblGrid>
                <a:gridCol w="2329781">
                  <a:extLst>
                    <a:ext uri="{9D8B030D-6E8A-4147-A177-3AD203B41FA5}">
                      <a16:colId xmlns:a16="http://schemas.microsoft.com/office/drawing/2014/main" val="20000"/>
                    </a:ext>
                  </a:extLst>
                </a:gridCol>
                <a:gridCol w="2388358">
                  <a:extLst>
                    <a:ext uri="{9D8B030D-6E8A-4147-A177-3AD203B41FA5}">
                      <a16:colId xmlns:a16="http://schemas.microsoft.com/office/drawing/2014/main" val="20001"/>
                    </a:ext>
                  </a:extLst>
                </a:gridCol>
              </a:tblGrid>
              <a:tr h="354842">
                <a:tc>
                  <a:txBody>
                    <a:bodyPr/>
                    <a:lstStyle/>
                    <a:p>
                      <a:pPr marL="0" marR="0" algn="ctr">
                        <a:lnSpc>
                          <a:spcPct val="107000"/>
                        </a:lnSpc>
                        <a:spcBef>
                          <a:spcPts val="0"/>
                        </a:spcBef>
                        <a:spcAft>
                          <a:spcPts val="0"/>
                        </a:spcAft>
                      </a:pP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effectLst/>
                          <a:latin typeface="Times New Roman" panose="02020603050405020304" pitchFamily="18" charset="0"/>
                          <a:cs typeface="Times New Roman" panose="02020603050405020304" pitchFamily="18" charset="0"/>
                        </a:rPr>
                        <a:t>Aniruddh</a:t>
                      </a: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effectLst/>
                          <a:latin typeface="Times New Roman" panose="02020603050405020304" pitchFamily="18" charset="0"/>
                          <a:cs typeface="Times New Roman" panose="02020603050405020304" pitchFamily="18" charset="0"/>
                        </a:rPr>
                        <a:t>Saxena</a:t>
                      </a:r>
                      <a:endParaRPr lang="en-US"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2095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R110218023-CCVT B1</a:t>
                      </a:r>
                      <a:endParaRPr lang="en-US"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2095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43798">
                <a:tc>
                  <a:txBody>
                    <a:bodyPr/>
                    <a:lstStyle/>
                    <a:p>
                      <a:pPr marL="0" marR="0" algn="ctr">
                        <a:lnSpc>
                          <a:spcPct val="107000"/>
                        </a:lnSpc>
                        <a:spcBef>
                          <a:spcPts val="0"/>
                        </a:spcBef>
                        <a:spcAft>
                          <a:spcPts val="0"/>
                        </a:spcAft>
                      </a:pPr>
                      <a:r>
                        <a:rPr lang="en-US" sz="1800" dirty="0" err="1">
                          <a:solidFill>
                            <a:schemeClr val="tx1">
                              <a:lumMod val="85000"/>
                              <a:lumOff val="15000"/>
                            </a:schemeClr>
                          </a:solidFill>
                          <a:effectLst/>
                          <a:latin typeface="Times New Roman" panose="02020603050405020304" pitchFamily="18" charset="0"/>
                          <a:cs typeface="Times New Roman" panose="02020603050405020304" pitchFamily="18" charset="0"/>
                        </a:rPr>
                        <a:t>Dishant</a:t>
                      </a: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effectLst/>
                          <a:latin typeface="Times New Roman" panose="02020603050405020304" pitchFamily="18" charset="0"/>
                          <a:cs typeface="Times New Roman" panose="02020603050405020304" pitchFamily="18" charset="0"/>
                        </a:rPr>
                        <a:t>Bisht</a:t>
                      </a:r>
                      <a:endParaRPr lang="en-US"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2095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R110218051-CCVT B1</a:t>
                      </a:r>
                      <a:endParaRPr lang="en-US"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2095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9011">
                <a:tc>
                  <a:txBody>
                    <a:bodyPr/>
                    <a:lstStyle/>
                    <a:p>
                      <a:pPr marL="0" marR="0" algn="ctr">
                        <a:lnSpc>
                          <a:spcPct val="107000"/>
                        </a:lnSpc>
                        <a:spcBef>
                          <a:spcPts val="0"/>
                        </a:spcBef>
                        <a:spcAft>
                          <a:spcPts val="0"/>
                        </a:spcAft>
                      </a:pP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Harshit Joshi</a:t>
                      </a:r>
                      <a:endParaRPr lang="en-US"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2095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R110218061-CCVT B2</a:t>
                      </a:r>
                      <a:endParaRPr lang="en-US"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2095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59011">
                <a:tc>
                  <a:txBody>
                    <a:bodyPr/>
                    <a:lstStyle/>
                    <a:p>
                      <a:pPr marL="0" marR="0" algn="ctr">
                        <a:lnSpc>
                          <a:spcPct val="107000"/>
                        </a:lnSpc>
                        <a:spcBef>
                          <a:spcPts val="0"/>
                        </a:spcBef>
                        <a:spcAft>
                          <a:spcPts val="0"/>
                        </a:spcAft>
                      </a:pP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Manya Aeron</a:t>
                      </a:r>
                      <a:endParaRPr lang="en-US"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2095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800" dirty="0">
                          <a:solidFill>
                            <a:schemeClr val="tx1">
                              <a:lumMod val="85000"/>
                              <a:lumOff val="15000"/>
                            </a:schemeClr>
                          </a:solidFill>
                          <a:effectLst/>
                          <a:latin typeface="Times New Roman" panose="02020603050405020304" pitchFamily="18" charset="0"/>
                          <a:cs typeface="Times New Roman" panose="02020603050405020304" pitchFamily="18" charset="0"/>
                        </a:rPr>
                        <a:t>R110218091-CCVT B2</a:t>
                      </a:r>
                      <a:endParaRPr lang="en-US" sz="18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6200" marR="76200" marT="2095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4" name="TextBox 3"/>
          <p:cNvSpPr txBox="1"/>
          <p:nvPr/>
        </p:nvSpPr>
        <p:spPr>
          <a:xfrm>
            <a:off x="7478971" y="4373175"/>
            <a:ext cx="3493829" cy="126188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Guided by:</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Mr. Sandeep Pratap Singh</a:t>
            </a:r>
          </a:p>
          <a:p>
            <a:r>
              <a:rPr lang="en-US" dirty="0">
                <a:latin typeface="Times New Roman" panose="02020603050405020304" pitchFamily="18" charset="0"/>
                <a:cs typeface="Times New Roman" panose="02020603050405020304" pitchFamily="18" charset="0"/>
              </a:rPr>
              <a:t>Department of Virtualization</a:t>
            </a:r>
          </a:p>
        </p:txBody>
      </p:sp>
    </p:spTree>
    <p:extLst>
      <p:ext uri="{BB962C8B-B14F-4D97-AF65-F5344CB8AC3E}">
        <p14:creationId xmlns:p14="http://schemas.microsoft.com/office/powerpoint/2010/main" val="164456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0419"/>
            <a:ext cx="10972800" cy="1143000"/>
          </a:xfrm>
        </p:spPr>
        <p:txBody>
          <a:bodyPr>
            <a:norm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62000" y="1752601"/>
            <a:ext cx="10715767" cy="4525963"/>
          </a:xfrm>
        </p:spPr>
        <p:txBody>
          <a:bodyPr>
            <a:normAutofit/>
          </a:bodyPr>
          <a:lstStyle/>
          <a:p>
            <a:r>
              <a:rPr lang="en-US" sz="2000" b="0" i="0" u="none" strike="noStrike" baseline="0" dirty="0">
                <a:solidFill>
                  <a:srgbClr val="000000"/>
                </a:solidFill>
                <a:latin typeface="Times New Roman" panose="02020603050405020304" pitchFamily="18" charset="0"/>
              </a:rPr>
              <a:t>Over the last few years, the aviation sector has been evolving rapidly. Flights being the fastest mode of travelling, has become the prime choice of people to travel across the globe. </a:t>
            </a:r>
          </a:p>
          <a:p>
            <a:pPr marL="0" indent="0">
              <a:buNone/>
            </a:pPr>
            <a:endParaRPr lang="en-US" sz="2000" b="0" i="0" u="none" strike="noStrike" baseline="0" dirty="0">
              <a:solidFill>
                <a:srgbClr val="000000"/>
              </a:solidFill>
              <a:latin typeface="Times New Roman" panose="02020603050405020304" pitchFamily="18" charset="0"/>
            </a:endParaRPr>
          </a:p>
          <a:p>
            <a:r>
              <a:rPr lang="en-US" sz="2000" b="0" i="0" u="none" strike="noStrike" baseline="0" dirty="0">
                <a:solidFill>
                  <a:srgbClr val="000000"/>
                </a:solidFill>
                <a:latin typeface="Times New Roman" panose="02020603050405020304" pitchFamily="18" charset="0"/>
              </a:rPr>
              <a:t>There</a:t>
            </a:r>
            <a:r>
              <a:rPr lang="en-US" sz="2000" b="0" i="0" u="none" strike="noStrike" dirty="0">
                <a:solidFill>
                  <a:srgbClr val="000000"/>
                </a:solidFill>
                <a:latin typeface="Times New Roman" panose="02020603050405020304" pitchFamily="18" charset="0"/>
              </a:rPr>
              <a:t> are mainly two types of flight choices </a:t>
            </a:r>
            <a:r>
              <a:rPr lang="en-US" sz="2000" b="0" i="0" u="none" strike="noStrike" dirty="0" err="1">
                <a:solidFill>
                  <a:srgbClr val="000000"/>
                </a:solidFill>
                <a:latin typeface="Times New Roman" panose="02020603050405020304" pitchFamily="18" charset="0"/>
              </a:rPr>
              <a:t>ie</a:t>
            </a:r>
            <a:r>
              <a:rPr lang="en-US" sz="2000" b="0" i="0" u="none" strike="noStrike"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A non-stop flight in</a:t>
            </a:r>
            <a:r>
              <a:rPr lang="en-US" sz="2000" b="0" i="0" u="none" strike="noStrike" dirty="0">
                <a:solidFill>
                  <a:srgbClr val="000000"/>
                </a:solidFill>
                <a:latin typeface="Times New Roman" panose="02020603050405020304" pitchFamily="18" charset="0"/>
              </a:rPr>
              <a:t> which there are </a:t>
            </a:r>
            <a:r>
              <a:rPr lang="en-US" sz="2000" b="0" i="0" u="none" strike="noStrike" baseline="0" dirty="0">
                <a:solidFill>
                  <a:srgbClr val="000000"/>
                </a:solidFill>
                <a:latin typeface="Times New Roman" panose="02020603050405020304" pitchFamily="18" charset="0"/>
              </a:rPr>
              <a:t>no stops in between</a:t>
            </a:r>
            <a:r>
              <a:rPr lang="en-US" sz="2000" b="0" i="0" u="none" strike="noStrike" dirty="0">
                <a:solidFill>
                  <a:srgbClr val="000000"/>
                </a:solidFill>
                <a:latin typeface="Times New Roman" panose="02020603050405020304" pitchFamily="18" charset="0"/>
              </a:rPr>
              <a:t> and</a:t>
            </a:r>
            <a:r>
              <a:rPr lang="en-US" sz="2000" b="0" i="0" u="none" strike="noStrike" baseline="0" dirty="0">
                <a:solidFill>
                  <a:srgbClr val="000000"/>
                </a:solidFill>
                <a:latin typeface="Times New Roman" panose="02020603050405020304" pitchFamily="18" charset="0"/>
              </a:rPr>
              <a:t> </a:t>
            </a:r>
            <a:r>
              <a:rPr lang="en-US" sz="2000" dirty="0">
                <a:solidFill>
                  <a:srgbClr val="000000"/>
                </a:solidFill>
                <a:latin typeface="Times New Roman" panose="02020603050405020304" pitchFamily="18" charset="0"/>
              </a:rPr>
              <a:t>a</a:t>
            </a:r>
            <a:r>
              <a:rPr lang="en-US" sz="2000" b="0" i="0" u="none" strike="noStrike" baseline="0" dirty="0">
                <a:solidFill>
                  <a:srgbClr val="000000"/>
                </a:solidFill>
                <a:latin typeface="Times New Roman" panose="02020603050405020304" pitchFamily="18" charset="0"/>
              </a:rPr>
              <a:t> connecting flight where passengers are required to change the plane in between the origin and destination route at a particular stop. </a:t>
            </a:r>
          </a:p>
          <a:p>
            <a:pPr marL="0" indent="0">
              <a:buNone/>
            </a:pPr>
            <a:endParaRPr lang="en-US" sz="2000" b="0" i="0" u="none" strike="noStrike" baseline="0" dirty="0">
              <a:solidFill>
                <a:srgbClr val="000000"/>
              </a:solidFill>
              <a:latin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is designed in order to provide the best feasible flight route for passengers as per their choice of flight type, source-destination preferences.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23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DE4B-AFF2-4ED6-9EF5-21903E7B286A}"/>
              </a:ext>
            </a:extLst>
          </p:cNvPr>
          <p:cNvSpPr>
            <a:spLocks noGrp="1"/>
          </p:cNvSpPr>
          <p:nvPr>
            <p:ph type="title"/>
          </p:nvPr>
        </p:nvSpPr>
        <p:spPr>
          <a:xfrm>
            <a:off x="762000" y="471941"/>
            <a:ext cx="10972800" cy="1143000"/>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B2B327-9E81-4EB1-944B-76AF1A5D6DF9}"/>
              </a:ext>
            </a:extLst>
          </p:cNvPr>
          <p:cNvSpPr>
            <a:spLocks noGrp="1"/>
          </p:cNvSpPr>
          <p:nvPr>
            <p:ph idx="1"/>
          </p:nvPr>
        </p:nvSpPr>
        <p:spPr>
          <a:xfrm>
            <a:off x="762000" y="2006081"/>
            <a:ext cx="10972800" cy="4424879"/>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Given two points i.e. origin and destination, the problem lies in searching airline routes that connect the two ends of the pair and provide an efficient, profitable path and satisfy the constraint of time, distance, cost.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tackle this problem, we have come with a solution that will tell us the shortest path between two points by different shortest path algorithms and would also compare them based on time complexity and for a matter of fact financially too. </a:t>
            </a:r>
          </a:p>
          <a:p>
            <a:pPr marL="0" indent="0">
              <a:buNone/>
            </a:pPr>
            <a:endParaRPr lang="en-IN" dirty="0"/>
          </a:p>
        </p:txBody>
      </p:sp>
    </p:spTree>
    <p:extLst>
      <p:ext uri="{BB962C8B-B14F-4D97-AF65-F5344CB8AC3E}">
        <p14:creationId xmlns:p14="http://schemas.microsoft.com/office/powerpoint/2010/main" val="257926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D8B52-1A8B-4CFA-A965-74BEF40C497A}"/>
              </a:ext>
            </a:extLst>
          </p:cNvPr>
          <p:cNvSpPr>
            <a:spLocks noGrp="1"/>
          </p:cNvSpPr>
          <p:nvPr>
            <p:ph type="title"/>
          </p:nvPr>
        </p:nvSpPr>
        <p:spPr>
          <a:xfrm>
            <a:off x="762000" y="471941"/>
            <a:ext cx="10972800" cy="1143000"/>
          </a:xfrm>
        </p:spPr>
        <p:txBody>
          <a:bodyPr>
            <a:normAutofit/>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395B3542-3D2F-4EE2-98DE-A132C1771284}"/>
              </a:ext>
            </a:extLst>
          </p:cNvPr>
          <p:cNvSpPr>
            <a:spLocks noGrp="1"/>
          </p:cNvSpPr>
          <p:nvPr>
            <p:ph idx="1"/>
          </p:nvPr>
        </p:nvSpPr>
        <p:spPr>
          <a:xfrm>
            <a:off x="762000" y="1968759"/>
            <a:ext cx="10972800" cy="430980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To start with, our main objective is to make a model that tells us the shortest path between a pair of origin and destination by using different shortest path algorithms hence making it useful to optimize the air route network system.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Sub-objectives are as follows:</a:t>
            </a:r>
          </a:p>
          <a:p>
            <a:pPr marL="742941"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Intensive study of different shortest path algorithm to calculate distance.</a:t>
            </a:r>
          </a:p>
          <a:p>
            <a:pPr marL="742941"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Comparison of different algorithms based on complexity, distance and cost.</a:t>
            </a:r>
          </a:p>
          <a:p>
            <a:pPr marL="742941"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get the optimum distance between origin and distance if it contains a stop or multiple stops.</a:t>
            </a:r>
          </a:p>
          <a:p>
            <a:pPr marL="0" indent="0" algn="just">
              <a:buNone/>
            </a:pPr>
            <a:endParaRPr lang="en-US" sz="2200" dirty="0"/>
          </a:p>
          <a:p>
            <a:pPr marL="0" indent="0" algn="just">
              <a:buNone/>
            </a:pPr>
            <a:r>
              <a:rPr lang="en-US" dirty="0"/>
              <a:t> </a:t>
            </a:r>
          </a:p>
          <a:p>
            <a:endParaRPr lang="en-IN" dirty="0"/>
          </a:p>
        </p:txBody>
      </p:sp>
    </p:spTree>
    <p:extLst>
      <p:ext uri="{BB962C8B-B14F-4D97-AF65-F5344CB8AC3E}">
        <p14:creationId xmlns:p14="http://schemas.microsoft.com/office/powerpoint/2010/main" val="166867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1684"/>
            <a:ext cx="10972800" cy="1143000"/>
          </a:xfrm>
        </p:spPr>
        <p:txBody>
          <a:bodyPr>
            <a:normAutofit/>
          </a:bodyPr>
          <a:lstStyle/>
          <a:p>
            <a:r>
              <a:rPr lang="en-IN" sz="3200" b="1" dirty="0">
                <a:latin typeface="Times New Roman" panose="02020603050405020304" pitchFamily="18" charset="0"/>
                <a:cs typeface="Times New Roman" panose="02020603050405020304" pitchFamily="18" charset="0"/>
              </a:rPr>
              <a:t>Software/ Hardware Requirement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5C5642-CFAE-4F4C-A2AA-52D985052A56}"/>
              </a:ext>
            </a:extLst>
          </p:cNvPr>
          <p:cNvSpPr>
            <a:spLocks noGrp="1"/>
          </p:cNvSpPr>
          <p:nvPr>
            <p:ph idx="1"/>
          </p:nvPr>
        </p:nvSpPr>
        <p:spPr>
          <a:xfrm>
            <a:off x="1298813" y="1644684"/>
            <a:ext cx="7414726" cy="4525963"/>
          </a:xfrm>
        </p:spPr>
        <p:txBody>
          <a:bodyPr/>
          <a:lstStyle/>
          <a:p>
            <a:pPr marL="0" indent="0">
              <a:buNone/>
            </a:pPr>
            <a:r>
              <a:rPr lang="en-IN" sz="2000" b="0" i="0" u="none" strike="noStrike" baseline="0" dirty="0">
                <a:solidFill>
                  <a:srgbClr val="000000"/>
                </a:solidFill>
                <a:latin typeface="Times New Roman" panose="02020603050405020304" pitchFamily="18" charset="0"/>
              </a:rPr>
              <a:t>Hardware: </a:t>
            </a:r>
          </a:p>
          <a:p>
            <a:pPr lvl="1"/>
            <a:r>
              <a:rPr lang="en-IN" sz="2000" b="0" i="0" u="none" strike="noStrike" baseline="0" dirty="0">
                <a:solidFill>
                  <a:srgbClr val="000000"/>
                </a:solidFill>
                <a:latin typeface="Times New Roman" panose="02020603050405020304" pitchFamily="18" charset="0"/>
              </a:rPr>
              <a:t> RAM: 4GB </a:t>
            </a:r>
          </a:p>
          <a:p>
            <a:pPr lvl="1"/>
            <a:r>
              <a:rPr lang="en-IN" sz="2000" b="0" i="0" u="none" strike="noStrike" baseline="0" dirty="0">
                <a:solidFill>
                  <a:srgbClr val="000000"/>
                </a:solidFill>
                <a:latin typeface="Times New Roman" panose="02020603050405020304" pitchFamily="18" charset="0"/>
              </a:rPr>
              <a:t> Disk Space: 4GB </a:t>
            </a:r>
          </a:p>
          <a:p>
            <a:pPr lvl="1"/>
            <a:endParaRPr lang="en-IN" sz="2000" b="0" i="0" u="none" strike="noStrike" baseline="0" dirty="0">
              <a:solidFill>
                <a:srgbClr val="000000"/>
              </a:solidFill>
              <a:latin typeface="Times New Roman" panose="02020603050405020304" pitchFamily="18" charset="0"/>
            </a:endParaRPr>
          </a:p>
          <a:p>
            <a:pPr marL="0" indent="0">
              <a:buNone/>
            </a:pPr>
            <a:r>
              <a:rPr lang="en-IN" sz="2000" b="0" i="0" u="none" strike="noStrike" baseline="0" dirty="0">
                <a:solidFill>
                  <a:srgbClr val="000000"/>
                </a:solidFill>
                <a:latin typeface="Times New Roman" panose="02020603050405020304" pitchFamily="18" charset="0"/>
              </a:rPr>
              <a:t>Compiler: </a:t>
            </a:r>
          </a:p>
          <a:p>
            <a:pPr lvl="1"/>
            <a:r>
              <a:rPr lang="en-IN" sz="2000" b="0" i="0" u="none" strike="noStrike" baseline="0" dirty="0">
                <a:solidFill>
                  <a:srgbClr val="000000"/>
                </a:solidFill>
                <a:latin typeface="Times New Roman" panose="02020603050405020304" pitchFamily="18" charset="0"/>
              </a:rPr>
              <a:t> GNU Compiler Collection (GCC) </a:t>
            </a:r>
          </a:p>
          <a:p>
            <a:endParaRPr lang="en-IN" sz="2000" b="0" i="0" u="none" strike="noStrike" baseline="0" dirty="0">
              <a:solidFill>
                <a:srgbClr val="000000"/>
              </a:solidFill>
              <a:latin typeface="Times New Roman" panose="02020603050405020304" pitchFamily="18" charset="0"/>
            </a:endParaRPr>
          </a:p>
          <a:p>
            <a:pPr marL="0" indent="0">
              <a:buNone/>
            </a:pPr>
            <a:r>
              <a:rPr lang="en-IN" sz="2000" b="0" i="0" u="none" strike="noStrike" baseline="0" dirty="0">
                <a:solidFill>
                  <a:srgbClr val="000000"/>
                </a:solidFill>
                <a:latin typeface="Times New Roman" panose="02020603050405020304" pitchFamily="18" charset="0"/>
              </a:rPr>
              <a:t>Operating System: </a:t>
            </a:r>
          </a:p>
          <a:p>
            <a:pPr lvl="1"/>
            <a:r>
              <a:rPr lang="en-IN" sz="2000" b="0" i="0" u="none" strike="noStrike" baseline="0" dirty="0">
                <a:solidFill>
                  <a:srgbClr val="000000"/>
                </a:solidFill>
                <a:latin typeface="Times New Roman" panose="02020603050405020304" pitchFamily="18" charset="0"/>
              </a:rPr>
              <a:t> Linux/Windows </a:t>
            </a:r>
          </a:p>
          <a:p>
            <a:endParaRPr lang="en-IN" sz="2000" b="0" i="0" u="none" strike="noStrike" baseline="0" dirty="0">
              <a:solidFill>
                <a:srgbClr val="000000"/>
              </a:solidFill>
              <a:latin typeface="Times New Roman" panose="02020603050405020304" pitchFamily="18" charset="0"/>
            </a:endParaRPr>
          </a:p>
          <a:p>
            <a:pPr marL="0" indent="0">
              <a:buNone/>
            </a:pPr>
            <a:r>
              <a:rPr lang="en-IN" sz="2000" b="0" i="0" u="none" strike="noStrike" baseline="0" dirty="0">
                <a:solidFill>
                  <a:srgbClr val="000000"/>
                </a:solidFill>
                <a:latin typeface="Times New Roman" panose="02020603050405020304" pitchFamily="18" charset="0"/>
              </a:rPr>
              <a:t> IDE: </a:t>
            </a:r>
          </a:p>
          <a:p>
            <a:pPr lvl="1"/>
            <a:r>
              <a:rPr lang="en-IN" sz="2000" b="0" i="0" u="none" strike="noStrike" baseline="0" dirty="0">
                <a:solidFill>
                  <a:srgbClr val="000000"/>
                </a:solidFill>
                <a:latin typeface="Times New Roman" panose="02020603050405020304" pitchFamily="18" charset="0"/>
              </a:rPr>
              <a:t> Eclipse C++ </a:t>
            </a:r>
          </a:p>
          <a:p>
            <a:endParaRPr lang="en-IN" dirty="0"/>
          </a:p>
        </p:txBody>
      </p:sp>
    </p:spTree>
    <p:extLst>
      <p:ext uri="{BB962C8B-B14F-4D97-AF65-F5344CB8AC3E}">
        <p14:creationId xmlns:p14="http://schemas.microsoft.com/office/powerpoint/2010/main" val="3085661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78089" y="759256"/>
            <a:ext cx="10390496" cy="56491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tx1">
                    <a:lumMod val="85000"/>
                    <a:lumOff val="15000"/>
                  </a:schemeClr>
                </a:solidFill>
                <a:latin typeface="Times New Roman" panose="02020603050405020304" pitchFamily="18" charset="0"/>
                <a:cs typeface="Times New Roman" panose="02020603050405020304" pitchFamily="18" charset="0"/>
              </a:rPr>
              <a:t>Algorithms</a:t>
            </a:r>
          </a:p>
        </p:txBody>
      </p:sp>
      <p:sp>
        <p:nvSpPr>
          <p:cNvPr id="4" name="Rectangle 2"/>
          <p:cNvSpPr>
            <a:spLocks noChangeArrowheads="1"/>
          </p:cNvSpPr>
          <p:nvPr/>
        </p:nvSpPr>
        <p:spPr bwMode="auto">
          <a:xfrm>
            <a:off x="978089" y="1806772"/>
            <a:ext cx="10235821"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Floyd</a:t>
            </a:r>
            <a:r>
              <a:rPr lang="en-US" sz="2400" dirty="0">
                <a:solidFill>
                  <a:schemeClr val="tx1">
                    <a:lumMod val="85000"/>
                    <a:lumOff val="15000"/>
                  </a:schemeClr>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sz="2400" i="0" u="none" strike="noStrike" cap="none" normalizeH="0" baseline="0" dirty="0" err="1">
                <a:ln>
                  <a:noFill/>
                </a:ln>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Warshall’s</a:t>
            </a:r>
            <a:r>
              <a:rPr kumimoji="0" lang="en-US" sz="2400" i="0" u="none" strike="noStrike" cap="none" normalizeH="0" baseline="0" dirty="0">
                <a:ln>
                  <a:noFill/>
                </a:ln>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algorithm: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i="0" u="none" strike="noStrike" cap="none" normalizeH="0" baseline="0" dirty="0">
              <a:ln>
                <a:noFill/>
              </a:ln>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sz="2000" b="0" i="0"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Floyd-</a:t>
            </a:r>
            <a:r>
              <a:rPr kumimoji="0" lang="en-US" sz="2000" b="0" i="0"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Warshall’s</a:t>
            </a:r>
            <a:r>
              <a:rPr kumimoji="0" lang="en-US" sz="2000" b="0" i="0"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algorithm</a:t>
            </a: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is used for solving the All Pairs Shortest Path problem.</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It finds the shortest distances between every pair of vertices in the given weighted directed Graph.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time complexity of this algorithm is O (V3), where V is the number of vertices in the graph.</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3" descr="Floyd-Warshall-"/>
          <p:cNvPicPr>
            <a:picLocks noChangeAspect="1" noChangeArrowheads="1"/>
          </p:cNvPicPr>
          <p:nvPr/>
        </p:nvPicPr>
        <p:blipFill>
          <a:blip r:embed="rId2">
            <a:extLst>
              <a:ext uri="{28A0092B-C50C-407E-A947-70E740481C1C}">
                <a14:useLocalDpi xmlns:a14="http://schemas.microsoft.com/office/drawing/2010/main" val="0"/>
              </a:ext>
            </a:extLst>
          </a:blip>
          <a:srcRect b="18738"/>
          <a:stretch>
            <a:fillRect/>
          </a:stretch>
        </p:blipFill>
        <p:spPr bwMode="auto">
          <a:xfrm>
            <a:off x="4476465" y="4934309"/>
            <a:ext cx="6638758" cy="90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80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3345-937F-47D1-824E-3BED3DD3992A}"/>
              </a:ext>
            </a:extLst>
          </p:cNvPr>
          <p:cNvSpPr txBox="1">
            <a:spLocks/>
          </p:cNvSpPr>
          <p:nvPr/>
        </p:nvSpPr>
        <p:spPr>
          <a:xfrm>
            <a:off x="884830" y="820774"/>
            <a:ext cx="10972800" cy="85585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Bellman Ford</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B1CF3D-6C63-458D-B988-66FA2B6C38A5}"/>
              </a:ext>
            </a:extLst>
          </p:cNvPr>
          <p:cNvSpPr txBox="1">
            <a:spLocks/>
          </p:cNvSpPr>
          <p:nvPr/>
        </p:nvSpPr>
        <p:spPr>
          <a:xfrm>
            <a:off x="884830" y="1629771"/>
            <a:ext cx="10442812" cy="4678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Bellman–Ford algorithm is an algorithm that computes shortest paths from a single source vertex to all of the other vertices in a weighted digraph.</a:t>
            </a:r>
            <a:endParaRPr lang="en-IN"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                                                                      </a:t>
            </a:r>
          </a:p>
          <a:p>
            <a:pPr marL="0"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Solves single shortest path problem in which edge weight may be negative but no negative cycle exists.</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time complexity of Bellman Ford is O(V3).</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96E890C-A4FE-4A40-9B20-6D0D8EC3260B}"/>
              </a:ext>
            </a:extLst>
          </p:cNvPr>
          <p:cNvPicPr>
            <a:picLocks noChangeAspect="1"/>
          </p:cNvPicPr>
          <p:nvPr/>
        </p:nvPicPr>
        <p:blipFill>
          <a:blip r:embed="rId2"/>
          <a:stretch>
            <a:fillRect/>
          </a:stretch>
        </p:blipFill>
        <p:spPr>
          <a:xfrm>
            <a:off x="1569447" y="2919999"/>
            <a:ext cx="3258287" cy="1716833"/>
          </a:xfrm>
          <a:prstGeom prst="rect">
            <a:avLst/>
          </a:prstGeom>
        </p:spPr>
      </p:pic>
      <p:pic>
        <p:nvPicPr>
          <p:cNvPr id="5" name="Picture 4">
            <a:extLst>
              <a:ext uri="{FF2B5EF4-FFF2-40B4-BE49-F238E27FC236}">
                <a16:creationId xmlns:a16="http://schemas.microsoft.com/office/drawing/2014/main" id="{6E14EEC8-9922-415E-AF9B-A3EBCBA71EBF}"/>
              </a:ext>
            </a:extLst>
          </p:cNvPr>
          <p:cNvPicPr>
            <a:picLocks noChangeAspect="1"/>
          </p:cNvPicPr>
          <p:nvPr/>
        </p:nvPicPr>
        <p:blipFill>
          <a:blip r:embed="rId3"/>
          <a:stretch>
            <a:fillRect/>
          </a:stretch>
        </p:blipFill>
        <p:spPr>
          <a:xfrm>
            <a:off x="6436404" y="2919999"/>
            <a:ext cx="4119886" cy="1852690"/>
          </a:xfrm>
          <a:prstGeom prst="rect">
            <a:avLst/>
          </a:prstGeom>
        </p:spPr>
      </p:pic>
    </p:spTree>
    <p:extLst>
      <p:ext uri="{BB962C8B-B14F-4D97-AF65-F5344CB8AC3E}">
        <p14:creationId xmlns:p14="http://schemas.microsoft.com/office/powerpoint/2010/main" val="113257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685F-BEB3-EC45-BF1A-EDCDE175189A}"/>
              </a:ext>
            </a:extLst>
          </p:cNvPr>
          <p:cNvSpPr txBox="1">
            <a:spLocks/>
          </p:cNvSpPr>
          <p:nvPr/>
        </p:nvSpPr>
        <p:spPr>
          <a:xfrm>
            <a:off x="898478" y="855264"/>
            <a:ext cx="109728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err="1">
                <a:latin typeface="Times New Roman" panose="02020603050405020304" pitchFamily="18" charset="0"/>
                <a:cs typeface="Times New Roman" panose="02020603050405020304" pitchFamily="18" charset="0"/>
              </a:rPr>
              <a:t>Dijkstra’s</a:t>
            </a:r>
            <a:r>
              <a:rPr lang="en-IN" sz="2400" dirty="0">
                <a:latin typeface="Times New Roman" panose="02020603050405020304" pitchFamily="18" charset="0"/>
                <a:cs typeface="Times New Roman" panose="02020603050405020304" pitchFamily="18" charset="0"/>
              </a:rPr>
              <a:t> algorithm</a:t>
            </a:r>
          </a:p>
        </p:txBody>
      </p:sp>
      <p:sp>
        <p:nvSpPr>
          <p:cNvPr id="3" name="Content Placeholder 2">
            <a:extLst>
              <a:ext uri="{FF2B5EF4-FFF2-40B4-BE49-F238E27FC236}">
                <a16:creationId xmlns:a16="http://schemas.microsoft.com/office/drawing/2014/main" id="{993712AE-4CBE-7B42-B80D-D24B20179786}"/>
              </a:ext>
            </a:extLst>
          </p:cNvPr>
          <p:cNvSpPr txBox="1">
            <a:spLocks/>
          </p:cNvSpPr>
          <p:nvPr/>
        </p:nvSpPr>
        <p:spPr>
          <a:xfrm>
            <a:off x="896204" y="1957318"/>
            <a:ext cx="10292687"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Dijkstra’s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Algorithm is used</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for finding the shortest path from a starting node to a target node in a weighted graph and creates a tree of shortest paths from the source node, to all the remaining nodes in the graph.</a:t>
            </a:r>
          </a:p>
          <a:p>
            <a:pPr algn="just"/>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It finds the minimum value of all the vertices at once and estimates the optimal trajectory in minimal time.</a:t>
            </a:r>
          </a:p>
          <a:p>
            <a:pPr algn="just"/>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time complexity of Dijkstra is O(</a:t>
            </a:r>
            <a:r>
              <a:rPr lang="en-US" sz="20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VLogV</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p:txBody>
      </p:sp>
      <p:pic>
        <p:nvPicPr>
          <p:cNvPr id="5" name="Picture 4"/>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6356886" y="3310458"/>
            <a:ext cx="4252021" cy="2531199"/>
          </a:xfrm>
          <a:prstGeom prst="rect">
            <a:avLst/>
          </a:prstGeom>
          <a:ln>
            <a:solidFill>
              <a:schemeClr val="bg1"/>
            </a:solidFill>
          </a:ln>
        </p:spPr>
      </p:pic>
    </p:spTree>
    <p:extLst>
      <p:ext uri="{BB962C8B-B14F-4D97-AF65-F5344CB8AC3E}">
        <p14:creationId xmlns:p14="http://schemas.microsoft.com/office/powerpoint/2010/main" val="41953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8540</TotalTime>
  <Words>1002</Words>
  <Application>Microsoft Office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PowerPoint Presentation</vt:lpstr>
      <vt:lpstr>PowerPoint Presentation</vt:lpstr>
      <vt:lpstr>Introduction</vt:lpstr>
      <vt:lpstr>Problem Statement</vt:lpstr>
      <vt:lpstr>Objectives</vt:lpstr>
      <vt:lpstr>Software/ Hardware Requirement</vt:lpstr>
      <vt:lpstr>PowerPoint Presentation</vt:lpstr>
      <vt:lpstr>PowerPoint Presentation</vt:lpstr>
      <vt:lpstr>PowerPoint Presentation</vt:lpstr>
      <vt:lpstr>PowerPoint Presentation</vt:lpstr>
      <vt:lpstr>PowerPoint Presentation</vt:lpstr>
      <vt:lpstr>PowerPoint Presentation</vt:lpstr>
      <vt:lpstr>Pert Chart</vt:lpstr>
      <vt:lpstr>Objectives Achieved So Far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ANIRUDDH SAXENA</cp:lastModifiedBy>
  <cp:revision>661</cp:revision>
  <cp:lastPrinted>2017-08-16T11:40:20Z</cp:lastPrinted>
  <dcterms:created xsi:type="dcterms:W3CDTF">2017-08-14T08:34:40Z</dcterms:created>
  <dcterms:modified xsi:type="dcterms:W3CDTF">2020-10-29T19:53:28Z</dcterms:modified>
</cp:coreProperties>
</file>